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 id="2147483650" r:id="rId2"/>
  </p:sldMasterIdLst>
  <p:notesMasterIdLst>
    <p:notesMasterId r:id="rId225"/>
  </p:notesMasterIdLst>
  <p:sldIdLst>
    <p:sldId id="747" r:id="rId3"/>
    <p:sldId id="258" r:id="rId4"/>
    <p:sldId id="517" r:id="rId5"/>
    <p:sldId id="833" r:id="rId6"/>
    <p:sldId id="834" r:id="rId7"/>
    <p:sldId id="835" r:id="rId8"/>
    <p:sldId id="837" r:id="rId9"/>
    <p:sldId id="752" r:id="rId10"/>
    <p:sldId id="531" r:id="rId11"/>
    <p:sldId id="564" r:id="rId12"/>
    <p:sldId id="565" r:id="rId13"/>
    <p:sldId id="566" r:id="rId14"/>
    <p:sldId id="567" r:id="rId15"/>
    <p:sldId id="568" r:id="rId16"/>
    <p:sldId id="573" r:id="rId17"/>
    <p:sldId id="574" r:id="rId18"/>
    <p:sldId id="576" r:id="rId19"/>
    <p:sldId id="575" r:id="rId20"/>
    <p:sldId id="578" r:id="rId21"/>
    <p:sldId id="579" r:id="rId22"/>
    <p:sldId id="577" r:id="rId23"/>
    <p:sldId id="751" r:id="rId24"/>
    <p:sldId id="572" r:id="rId25"/>
    <p:sldId id="548" r:id="rId26"/>
    <p:sldId id="585" r:id="rId27"/>
    <p:sldId id="580" r:id="rId28"/>
    <p:sldId id="587" r:id="rId29"/>
    <p:sldId id="586" r:id="rId30"/>
    <p:sldId id="590" r:id="rId31"/>
    <p:sldId id="581" r:id="rId32"/>
    <p:sldId id="589" r:id="rId33"/>
    <p:sldId id="588" r:id="rId34"/>
    <p:sldId id="582" r:id="rId35"/>
    <p:sldId id="591" r:id="rId36"/>
    <p:sldId id="593" r:id="rId37"/>
    <p:sldId id="594" r:id="rId38"/>
    <p:sldId id="595" r:id="rId39"/>
    <p:sldId id="596" r:id="rId40"/>
    <p:sldId id="597" r:id="rId41"/>
    <p:sldId id="598" r:id="rId42"/>
    <p:sldId id="599" r:id="rId43"/>
    <p:sldId id="600" r:id="rId44"/>
    <p:sldId id="601" r:id="rId45"/>
    <p:sldId id="607" r:id="rId46"/>
    <p:sldId id="608" r:id="rId47"/>
    <p:sldId id="610" r:id="rId48"/>
    <p:sldId id="611" r:id="rId49"/>
    <p:sldId id="606" r:id="rId50"/>
    <p:sldId id="605" r:id="rId51"/>
    <p:sldId id="602" r:id="rId52"/>
    <p:sldId id="604" r:id="rId53"/>
    <p:sldId id="613" r:id="rId54"/>
    <p:sldId id="614" r:id="rId55"/>
    <p:sldId id="603" r:id="rId56"/>
    <p:sldId id="749" r:id="rId57"/>
    <p:sldId id="615" r:id="rId58"/>
    <p:sldId id="616" r:id="rId59"/>
    <p:sldId id="617" r:id="rId60"/>
    <p:sldId id="622" r:id="rId61"/>
    <p:sldId id="621" r:id="rId62"/>
    <p:sldId id="618" r:id="rId63"/>
    <p:sldId id="619" r:id="rId64"/>
    <p:sldId id="623" r:id="rId65"/>
    <p:sldId id="624" r:id="rId66"/>
    <p:sldId id="625" r:id="rId67"/>
    <p:sldId id="626" r:id="rId68"/>
    <p:sldId id="627" r:id="rId69"/>
    <p:sldId id="628" r:id="rId70"/>
    <p:sldId id="629" r:id="rId71"/>
    <p:sldId id="630" r:id="rId72"/>
    <p:sldId id="631" r:id="rId73"/>
    <p:sldId id="583" r:id="rId74"/>
    <p:sldId id="632" r:id="rId75"/>
    <p:sldId id="633" r:id="rId76"/>
    <p:sldId id="634" r:id="rId77"/>
    <p:sldId id="635" r:id="rId78"/>
    <p:sldId id="636" r:id="rId79"/>
    <p:sldId id="637" r:id="rId80"/>
    <p:sldId id="638" r:id="rId81"/>
    <p:sldId id="584" r:id="rId82"/>
    <p:sldId id="753" r:id="rId83"/>
    <p:sldId id="571" r:id="rId84"/>
    <p:sldId id="506" r:id="rId85"/>
    <p:sldId id="507" r:id="rId86"/>
    <p:sldId id="508" r:id="rId87"/>
    <p:sldId id="640" r:id="rId88"/>
    <p:sldId id="642" r:id="rId89"/>
    <p:sldId id="485" r:id="rId90"/>
    <p:sldId id="643" r:id="rId91"/>
    <p:sldId id="644" r:id="rId92"/>
    <p:sldId id="486" r:id="rId93"/>
    <p:sldId id="487" r:id="rId94"/>
    <p:sldId id="759" r:id="rId95"/>
    <p:sldId id="645" r:id="rId96"/>
    <p:sldId id="651" r:id="rId97"/>
    <p:sldId id="654" r:id="rId98"/>
    <p:sldId id="655" r:id="rId99"/>
    <p:sldId id="656" r:id="rId100"/>
    <p:sldId id="657" r:id="rId101"/>
    <p:sldId id="754" r:id="rId102"/>
    <p:sldId id="652" r:id="rId103"/>
    <p:sldId id="659" r:id="rId104"/>
    <p:sldId id="674" r:id="rId105"/>
    <p:sldId id="675" r:id="rId106"/>
    <p:sldId id="680" r:id="rId107"/>
    <p:sldId id="681" r:id="rId108"/>
    <p:sldId id="676" r:id="rId109"/>
    <p:sldId id="677" r:id="rId110"/>
    <p:sldId id="678" r:id="rId111"/>
    <p:sldId id="682" r:id="rId112"/>
    <p:sldId id="683" r:id="rId113"/>
    <p:sldId id="750" r:id="rId114"/>
    <p:sldId id="684" r:id="rId115"/>
    <p:sldId id="685" r:id="rId116"/>
    <p:sldId id="679" r:id="rId117"/>
    <p:sldId id="755" r:id="rId118"/>
    <p:sldId id="756" r:id="rId119"/>
    <p:sldId id="660" r:id="rId120"/>
    <p:sldId id="757" r:id="rId121"/>
    <p:sldId id="701" r:id="rId122"/>
    <p:sldId id="702" r:id="rId123"/>
    <p:sldId id="758" r:id="rId124"/>
    <p:sldId id="698" r:id="rId125"/>
    <p:sldId id="700" r:id="rId126"/>
    <p:sldId id="699" r:id="rId127"/>
    <p:sldId id="661" r:id="rId128"/>
    <p:sldId id="696" r:id="rId129"/>
    <p:sldId id="688" r:id="rId130"/>
    <p:sldId id="691" r:id="rId131"/>
    <p:sldId id="694" r:id="rId132"/>
    <p:sldId id="695" r:id="rId133"/>
    <p:sldId id="690" r:id="rId134"/>
    <p:sldId id="689" r:id="rId135"/>
    <p:sldId id="673" r:id="rId136"/>
    <p:sldId id="672" r:id="rId137"/>
    <p:sldId id="662" r:id="rId138"/>
    <p:sldId id="663" r:id="rId139"/>
    <p:sldId id="666" r:id="rId140"/>
    <p:sldId id="667" r:id="rId141"/>
    <p:sldId id="664" r:id="rId142"/>
    <p:sldId id="668" r:id="rId143"/>
    <p:sldId id="763" r:id="rId144"/>
    <p:sldId id="669" r:id="rId145"/>
    <p:sldId id="670" r:id="rId146"/>
    <p:sldId id="671" r:id="rId147"/>
    <p:sldId id="653" r:id="rId148"/>
    <p:sldId id="707" r:id="rId149"/>
    <p:sldId id="708" r:id="rId150"/>
    <p:sldId id="709" r:id="rId151"/>
    <p:sldId id="712" r:id="rId152"/>
    <p:sldId id="711" r:id="rId153"/>
    <p:sldId id="784" r:id="rId154"/>
    <p:sldId id="713" r:id="rId155"/>
    <p:sldId id="715" r:id="rId156"/>
    <p:sldId id="710" r:id="rId157"/>
    <p:sldId id="716" r:id="rId158"/>
    <p:sldId id="719" r:id="rId159"/>
    <p:sldId id="718" r:id="rId160"/>
    <p:sldId id="721" r:id="rId161"/>
    <p:sldId id="720" r:id="rId162"/>
    <p:sldId id="704" r:id="rId163"/>
    <p:sldId id="705" r:id="rId164"/>
    <p:sldId id="706" r:id="rId165"/>
    <p:sldId id="760" r:id="rId166"/>
    <p:sldId id="551" r:id="rId167"/>
    <p:sldId id="796" r:id="rId168"/>
    <p:sldId id="552" r:id="rId169"/>
    <p:sldId id="798" r:id="rId170"/>
    <p:sldId id="555" r:id="rId171"/>
    <p:sldId id="550" r:id="rId172"/>
    <p:sldId id="563" r:id="rId173"/>
    <p:sldId id="727" r:id="rId174"/>
    <p:sldId id="556" r:id="rId175"/>
    <p:sldId id="557" r:id="rId176"/>
    <p:sldId id="558" r:id="rId177"/>
    <p:sldId id="559" r:id="rId178"/>
    <p:sldId id="560" r:id="rId179"/>
    <p:sldId id="808" r:id="rId180"/>
    <p:sldId id="562" r:id="rId181"/>
    <p:sldId id="810" r:id="rId182"/>
    <p:sldId id="733" r:id="rId183"/>
    <p:sldId id="838" r:id="rId184"/>
    <p:sldId id="812" r:id="rId185"/>
    <p:sldId id="813" r:id="rId186"/>
    <p:sldId id="814" r:id="rId187"/>
    <p:sldId id="815" r:id="rId188"/>
    <p:sldId id="816" r:id="rId189"/>
    <p:sldId id="723" r:id="rId190"/>
    <p:sldId id="818" r:id="rId191"/>
    <p:sldId id="737" r:id="rId192"/>
    <p:sldId id="820" r:id="rId193"/>
    <p:sldId id="821" r:id="rId194"/>
    <p:sldId id="822" r:id="rId195"/>
    <p:sldId id="725" r:id="rId196"/>
    <p:sldId id="824" r:id="rId197"/>
    <p:sldId id="825" r:id="rId198"/>
    <p:sldId id="826" r:id="rId199"/>
    <p:sldId id="743" r:id="rId200"/>
    <p:sldId id="744" r:id="rId201"/>
    <p:sldId id="829" r:id="rId202"/>
    <p:sldId id="830" r:id="rId203"/>
    <p:sldId id="831" r:id="rId204"/>
    <p:sldId id="746" r:id="rId205"/>
    <p:sldId id="762" r:id="rId206"/>
    <p:sldId id="544" r:id="rId207"/>
    <p:sldId id="545" r:id="rId208"/>
    <p:sldId id="546" r:id="rId209"/>
    <p:sldId id="547" r:id="rId210"/>
    <p:sldId id="533" r:id="rId211"/>
    <p:sldId id="535" r:id="rId212"/>
    <p:sldId id="726" r:id="rId213"/>
    <p:sldId id="536" r:id="rId214"/>
    <p:sldId id="730" r:id="rId215"/>
    <p:sldId id="539" r:id="rId216"/>
    <p:sldId id="537" r:id="rId217"/>
    <p:sldId id="538" r:id="rId218"/>
    <p:sldId id="543" r:id="rId219"/>
    <p:sldId id="761" r:id="rId220"/>
    <p:sldId id="541" r:id="rId221"/>
    <p:sldId id="542" r:id="rId222"/>
    <p:sldId id="540" r:id="rId223"/>
    <p:sldId id="748" r:id="rId224"/>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Opening" id="{94BFA000-8A0E-43A1-96DF-1735C2016C3D}">
          <p14:sldIdLst>
            <p14:sldId id="747"/>
            <p14:sldId id="258"/>
            <p14:sldId id="517"/>
            <p14:sldId id="833"/>
            <p14:sldId id="834"/>
            <p14:sldId id="835"/>
            <p14:sldId id="837"/>
          </p14:sldIdLst>
        </p14:section>
        <p14:section name="8.1 - Introduction" id="{49AC4AF0-1FF5-412E-AAE6-496E0C676233}">
          <p14:sldIdLst>
            <p14:sldId id="752"/>
            <p14:sldId id="531"/>
            <p14:sldId id="564"/>
            <p14:sldId id="565"/>
            <p14:sldId id="566"/>
            <p14:sldId id="567"/>
            <p14:sldId id="568"/>
            <p14:sldId id="573"/>
            <p14:sldId id="574"/>
            <p14:sldId id="576"/>
            <p14:sldId id="575"/>
            <p14:sldId id="578"/>
            <p14:sldId id="579"/>
            <p14:sldId id="577"/>
          </p14:sldIdLst>
        </p14:section>
        <p14:section name="8.2 - Infinite Wings &amp; Airfoils" id="{BDED92E8-B68F-46B4-96F9-07A05C5628AB}">
          <p14:sldIdLst>
            <p14:sldId id="751"/>
            <p14:sldId id="572"/>
            <p14:sldId id="548"/>
            <p14:sldId id="585"/>
            <p14:sldId id="580"/>
            <p14:sldId id="587"/>
            <p14:sldId id="586"/>
            <p14:sldId id="590"/>
            <p14:sldId id="581"/>
            <p14:sldId id="589"/>
            <p14:sldId id="588"/>
            <p14:sldId id="582"/>
            <p14:sldId id="591"/>
            <p14:sldId id="593"/>
            <p14:sldId id="594"/>
            <p14:sldId id="595"/>
            <p14:sldId id="596"/>
            <p14:sldId id="597"/>
            <p14:sldId id="598"/>
            <p14:sldId id="599"/>
            <p14:sldId id="600"/>
            <p14:sldId id="601"/>
            <p14:sldId id="607"/>
            <p14:sldId id="608"/>
            <p14:sldId id="610"/>
            <p14:sldId id="611"/>
            <p14:sldId id="606"/>
            <p14:sldId id="605"/>
            <p14:sldId id="602"/>
            <p14:sldId id="604"/>
            <p14:sldId id="613"/>
            <p14:sldId id="614"/>
            <p14:sldId id="603"/>
            <p14:sldId id="749"/>
            <p14:sldId id="615"/>
            <p14:sldId id="616"/>
            <p14:sldId id="617"/>
            <p14:sldId id="622"/>
            <p14:sldId id="621"/>
            <p14:sldId id="618"/>
            <p14:sldId id="619"/>
            <p14:sldId id="623"/>
            <p14:sldId id="624"/>
            <p14:sldId id="625"/>
            <p14:sldId id="626"/>
            <p14:sldId id="627"/>
            <p14:sldId id="628"/>
            <p14:sldId id="629"/>
            <p14:sldId id="630"/>
            <p14:sldId id="631"/>
            <p14:sldId id="583"/>
            <p14:sldId id="632"/>
            <p14:sldId id="633"/>
            <p14:sldId id="634"/>
            <p14:sldId id="635"/>
            <p14:sldId id="636"/>
            <p14:sldId id="637"/>
            <p14:sldId id="638"/>
            <p14:sldId id="584"/>
            <p14:sldId id="753"/>
            <p14:sldId id="571"/>
            <p14:sldId id="506"/>
            <p14:sldId id="507"/>
            <p14:sldId id="508"/>
            <p14:sldId id="640"/>
            <p14:sldId id="642"/>
            <p14:sldId id="485"/>
            <p14:sldId id="643"/>
            <p14:sldId id="644"/>
            <p14:sldId id="486"/>
            <p14:sldId id="487"/>
          </p14:sldIdLst>
        </p14:section>
        <p14:section name="8.3 - Finite Wings" id="{AC17B85B-F00A-4511-834B-2A150E9F701C}">
          <p14:sldIdLst>
            <p14:sldId id="759"/>
            <p14:sldId id="645"/>
            <p14:sldId id="651"/>
            <p14:sldId id="654"/>
            <p14:sldId id="655"/>
            <p14:sldId id="656"/>
            <p14:sldId id="657"/>
            <p14:sldId id="754"/>
            <p14:sldId id="652"/>
            <p14:sldId id="659"/>
            <p14:sldId id="674"/>
            <p14:sldId id="675"/>
            <p14:sldId id="680"/>
            <p14:sldId id="681"/>
            <p14:sldId id="676"/>
            <p14:sldId id="677"/>
            <p14:sldId id="678"/>
            <p14:sldId id="682"/>
            <p14:sldId id="683"/>
            <p14:sldId id="750"/>
            <p14:sldId id="684"/>
            <p14:sldId id="685"/>
            <p14:sldId id="679"/>
            <p14:sldId id="755"/>
            <p14:sldId id="756"/>
            <p14:sldId id="660"/>
            <p14:sldId id="757"/>
            <p14:sldId id="701"/>
            <p14:sldId id="702"/>
            <p14:sldId id="758"/>
            <p14:sldId id="698"/>
            <p14:sldId id="700"/>
            <p14:sldId id="699"/>
            <p14:sldId id="661"/>
            <p14:sldId id="696"/>
            <p14:sldId id="688"/>
            <p14:sldId id="691"/>
            <p14:sldId id="694"/>
            <p14:sldId id="695"/>
            <p14:sldId id="690"/>
            <p14:sldId id="689"/>
            <p14:sldId id="673"/>
            <p14:sldId id="672"/>
            <p14:sldId id="662"/>
            <p14:sldId id="663"/>
            <p14:sldId id="666"/>
            <p14:sldId id="667"/>
            <p14:sldId id="664"/>
            <p14:sldId id="668"/>
            <p14:sldId id="763"/>
            <p14:sldId id="669"/>
            <p14:sldId id="670"/>
            <p14:sldId id="671"/>
            <p14:sldId id="653"/>
            <p14:sldId id="707"/>
            <p14:sldId id="708"/>
            <p14:sldId id="709"/>
            <p14:sldId id="712"/>
            <p14:sldId id="711"/>
            <p14:sldId id="784"/>
            <p14:sldId id="713"/>
            <p14:sldId id="715"/>
            <p14:sldId id="710"/>
            <p14:sldId id="716"/>
            <p14:sldId id="719"/>
            <p14:sldId id="718"/>
            <p14:sldId id="721"/>
            <p14:sldId id="720"/>
            <p14:sldId id="704"/>
            <p14:sldId id="705"/>
            <p14:sldId id="706"/>
          </p14:sldIdLst>
        </p14:section>
        <p14:section name="8.4 - High Lift Devices" id="{DD3FF8A9-5EF6-4B4B-9F23-44044435CF31}">
          <p14:sldIdLst>
            <p14:sldId id="760"/>
            <p14:sldId id="551"/>
            <p14:sldId id="796"/>
            <p14:sldId id="552"/>
            <p14:sldId id="798"/>
            <p14:sldId id="555"/>
            <p14:sldId id="550"/>
            <p14:sldId id="563"/>
            <p14:sldId id="727"/>
            <p14:sldId id="556"/>
            <p14:sldId id="557"/>
            <p14:sldId id="558"/>
            <p14:sldId id="559"/>
            <p14:sldId id="560"/>
            <p14:sldId id="808"/>
            <p14:sldId id="562"/>
            <p14:sldId id="810"/>
            <p14:sldId id="733"/>
            <p14:sldId id="838"/>
            <p14:sldId id="812"/>
            <p14:sldId id="813"/>
            <p14:sldId id="814"/>
            <p14:sldId id="815"/>
            <p14:sldId id="816"/>
            <p14:sldId id="723"/>
            <p14:sldId id="818"/>
            <p14:sldId id="737"/>
            <p14:sldId id="820"/>
            <p14:sldId id="821"/>
            <p14:sldId id="822"/>
            <p14:sldId id="725"/>
            <p14:sldId id="824"/>
            <p14:sldId id="825"/>
            <p14:sldId id="826"/>
            <p14:sldId id="743"/>
            <p14:sldId id="744"/>
            <p14:sldId id="829"/>
            <p14:sldId id="830"/>
            <p14:sldId id="831"/>
            <p14:sldId id="746"/>
          </p14:sldIdLst>
        </p14:section>
        <p14:section name="8.5 - Other Considerations" id="{D8A0C95A-19D2-4A8C-AE18-835C81CDD14D}">
          <p14:sldIdLst>
            <p14:sldId id="762"/>
            <p14:sldId id="544"/>
            <p14:sldId id="545"/>
            <p14:sldId id="546"/>
            <p14:sldId id="547"/>
            <p14:sldId id="533"/>
            <p14:sldId id="535"/>
            <p14:sldId id="726"/>
            <p14:sldId id="536"/>
            <p14:sldId id="730"/>
            <p14:sldId id="539"/>
            <p14:sldId id="537"/>
            <p14:sldId id="538"/>
            <p14:sldId id="543"/>
          </p14:sldIdLst>
        </p14:section>
        <p14:section name="8.6 - Wing Design Checklist" id="{96548455-7907-4AFC-8F6F-075FD0C6BD69}">
          <p14:sldIdLst>
            <p14:sldId id="761"/>
            <p14:sldId id="541"/>
            <p14:sldId id="542"/>
            <p14:sldId id="540"/>
            <p14:sldId id="7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96DEF50-4520-46EA-DA92-5B00F9215EDD}" name="De Backer, Wout" initials="DBW" userId="S::wdbacker@email.sc.edu::211b859f-331a-485f-9d19-db4ce51cf4b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97002E"/>
    <a:srgbClr val="FFFF00"/>
    <a:srgbClr val="4A9D3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autoAdjust="0"/>
    <p:restoredTop sz="91646" autoAdjust="0"/>
  </p:normalViewPr>
  <p:slideViewPr>
    <p:cSldViewPr snapToGrid="0" snapToObjects="1" showGuides="1">
      <p:cViewPr varScale="1">
        <p:scale>
          <a:sx n="92" d="100"/>
          <a:sy n="92" d="100"/>
        </p:scale>
        <p:origin x="1200" y="300"/>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viewProps" Target="view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theme" Target="theme/theme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tableStyles" Target="tableStyle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microsoft.com/office/2016/11/relationships/changesInfo" Target="changesInfos/changesInfo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microsoft.com/office/2018/10/relationships/authors" Target="author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rnett, Matthew" userId="9accd137-65a6-413b-acb9-b6b836b9998f" providerId="ADAL" clId="{169C3878-C4DF-47B7-867D-7E3B134FE0B4}"/>
    <pc:docChg chg="modSld sldOrd">
      <pc:chgData name="Burnett, Matthew" userId="9accd137-65a6-413b-acb9-b6b836b9998f" providerId="ADAL" clId="{169C3878-C4DF-47B7-867D-7E3B134FE0B4}" dt="2024-10-27T23:40:55.156" v="1"/>
      <pc:docMkLst>
        <pc:docMk/>
      </pc:docMkLst>
      <pc:sldChg chg="ord">
        <pc:chgData name="Burnett, Matthew" userId="9accd137-65a6-413b-acb9-b6b836b9998f" providerId="ADAL" clId="{169C3878-C4DF-47B7-867D-7E3B134FE0B4}" dt="2024-10-27T23:40:55.156" v="1"/>
        <pc:sldMkLst>
          <pc:docMk/>
          <pc:sldMk cId="1448354547" sldId="6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6C737-D35E-40A9-BC8F-8CDF93DF532B}"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D96D7-8B87-418A-BE60-160BFF9CBD99}" type="slidenum">
              <a:rPr lang="en-US" smtClean="0"/>
              <a:t>‹#›</a:t>
            </a:fld>
            <a:endParaRPr lang="en-US"/>
          </a:p>
        </p:txBody>
      </p:sp>
    </p:spTree>
    <p:extLst>
      <p:ext uri="{BB962C8B-B14F-4D97-AF65-F5344CB8AC3E}">
        <p14:creationId xmlns:p14="http://schemas.microsoft.com/office/powerpoint/2010/main" val="2707387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en.wikipedia.org/wiki/Image:Stabilizer.arp.600pix.jpg"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www.air-and-space.com/edw98/f8bl.jpg"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Melkert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2</a:t>
            </a:fld>
            <a:endParaRPr lang="en-US" dirty="0"/>
          </a:p>
        </p:txBody>
      </p:sp>
    </p:spTree>
    <p:extLst>
      <p:ext uri="{BB962C8B-B14F-4D97-AF65-F5344CB8AC3E}">
        <p14:creationId xmlns:p14="http://schemas.microsoft.com/office/powerpoint/2010/main" val="565550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mn-lt"/>
              </a:rPr>
              <a:t>Even if we presented weight, strength, stiffness, etc., as possible design objectives, generally the real objective is one, whereas the others are constrains. E.g., design the minimum weight wing, which has the minimum strength of … and the minimum stiffness value of… (the same comment applies for the aerodynamics and performance objectives)</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11</a:t>
            </a:fld>
            <a:endParaRPr lang="en-US"/>
          </a:p>
        </p:txBody>
      </p:sp>
    </p:spTree>
    <p:extLst>
      <p:ext uri="{BB962C8B-B14F-4D97-AF65-F5344CB8AC3E}">
        <p14:creationId xmlns:p14="http://schemas.microsoft.com/office/powerpoint/2010/main" val="30253318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106</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Airfoils with max thickness closer to the nose are typically used at the root (the opposite at the tip) to straighten the isobars. In low wing configurations special thick airfoils with reverse camber and negative angle of attack are also used at the root.</a:t>
            </a:r>
          </a:p>
          <a:p>
            <a:pPr eaLnBrk="1" hangingPunct="1"/>
            <a:r>
              <a:rPr lang="en-GB" altLang="en-US" dirty="0">
                <a:latin typeface="Arial" panose="020B0604020202020204" pitchFamily="34" charset="0"/>
              </a:rPr>
              <a:t>The planform can also be locally modified by increasing the LE sweep angle at the root (including a kink in the leading edge, which is also positive because generate small vortices which reduce the spanwise flow component) and smoothly decreasing the chord length at the tip.</a:t>
            </a:r>
          </a:p>
          <a:p>
            <a:pPr eaLnBrk="1" hangingPunct="1"/>
            <a:endParaRPr lang="en-GB" altLang="en-US" dirty="0">
              <a:latin typeface="Arial" panose="020B0604020202020204" pitchFamily="34" charset="0"/>
            </a:endParaRPr>
          </a:p>
          <a:p>
            <a:pPr eaLnBrk="1" hangingPunct="1"/>
            <a:endParaRPr lang="en-GB" altLang="en-US" dirty="0">
              <a:latin typeface="Arial" panose="020B0604020202020204" pitchFamily="34" charset="0"/>
            </a:endParaRP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8378749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107</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 typeface="+mj-lt"/>
              <a:buAutoNum type="arabicPeriod"/>
            </a:pPr>
            <a:r>
              <a:rPr lang="en-GB" altLang="en-US" dirty="0">
                <a:latin typeface="Arial" panose="020B0604020202020204" pitchFamily="34" charset="0"/>
              </a:rPr>
              <a:t>When the wing tip has stalled the lift force component generated by the wing </a:t>
            </a:r>
            <a:r>
              <a:rPr lang="en-GB" altLang="en-US" b="1" dirty="0">
                <a:latin typeface="Arial" panose="020B0604020202020204" pitchFamily="34" charset="0"/>
              </a:rPr>
              <a:t>suddenly</a:t>
            </a:r>
            <a:r>
              <a:rPr lang="en-GB" altLang="en-US" dirty="0">
                <a:latin typeface="Arial" panose="020B0604020202020204" pitchFamily="34" charset="0"/>
              </a:rPr>
              <a:t> decreases (because a smaller part of the wing contributes to the generation of the lift) and</a:t>
            </a:r>
          </a:p>
          <a:p>
            <a:pPr marL="228600" indent="-228600" eaLnBrk="1" hangingPunct="1">
              <a:buFont typeface="+mj-lt"/>
              <a:buAutoNum type="arabicPeriod"/>
            </a:pPr>
            <a:r>
              <a:rPr lang="en-GB" altLang="en-US" dirty="0">
                <a:latin typeface="Arial" panose="020B0604020202020204" pitchFamily="34" charset="0"/>
              </a:rPr>
              <a:t>its application point moves towards the aircraft </a:t>
            </a:r>
            <a:r>
              <a:rPr lang="en-GB" altLang="en-US" dirty="0" err="1">
                <a:latin typeface="Arial" panose="020B0604020202020204" pitchFamily="34" charset="0"/>
              </a:rPr>
              <a:t>center</a:t>
            </a:r>
            <a:r>
              <a:rPr lang="en-GB" altLang="en-US" dirty="0">
                <a:latin typeface="Arial" panose="020B0604020202020204" pitchFamily="34" charset="0"/>
              </a:rPr>
              <a:t> of gravity (the wing AC moves inboard and forward). </a:t>
            </a:r>
          </a:p>
          <a:p>
            <a:pPr marL="228600" indent="-228600" eaLnBrk="1" hangingPunct="1">
              <a:buFont typeface="+mj-lt"/>
              <a:buAutoNum type="arabicPeriod"/>
            </a:pPr>
            <a:r>
              <a:rPr lang="en-GB" altLang="en-US" dirty="0">
                <a:latin typeface="Arial" panose="020B0604020202020204" pitchFamily="34" charset="0"/>
              </a:rPr>
              <a:t>This creates a force imbalance such that the aircraft will tend to descend and pitch up</a:t>
            </a:r>
          </a:p>
          <a:p>
            <a:pPr marL="228600" indent="-228600" eaLnBrk="1" hangingPunct="1">
              <a:buFont typeface="+mj-lt"/>
              <a:buAutoNum type="arabicPeriod"/>
            </a:pPr>
            <a:r>
              <a:rPr lang="en-GB" altLang="en-US" dirty="0">
                <a:latin typeface="Arial" panose="020B0604020202020204" pitchFamily="34" charset="0"/>
              </a:rPr>
              <a:t>….hence increasing the wing angle of attack and worsening the stall situation!</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Note that at high AOA (close to stall) the tail of the aircraft is actually generating positive lift (due to its increased </a:t>
            </a:r>
            <a:r>
              <a:rPr lang="en-GB" altLang="en-US" dirty="0" err="1">
                <a:latin typeface="Arial" panose="020B0604020202020204" pitchFamily="34" charset="0"/>
              </a:rPr>
              <a:t>AoA</a:t>
            </a:r>
            <a:r>
              <a:rPr lang="en-GB" altLang="en-US" dirty="0">
                <a:latin typeface="Arial" panose="020B0604020202020204" pitchFamily="34" charset="0"/>
              </a:rPr>
              <a:t>) and not downward lift as shown. However, the large downwash produced by the wing can lower the effective angle of attack of the tail, hence diminishing its effectiveness in stabilizing the aircraft during such crucial condition.</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Now how about root stall?</a:t>
            </a:r>
          </a:p>
        </p:txBody>
      </p:sp>
    </p:spTree>
    <p:extLst>
      <p:ext uri="{BB962C8B-B14F-4D97-AF65-F5344CB8AC3E}">
        <p14:creationId xmlns:p14="http://schemas.microsoft.com/office/powerpoint/2010/main" val="8592619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108</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b="0" dirty="0">
                <a:latin typeface="Arial" panose="020B0604020202020204" pitchFamily="34" charset="0"/>
              </a:rPr>
              <a:t>Source: Raymer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b="0" dirty="0">
                <a:latin typeface="Arial" panose="020B0604020202020204" pitchFamily="34" charset="0"/>
              </a:rPr>
              <a:t>* The graph refers to tail-off (or wing alone) configurations pitch up, hence the effect of the tail in recovering from stall is not considered. A properly designed tail (or control canard) allows for larger aspect ratio! (source Raymer). See next slide on the position of the aft tail.</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6263232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109</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DC9 implemented also some “vortilons” under the wing with the intent to increase the flow energy from the wing and delay stall occurrence.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Some military aircraft have electronic controls to limit the angle of attach such to avoid dangerous pitch phenomena, such as the F16 which has a computerized alpha limiter to avoid exceeding 25deg.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See also </a:t>
            </a:r>
            <a:r>
              <a:rPr lang="en-GB" altLang="en-US" dirty="0" err="1">
                <a:latin typeface="Arial" panose="020B0604020202020204" pitchFamily="34" charset="0"/>
              </a:rPr>
              <a:t>Torenbeek</a:t>
            </a:r>
            <a:r>
              <a:rPr lang="en-GB" altLang="en-US" dirty="0">
                <a:latin typeface="Arial" panose="020B0604020202020204" pitchFamily="34" charset="0"/>
              </a:rPr>
              <a:t> (</a:t>
            </a:r>
            <a:r>
              <a:rPr lang="en-GB" altLang="en-US" dirty="0" err="1">
                <a:latin typeface="Arial" panose="020B0604020202020204" pitchFamily="34" charset="0"/>
              </a:rPr>
              <a:t>pag</a:t>
            </a:r>
            <a:r>
              <a:rPr lang="en-GB" altLang="en-US" dirty="0">
                <a:latin typeface="Arial" panose="020B0604020202020204" pitchFamily="34" charset="0"/>
              </a:rPr>
              <a:t> 51-53) about the deep stall phenomena and positioning of the tail.</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1326658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110</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6080922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111</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Note that for Mach values below 0.4 there is no (aerodynamic) reason to sweep the wing. As a matter of fact the use of very thin airfoils is a way to keep a 0 sweep even at higher M. </a:t>
            </a:r>
          </a:p>
          <a:p>
            <a:pPr eaLnBrk="1" hangingPunct="1"/>
            <a:r>
              <a:rPr lang="en-GB" altLang="en-US" dirty="0">
                <a:latin typeface="Arial" panose="020B0604020202020204" pitchFamily="34" charset="0"/>
              </a:rPr>
              <a:t>However, lower values of sections’ thickness will limit values for the aspect ratio (in order to stay within acceptable cantilever ratio for the wing structure).</a:t>
            </a:r>
          </a:p>
          <a:p>
            <a:pPr eaLnBrk="1" hangingPunct="1"/>
            <a:r>
              <a:rPr lang="en-GB" altLang="en-US" dirty="0">
                <a:latin typeface="Arial" panose="020B0604020202020204" pitchFamily="34" charset="0"/>
              </a:rPr>
              <a:t> </a:t>
            </a:r>
          </a:p>
          <a:p>
            <a:pPr eaLnBrk="1" hangingPunct="1"/>
            <a:r>
              <a:rPr lang="en-GB" altLang="en-US" dirty="0">
                <a:latin typeface="Arial" panose="020B0604020202020204" pitchFamily="34" charset="0"/>
              </a:rPr>
              <a:t>The F104 is an example of the use of very thin wing section (3.4%) in order to reduce the effect of compressibility, rather that recurring to higher values of the sweep (in the order of 50deg as similarly fast aircraft). The leading edges of the Starfighter are so sharp that they used to cover them with special protections to avoid accidents during operations on the ground.</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*Remember this is a historical trend and not and analytical relation! </a:t>
            </a:r>
            <a:r>
              <a:rPr lang="en-GB" altLang="en-US" b="1" dirty="0">
                <a:latin typeface="Arial" panose="020B0604020202020204" pitchFamily="34" charset="0"/>
              </a:rPr>
              <a:t>Use it together with the trend curve for t/c vs M  (see section 8.2.4)</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41257319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The F104 is an example of the use of very thin wing section (3.4%) in order to reduce the effect of compressibility, rather that recurring to higher values of the sweep (in the order of 50deg as similarly fast aircraft). The leading edges of the Starfighter are so sharp that they used to cover them with special protections to avoid accidents during operations on the ground.</a:t>
            </a:r>
          </a:p>
          <a:p>
            <a:endParaRPr lang="en-US" dirty="0"/>
          </a:p>
          <a:p>
            <a:r>
              <a:rPr lang="en-US" dirty="0"/>
              <a:t>https://en.wikipedia.org/wiki/Lockheed_XF-104_Starfighter#/media/File:Lockheed_XF-104_(modified).jpg</a:t>
            </a:r>
          </a:p>
        </p:txBody>
      </p:sp>
      <p:sp>
        <p:nvSpPr>
          <p:cNvPr id="4" name="Slide Number Placeholder 3"/>
          <p:cNvSpPr>
            <a:spLocks noGrp="1"/>
          </p:cNvSpPr>
          <p:nvPr>
            <p:ph type="sldNum" sz="quarter" idx="5"/>
          </p:nvPr>
        </p:nvSpPr>
        <p:spPr/>
        <p:txBody>
          <a:bodyPr/>
          <a:lstStyle/>
          <a:p>
            <a:fld id="{FA5D96D7-8B87-418A-BE60-160BFF9CBD99}" type="slidenum">
              <a:rPr lang="en-US" smtClean="0"/>
              <a:t>112</a:t>
            </a:fld>
            <a:endParaRPr lang="en-US"/>
          </a:p>
        </p:txBody>
      </p:sp>
    </p:spTree>
    <p:extLst>
      <p:ext uri="{BB962C8B-B14F-4D97-AF65-F5344CB8AC3E}">
        <p14:creationId xmlns:p14="http://schemas.microsoft.com/office/powerpoint/2010/main" val="16550446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Source: Raymer</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Attention: in this picture it is not shown any information concerning wing sweep angle values required to use such thickness values! </a:t>
            </a:r>
            <a:r>
              <a:rPr lang="en-GB" altLang="en-US" dirty="0" err="1">
                <a:latin typeface="Arial" panose="020B0604020202020204" pitchFamily="34" charset="0"/>
              </a:rPr>
              <a:t>E.g.,a</a:t>
            </a:r>
            <a:r>
              <a:rPr lang="en-GB" altLang="en-US" dirty="0">
                <a:latin typeface="Arial" panose="020B0604020202020204" pitchFamily="34" charset="0"/>
              </a:rPr>
              <a:t> t/c value of 0.15 is normal for Mach values around 0.8, </a:t>
            </a:r>
            <a:r>
              <a:rPr lang="en-GB" altLang="en-US" b="1" dirty="0">
                <a:latin typeface="Arial" panose="020B0604020202020204" pitchFamily="34" charset="0"/>
              </a:rPr>
              <a:t>however NOT for unswept wing!!!</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The same data are plotted in fig 4.5. of </a:t>
            </a:r>
            <a:r>
              <a:rPr lang="en-GB" altLang="en-US" dirty="0" err="1">
                <a:latin typeface="Arial" panose="020B0604020202020204" pitchFamily="34" charset="0"/>
              </a:rPr>
              <a:t>Corke</a:t>
            </a:r>
            <a:r>
              <a:rPr lang="en-GB" altLang="en-US" dirty="0">
                <a:latin typeface="Arial" panose="020B0604020202020204" pitchFamily="34" charset="0"/>
              </a:rPr>
              <a:t>, nevertheless a different trend curve has been built, which does not show (like in the picture above) the discontinuity in the (t/c) values which do not really go below 12% for design MACH&lt;1, while they are always below 6% for supersonic  cruise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113</a:t>
            </a:fld>
            <a:endParaRPr lang="en-US"/>
          </a:p>
        </p:txBody>
      </p:sp>
    </p:spTree>
    <p:extLst>
      <p:ext uri="{BB962C8B-B14F-4D97-AF65-F5344CB8AC3E}">
        <p14:creationId xmlns:p14="http://schemas.microsoft.com/office/powerpoint/2010/main" val="35784571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Source: Raymer</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Note how, for the same value of </a:t>
            </a:r>
            <a:r>
              <a:rPr lang="en-GB" altLang="en-US" dirty="0" err="1">
                <a:latin typeface="Arial" panose="020B0604020202020204" pitchFamily="34" charset="0"/>
              </a:rPr>
              <a:t>Mcr</a:t>
            </a:r>
            <a:r>
              <a:rPr lang="en-GB" altLang="en-US" dirty="0">
                <a:latin typeface="Arial" panose="020B0604020202020204" pitchFamily="34" charset="0"/>
              </a:rPr>
              <a:t>, supercritical airfoils can be 10% thicker than conventional airfoils (conventional airfoil thickness ratio times 1.1) which is advantageous in term of weight and space for fuel, landing gear, systems etc. We can also read the graph like this: supercritical airfoils have a higher Mach critical values than other NACA 4, 5, 6 families of the same maximum thickness!</a:t>
            </a:r>
          </a:p>
          <a:p>
            <a:pPr eaLnBrk="1" hangingPunct="1"/>
            <a:r>
              <a:rPr lang="en-GB" altLang="en-US" dirty="0">
                <a:latin typeface="Arial" panose="020B0604020202020204" pitchFamily="34" charset="0"/>
              </a:rPr>
              <a:t>Note also how series 6 airfoils, of the same thickness as NACA series 4 and 5 airfoils, have a far higher </a:t>
            </a:r>
            <a:r>
              <a:rPr lang="en-GB" altLang="en-US" dirty="0" err="1">
                <a:latin typeface="Arial" panose="020B0604020202020204" pitchFamily="34" charset="0"/>
              </a:rPr>
              <a:t>Mcr</a:t>
            </a:r>
            <a:r>
              <a:rPr lang="en-GB" altLang="en-US" dirty="0">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114</a:t>
            </a:fld>
            <a:endParaRPr lang="en-US"/>
          </a:p>
        </p:txBody>
      </p:sp>
    </p:spTree>
    <p:extLst>
      <p:ext uri="{BB962C8B-B14F-4D97-AF65-F5344CB8AC3E}">
        <p14:creationId xmlns:p14="http://schemas.microsoft.com/office/powerpoint/2010/main" val="324639951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115</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F14 Tomcat and Tornado are other examples of variable wing sweep aircraft. </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Variable wing sweep configuration: 19% increase in the wing weight (4% in the total aircraft empty weight) due to the complexity of the actuating mechanism and the mass of the pivot and bearing system. The problem with variable sweep angle wing is the capability to maintain the stability of the aircraft when the wing is swept back or forth. The position of the cg changes but not as much as the position of the aircraft aerodynamic </a:t>
            </a:r>
            <a:r>
              <a:rPr lang="en-GB" altLang="en-US" dirty="0" err="1">
                <a:latin typeface="Arial" panose="020B0604020202020204" pitchFamily="34" charset="0"/>
              </a:rPr>
              <a:t>center</a:t>
            </a:r>
            <a:r>
              <a:rPr lang="en-GB" altLang="en-US" dirty="0">
                <a:latin typeface="Arial" panose="020B0604020202020204" pitchFamily="34" charset="0"/>
              </a:rPr>
              <a:t>. </a:t>
            </a:r>
            <a:r>
              <a:rPr lang="en-GB" altLang="en-US" b="1" dirty="0">
                <a:latin typeface="Arial" panose="020B0604020202020204" pitchFamily="34" charset="0"/>
              </a:rPr>
              <a:t>Sweeping the wing back will require the tail to carry very high down load to keep the aircraft trimmed horizontal</a:t>
            </a:r>
            <a:r>
              <a:rPr lang="en-GB" altLang="en-US" dirty="0">
                <a:latin typeface="Arial" panose="020B0604020202020204" pitchFamily="34" charset="0"/>
              </a:rPr>
              <a:t>.</a:t>
            </a:r>
          </a:p>
          <a:p>
            <a:pPr eaLnBrk="1" hangingPunct="1"/>
            <a:r>
              <a:rPr lang="en-GB" altLang="en-US" dirty="0">
                <a:latin typeface="Arial" panose="020B0604020202020204" pitchFamily="34" charset="0"/>
              </a:rPr>
              <a:t>Pumping fuel is a possibility to shift backwards the </a:t>
            </a:r>
            <a:r>
              <a:rPr lang="en-GB" altLang="en-US" dirty="0" err="1">
                <a:latin typeface="Arial" panose="020B0604020202020204" pitchFamily="34" charset="0"/>
              </a:rPr>
              <a:t>center</a:t>
            </a:r>
            <a:r>
              <a:rPr lang="en-GB" altLang="en-US" dirty="0">
                <a:latin typeface="Arial" panose="020B0604020202020204" pitchFamily="34" charset="0"/>
              </a:rPr>
              <a:t> of gravity.</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812344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12</a:t>
            </a:fld>
            <a:endParaRPr lang="en-US"/>
          </a:p>
        </p:txBody>
      </p:sp>
    </p:spTree>
    <p:extLst>
      <p:ext uri="{BB962C8B-B14F-4D97-AF65-F5344CB8AC3E}">
        <p14:creationId xmlns:p14="http://schemas.microsoft.com/office/powerpoint/2010/main" val="13528066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116</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F14 Tomcat and Tornado are other examples of variable wing sweep aircraft. </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Variable wing sweep configuration: 19% increase in the wing weight (4% in the total aircraft empty weight) due to the complexity of the actuating mechanism and the mass of the pivot and bearing system. The problem with variable sweep angle wing is the capability to maintain the stability of the aircraft when the wing is swept back or forth. The position of the cg changes but not as much as the position of the aircraft aerodynamic </a:t>
            </a:r>
            <a:r>
              <a:rPr lang="en-GB" altLang="en-US" dirty="0" err="1">
                <a:latin typeface="Arial" panose="020B0604020202020204" pitchFamily="34" charset="0"/>
              </a:rPr>
              <a:t>center</a:t>
            </a:r>
            <a:r>
              <a:rPr lang="en-GB" altLang="en-US" dirty="0">
                <a:latin typeface="Arial" panose="020B0604020202020204" pitchFamily="34" charset="0"/>
              </a:rPr>
              <a:t>. </a:t>
            </a:r>
            <a:r>
              <a:rPr lang="en-GB" altLang="en-US" b="1" dirty="0">
                <a:latin typeface="Arial" panose="020B0604020202020204" pitchFamily="34" charset="0"/>
              </a:rPr>
              <a:t>Sweeping the wing back will require the tail to carry very high down-load to keep the aircraft trimmed horizontal</a:t>
            </a:r>
            <a:r>
              <a:rPr lang="en-GB" altLang="en-US" dirty="0">
                <a:latin typeface="Arial" panose="020B0604020202020204" pitchFamily="34" charset="0"/>
              </a:rPr>
              <a:t>.</a:t>
            </a:r>
          </a:p>
          <a:p>
            <a:pPr eaLnBrk="1" hangingPunct="1"/>
            <a:r>
              <a:rPr lang="en-GB" altLang="en-US" dirty="0">
                <a:latin typeface="Arial" panose="020B0604020202020204" pitchFamily="34" charset="0"/>
              </a:rPr>
              <a:t>Pumping fuel is a possibility to shift backwards the </a:t>
            </a:r>
            <a:r>
              <a:rPr lang="en-GB" altLang="en-US" dirty="0" err="1">
                <a:latin typeface="Arial" panose="020B0604020202020204" pitchFamily="34" charset="0"/>
              </a:rPr>
              <a:t>center</a:t>
            </a:r>
            <a:r>
              <a:rPr lang="en-GB" altLang="en-US" dirty="0">
                <a:latin typeface="Arial" panose="020B0604020202020204" pitchFamily="34" charset="0"/>
              </a:rPr>
              <a:t> of gravity.</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7237668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117</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Hence, once you have selected some airfoil,  the effect of the sweep angle on </a:t>
            </a:r>
            <a:r>
              <a:rPr lang="en-GB" altLang="en-US" dirty="0" err="1">
                <a:latin typeface="Arial" panose="020B0604020202020204" pitchFamily="34" charset="0"/>
              </a:rPr>
              <a:t>M</a:t>
            </a:r>
            <a:r>
              <a:rPr lang="en-GB" altLang="en-US" baseline="-25000" dirty="0" err="1">
                <a:latin typeface="Arial" panose="020B0604020202020204" pitchFamily="34" charset="0"/>
              </a:rPr>
              <a:t>cr</a:t>
            </a:r>
            <a:r>
              <a:rPr lang="en-GB" altLang="en-US" dirty="0">
                <a:latin typeface="Arial" panose="020B0604020202020204" pitchFamily="34" charset="0"/>
              </a:rPr>
              <a:t> depends on the way you define your swept wing!</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 The chord of the wing section perpendicular to the LE (and parallel to the </a:t>
            </a:r>
            <a:r>
              <a:rPr lang="en-GB" altLang="en-US" b="1" dirty="0">
                <a:latin typeface="Arial" panose="020B0604020202020204" pitchFamily="34" charset="0"/>
              </a:rPr>
              <a:t>effective component</a:t>
            </a:r>
            <a:r>
              <a:rPr lang="en-GB" altLang="en-US" dirty="0">
                <a:latin typeface="Arial" panose="020B0604020202020204" pitchFamily="34" charset="0"/>
              </a:rPr>
              <a:t> of the freestream velocity) is shorter than the chord of the wing section parallel to the freestream by a factor cos</a:t>
            </a:r>
            <a:r>
              <a:rPr lang="el-GR" altLang="en-US" dirty="0">
                <a:latin typeface="Arial" panose="020B0604020202020204" pitchFamily="34" charset="0"/>
              </a:rPr>
              <a:t>Λ</a:t>
            </a:r>
            <a:r>
              <a:rPr lang="nl-NL" altLang="en-US" baseline="-25000" dirty="0">
                <a:latin typeface="Arial" panose="020B0604020202020204" pitchFamily="34" charset="0"/>
              </a:rPr>
              <a:t>LE</a:t>
            </a:r>
            <a:r>
              <a:rPr lang="nl-NL" altLang="en-US" dirty="0">
                <a:latin typeface="Arial" panose="020B0604020202020204" pitchFamily="34" charset="0"/>
              </a:rPr>
              <a:t> !</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4611183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118</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B/Standard Mean Chord</a:t>
            </a:r>
          </a:p>
          <a:p>
            <a:pPr eaLnBrk="1" hangingPunct="1"/>
            <a:r>
              <a:rPr lang="en-GB" altLang="en-US" dirty="0">
                <a:latin typeface="Arial" panose="020B0604020202020204" pitchFamily="34" charset="0"/>
              </a:rPr>
              <a:t>B^2/S</a:t>
            </a:r>
          </a:p>
        </p:txBody>
      </p:sp>
    </p:spTree>
    <p:extLst>
      <p:ext uri="{BB962C8B-B14F-4D97-AF65-F5344CB8AC3E}">
        <p14:creationId xmlns:p14="http://schemas.microsoft.com/office/powerpoint/2010/main" val="38107742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119</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Induced Drag, is also addressed as Vortex Drag.</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2210876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120</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The aspect ratio is often indicated in literature with AR.</a:t>
            </a:r>
          </a:p>
          <a:p>
            <a:pPr eaLnBrk="1" hangingPunct="1"/>
            <a:r>
              <a:rPr lang="en-GB" altLang="en-US" dirty="0">
                <a:latin typeface="Arial" panose="020B0604020202020204" pitchFamily="34" charset="0"/>
              </a:rPr>
              <a:t>* As matter of fact is b (the wing span) that determines the impact of the 3D effects. However, it is more convenient to use A, because S is supposed to be constant when discussing about a given aircraft design. We cannot just change b changing also the wing surface S. Indeed, different S values actually correspond to different aircraft designs (hence designs complying to different requirements).</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126483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121</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Source: Raymer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At very low value of A, the 3D effects are so determinant that actually also the linear behaviour is lost (even if not represented in the schematic figure above)</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8748026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122</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solidFill>
                  <a:schemeClr val="bg1"/>
                </a:solidFill>
                <a:hlinkClick r:id="" action="ppaction://noaction">
                  <a:extLst>
                    <a:ext uri="{A12FA001-AC4F-418D-AE19-62706E023703}">
                      <ahyp:hlinkClr xmlns:ahyp="http://schemas.microsoft.com/office/drawing/2018/hyperlinkcolor" val="tx"/>
                    </a:ext>
                  </a:extLst>
                </a:hlinkClick>
              </a:rPr>
              <a:t>Canard to stall FIRST, to avoid pitch up moment</a:t>
            </a:r>
          </a:p>
          <a:p>
            <a:pPr eaLnBrk="1" hangingPunct="1"/>
            <a:r>
              <a:rPr lang="en-US" dirty="0">
                <a:solidFill>
                  <a:schemeClr val="bg1"/>
                </a:solidFill>
                <a:hlinkClick r:id="" action="ppaction://noaction">
                  <a:extLst>
                    <a:ext uri="{A12FA001-AC4F-418D-AE19-62706E023703}">
                      <ahyp:hlinkClr xmlns:ahyp="http://schemas.microsoft.com/office/drawing/2018/hyperlinkcolor" val="tx"/>
                    </a:ext>
                  </a:extLst>
                </a:hlinkClick>
              </a:rPr>
              <a:t>Tail after wing, small A</a:t>
            </a:r>
          </a:p>
          <a:p>
            <a:pPr eaLnBrk="1" hangingPunct="1"/>
            <a:r>
              <a:rPr lang="en-US" dirty="0">
                <a:solidFill>
                  <a:schemeClr val="bg1"/>
                </a:solidFill>
                <a:hlinkClick r:id="" action="ppaction://noaction">
                  <a:extLst>
                    <a:ext uri="{A12FA001-AC4F-418D-AE19-62706E023703}">
                      <ahyp:hlinkClr xmlns:ahyp="http://schemas.microsoft.com/office/drawing/2018/hyperlinkcolor" val="tx"/>
                    </a:ext>
                  </a:extLst>
                </a:hlinkClick>
              </a:rPr>
              <a:t>Canard a higher A</a:t>
            </a:r>
          </a:p>
          <a:p>
            <a:pPr eaLnBrk="1" hangingPunct="1"/>
            <a:endParaRPr lang="en-US" dirty="0">
              <a:solidFill>
                <a:srgbClr val="0563C1"/>
              </a:solidFill>
              <a:hlinkClick r:id="" action="ppaction://noaction">
                <a:extLst>
                  <a:ext uri="{A12FA001-AC4F-418D-AE19-62706E023703}">
                    <ahyp:hlinkClr xmlns:ahyp="http://schemas.microsoft.com/office/drawing/2018/hyperlinkcolor" val="tx"/>
                  </a:ext>
                </a:extLst>
              </a:hlinkClick>
            </a:endParaRPr>
          </a:p>
          <a:p>
            <a:pPr eaLnBrk="1" hangingPunct="1"/>
            <a:r>
              <a:rPr lang="en-US" dirty="0">
                <a:solidFill>
                  <a:srgbClr val="0563C1"/>
                </a:solidFill>
                <a:hlinkClick r:id="" action="ppaction://noaction">
                  <a:extLst>
                    <a:ext uri="{A12FA001-AC4F-418D-AE19-62706E023703}">
                      <ahyp:hlinkClr xmlns:ahyp="http://schemas.microsoft.com/office/drawing/2018/hyperlinkcolor" val="tx"/>
                    </a:ext>
                  </a:extLst>
                </a:hlinkClick>
              </a:rPr>
              <a:t>http://images.google.com/imgres?imgurl=http://selair.selkirk.bc.ca/aerodynamics1/Appendix/Aircraft/Graphics/Eurofighter.jpg&amp;imgrefurl=http://selair.selkirk.bc.ca/aerodynamics1/controls/Page2.html&amp;h=220&amp;w=300&amp;sz=7&amp;hl=en&amp;start=4&amp;tbnid=t5RzIbWPPyZNHM:&amp;tbnh=85&amp;tbnw=116&amp;prev=/images%3Fq%3Dcanard%2Baircraft%26svnum%3D10%26hl%3Den%26lr%3D%26rls%3DDVXA,DVXA:2004-51,DVXA:en</a:t>
            </a:r>
            <a:endParaRPr lang="en-US" dirty="0"/>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a:p>
            <a:pPr eaLnBrk="1" hangingPunct="1"/>
            <a:r>
              <a:rPr lang="en-US" dirty="0">
                <a:hlinkClick r:id="rId3"/>
              </a:rPr>
              <a:t>http://en.wikipedia.org/wiki/Image:Stabilizer.arp.600pix.jpg</a:t>
            </a:r>
            <a:endParaRPr lang="en-GB" altLang="en-US" dirty="0">
              <a:latin typeface="Arial" panose="020B0604020202020204" pitchFamily="34" charset="0"/>
            </a:endParaRPr>
          </a:p>
        </p:txBody>
      </p:sp>
    </p:spTree>
    <p:extLst>
      <p:ext uri="{BB962C8B-B14F-4D97-AF65-F5344CB8AC3E}">
        <p14:creationId xmlns:p14="http://schemas.microsoft.com/office/powerpoint/2010/main" val="1857447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123</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Also concerning the climb gradient, as you observed in assignment 2, the effect of A is always beneficial: for a given wing loading, less thrust is required in correspondence of higher aspect ratio values.</a:t>
            </a:r>
          </a:p>
          <a:p>
            <a:pPr eaLnBrk="1" hangingPunct="1"/>
            <a:r>
              <a:rPr lang="en-GB" altLang="en-US" dirty="0">
                <a:latin typeface="Arial" panose="020B0604020202020204" pitchFamily="34" charset="0"/>
              </a:rPr>
              <a:t>Note also how higher aspect ratio wings require the pilot to trim the aircraft (for a given CL) at a lower angles of attack. During approach, low values of the angle of attack correspond to a better visibility of the ground by the pilot!</a:t>
            </a:r>
          </a:p>
          <a:p>
            <a:pPr eaLnBrk="1" hangingPunct="1">
              <a:spcBef>
                <a:spcPct val="0"/>
              </a:spcBef>
            </a:pPr>
            <a:r>
              <a:rPr lang="en-GB" altLang="en-US" dirty="0">
                <a:latin typeface="Arial" panose="020B0604020202020204" pitchFamily="34" charset="0"/>
              </a:rPr>
              <a:t>But A is not always positive in terms of other manoeuvrability performances. High aspect ratio values (b values when S is fixed) are typically not good for manoeuvrability, because of the large damping effect of the wing during roll manoeuvre.</a:t>
            </a:r>
          </a:p>
          <a:p>
            <a:pPr eaLnBrk="1" hangingPunct="1">
              <a:spcBef>
                <a:spcPct val="0"/>
              </a:spcBef>
            </a:pPr>
            <a:endParaRPr lang="en-GB" altLang="en-US" dirty="0">
              <a:latin typeface="Arial" panose="020B0604020202020204" pitchFamily="34" charset="0"/>
            </a:endParaRPr>
          </a:p>
          <a:p>
            <a:pPr eaLnBrk="1" hangingPunct="1">
              <a:spcBef>
                <a:spcPct val="0"/>
              </a:spcBef>
            </a:pPr>
            <a:r>
              <a:rPr lang="en-GB" altLang="en-US" dirty="0">
                <a:latin typeface="Arial" panose="020B0604020202020204" pitchFamily="34" charset="0"/>
              </a:rPr>
              <a:t>The actual limitation to the maximum value of A (hence of b, for a given wing surface) is the structural design of the wing. The longer the wing, the heavier and more expensive the wing structure! (see later the slides on cantilever ratio and wing thickness)</a:t>
            </a:r>
          </a:p>
        </p:txBody>
      </p:sp>
    </p:spTree>
    <p:extLst>
      <p:ext uri="{BB962C8B-B14F-4D97-AF65-F5344CB8AC3E}">
        <p14:creationId xmlns:p14="http://schemas.microsoft.com/office/powerpoint/2010/main" val="25531395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124</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The actual increase in effective aspect ratio due to the use of winglets is a function of velocity and lift coefficient and depends upon the selected airfoils and relative location, geometry and twist of the wing and winglet. Typically a wing with a high aspect ratio will obtain less improvement by the use of winglets.</a:t>
            </a:r>
          </a:p>
          <a:p>
            <a:pPr eaLnBrk="1" hangingPunct="1"/>
            <a:r>
              <a:rPr lang="en-GB" altLang="en-US" dirty="0">
                <a:latin typeface="Arial" panose="020B0604020202020204" pitchFamily="34" charset="0"/>
              </a:rPr>
              <a:t>The design of a proper winglet requires a lot of CFD computations and </a:t>
            </a:r>
            <a:r>
              <a:rPr lang="en-GB" altLang="en-US" b="1" dirty="0"/>
              <a:t>many hours of tests in the wind tunnel</a:t>
            </a:r>
            <a:r>
              <a:rPr lang="en-GB" altLang="en-US" dirty="0">
                <a:latin typeface="Arial" panose="020B0604020202020204" pitchFamily="34" charset="0"/>
              </a:rPr>
              <a:t>! </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Winglets should only be installed on aircraft, which routinely fly at </a:t>
            </a:r>
            <a:r>
              <a:rPr lang="en-GB" altLang="en-US" b="1" dirty="0">
                <a:latin typeface="Arial" panose="020B0604020202020204" pitchFamily="34" charset="0"/>
              </a:rPr>
              <a:t>high altitude and/or large angles of attack </a:t>
            </a:r>
            <a:r>
              <a:rPr lang="en-GB" altLang="en-US" dirty="0">
                <a:latin typeface="Arial" panose="020B0604020202020204" pitchFamily="34" charset="0"/>
              </a:rPr>
              <a:t>(this fits the profile of a long range jet airliner, or a long range corporate jet. Not the profile of most of the general aviation aircraft and military trainers). Elsewhere the additional weight and costs to develop the winglets will not be justified, and the aircraft performance will just be lowered!</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*Consider that also external fuel tanks can be located at the tip (typical of military aircraft) can have a contribution in increasing the effective wing aspect ratio. Sometimes also endplates can be used to lower the induced drag.</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 When computing the </a:t>
            </a:r>
            <a:r>
              <a:rPr lang="en-GB" altLang="en-US" b="1" u="sng" dirty="0">
                <a:latin typeface="Arial" panose="020B0604020202020204" pitchFamily="34" charset="0"/>
              </a:rPr>
              <a:t>geometric</a:t>
            </a:r>
            <a:r>
              <a:rPr lang="en-GB" altLang="en-US" b="1" dirty="0">
                <a:latin typeface="Arial" panose="020B0604020202020204" pitchFamily="34" charset="0"/>
              </a:rPr>
              <a:t> characteristics</a:t>
            </a:r>
            <a:r>
              <a:rPr lang="en-GB" altLang="en-US" dirty="0">
                <a:latin typeface="Arial" panose="020B0604020202020204" pitchFamily="34" charset="0"/>
              </a:rPr>
              <a:t> of the wing, obviously, you must use A and not </a:t>
            </a:r>
            <a:r>
              <a:rPr lang="en-GB" altLang="en-US" dirty="0" err="1">
                <a:latin typeface="Arial" panose="020B0604020202020204" pitchFamily="34" charset="0"/>
              </a:rPr>
              <a:t>A</a:t>
            </a:r>
            <a:r>
              <a:rPr lang="en-GB" altLang="en-US" baseline="-25000" dirty="0" err="1">
                <a:latin typeface="Arial" panose="020B0604020202020204" pitchFamily="34" charset="0"/>
              </a:rPr>
              <a:t>eff</a:t>
            </a:r>
            <a:r>
              <a:rPr lang="en-GB" altLang="en-US" dirty="0">
                <a:latin typeface="Arial" panose="020B0604020202020204" pitchFamily="34" charset="0"/>
              </a:rPr>
              <a:t>! </a:t>
            </a:r>
            <a:r>
              <a:rPr lang="en-GB" altLang="en-US" dirty="0" err="1">
                <a:latin typeface="Arial" panose="020B0604020202020204" pitchFamily="34" charset="0"/>
              </a:rPr>
              <a:t>A</a:t>
            </a:r>
            <a:r>
              <a:rPr lang="en-GB" altLang="en-US" baseline="-25000" dirty="0" err="1">
                <a:latin typeface="Arial" panose="020B0604020202020204" pitchFamily="34" charset="0"/>
              </a:rPr>
              <a:t>eff</a:t>
            </a:r>
            <a:r>
              <a:rPr lang="en-GB" altLang="en-US" dirty="0">
                <a:latin typeface="Arial" panose="020B0604020202020204" pitchFamily="34" charset="0"/>
              </a:rPr>
              <a:t> is to be used when computing the </a:t>
            </a:r>
            <a:r>
              <a:rPr lang="en-GB" altLang="en-US" b="1" u="sng" dirty="0">
                <a:latin typeface="Arial" panose="020B0604020202020204" pitchFamily="34" charset="0"/>
              </a:rPr>
              <a:t>aerodynamic</a:t>
            </a:r>
            <a:r>
              <a:rPr lang="en-GB" altLang="en-US" b="1" dirty="0">
                <a:latin typeface="Arial" panose="020B0604020202020204" pitchFamily="34" charset="0"/>
              </a:rPr>
              <a:t> characteristics</a:t>
            </a:r>
            <a:r>
              <a:rPr lang="en-GB" altLang="en-US" dirty="0">
                <a:latin typeface="Arial" panose="020B0604020202020204" pitchFamily="34" charset="0"/>
              </a:rPr>
              <a:t> of the wing, e.g. for the calculation of the lift and drag coefficients!</a:t>
            </a:r>
          </a:p>
        </p:txBody>
      </p:sp>
    </p:spTree>
    <p:extLst>
      <p:ext uri="{BB962C8B-B14F-4D97-AF65-F5344CB8AC3E}">
        <p14:creationId xmlns:p14="http://schemas.microsoft.com/office/powerpoint/2010/main" val="23175320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125</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Source: Raymer</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These values for the aspect ratio can be used </a:t>
            </a:r>
            <a:r>
              <a:rPr lang="en-GB" altLang="en-US" b="1" dirty="0">
                <a:latin typeface="Arial" panose="020B0604020202020204" pitchFamily="34" charset="0"/>
              </a:rPr>
              <a:t>just as start guess value (*</a:t>
            </a:r>
            <a:r>
              <a:rPr lang="en-GB" altLang="en-US" b="1" u="sng" dirty="0">
                <a:latin typeface="Arial" panose="020B0604020202020204" pitchFamily="34" charset="0"/>
              </a:rPr>
              <a:t>unless you already assumed a specific value for A, when computing your W/S – T/W optimal point, during assignment 2</a:t>
            </a:r>
            <a:r>
              <a:rPr lang="en-GB" altLang="en-US" b="1" dirty="0">
                <a:latin typeface="Arial" panose="020B0604020202020204" pitchFamily="34" charset="0"/>
              </a:rPr>
              <a:t>)</a:t>
            </a:r>
            <a:r>
              <a:rPr lang="en-GB" altLang="en-US" dirty="0">
                <a:latin typeface="Arial" panose="020B0604020202020204" pitchFamily="34" charset="0"/>
              </a:rPr>
              <a:t>, before proceeding with a refined estimation.</a:t>
            </a:r>
          </a:p>
          <a:p>
            <a:pPr eaLnBrk="1" hangingPunct="1"/>
            <a:r>
              <a:rPr lang="en-GB" altLang="en-US" dirty="0">
                <a:latin typeface="Arial" panose="020B0604020202020204" pitchFamily="34" charset="0"/>
              </a:rPr>
              <a:t>For propeller aircraft just some average value are provided in the table, while for jet propelled engine there is a relation which correlates aspect ratio and Mach number. As a matter of fact </a:t>
            </a:r>
            <a:r>
              <a:rPr lang="en-GB" altLang="en-US" b="1" dirty="0">
                <a:latin typeface="Arial" panose="020B0604020202020204" pitchFamily="34" charset="0"/>
              </a:rPr>
              <a:t>higher Mach numbers correspond to lower aspect ratio values</a:t>
            </a:r>
            <a:r>
              <a:rPr lang="en-GB" altLang="en-US" dirty="0">
                <a:latin typeface="Arial" panose="020B0604020202020204" pitchFamily="34" charset="0"/>
              </a:rPr>
              <a:t>. For high speed flight it easier to generate lift because of the high dynamic pressure values, hence lower lift coefficient are typically necessary (</a:t>
            </a:r>
            <a:r>
              <a:rPr lang="en-GB" altLang="en-US" dirty="0">
                <a:latin typeface="Arial" panose="020B0604020202020204" pitchFamily="34" charset="0"/>
                <a:sym typeface="Wingdings" panose="05000000000000000000" pitchFamily="2" charset="2"/>
              </a:rPr>
              <a:t> lower </a:t>
            </a:r>
            <a:r>
              <a:rPr lang="en-GB" altLang="en-US" dirty="0" err="1">
                <a:latin typeface="Arial" panose="020B0604020202020204" pitchFamily="34" charset="0"/>
                <a:sym typeface="Wingdings" panose="05000000000000000000" pitchFamily="2" charset="2"/>
              </a:rPr>
              <a:t>C</a:t>
            </a:r>
            <a:r>
              <a:rPr lang="en-GB" altLang="en-US" baseline="-25000" dirty="0" err="1">
                <a:latin typeface="Arial" panose="020B0604020202020204" pitchFamily="34" charset="0"/>
                <a:sym typeface="Wingdings" panose="05000000000000000000" pitchFamily="2" charset="2"/>
              </a:rPr>
              <a:t>Di</a:t>
            </a:r>
            <a:r>
              <a:rPr lang="en-GB" altLang="en-US" dirty="0">
                <a:latin typeface="Arial" panose="020B0604020202020204" pitchFamily="34" charset="0"/>
                <a:sym typeface="Wingdings" panose="05000000000000000000" pitchFamily="2" charset="2"/>
              </a:rPr>
              <a:t>)</a:t>
            </a:r>
            <a:r>
              <a:rPr lang="en-GB" altLang="en-US" dirty="0">
                <a:latin typeface="Arial" panose="020B0604020202020204" pitchFamily="34" charset="0"/>
              </a:rPr>
              <a:t>!</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688817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buFont typeface="Arial" panose="020B0604020202020204" pitchFamily="34" charset="0"/>
              <a:buNone/>
            </a:pPr>
            <a:r>
              <a:rPr lang="en-GB" altLang="en-US" dirty="0">
                <a:latin typeface="Arial" panose="020B0604020202020204" pitchFamily="34" charset="0"/>
              </a:rPr>
              <a:t>An airfoil is not exactly a parameter, unless we consider the airfoil NAME as parameter. Various parameters are required to define an airfoil. The amount and type of these parameters varies according to the way an airfoil is defined. E.g., thickness ratio, chord length, camber and nose radius are some of the parameters from the </a:t>
            </a:r>
            <a:r>
              <a:rPr lang="en-GB" altLang="en-US" b="1" dirty="0">
                <a:latin typeface="Arial" panose="020B0604020202020204" pitchFamily="34" charset="0"/>
              </a:rPr>
              <a:t>classical definition of airfoil </a:t>
            </a:r>
            <a:r>
              <a:rPr lang="en-GB" altLang="en-US" dirty="0">
                <a:latin typeface="Arial" panose="020B0604020202020204" pitchFamily="34" charset="0"/>
              </a:rPr>
              <a:t>(see coming slides). </a:t>
            </a:r>
          </a:p>
          <a:p>
            <a:pPr marL="171450" indent="-171450" eaLnBrk="1" hangingPunct="1">
              <a:buFont typeface="Arial" panose="020B0604020202020204" pitchFamily="34" charset="0"/>
              <a:buChar char="•"/>
            </a:pPr>
            <a:endParaRPr lang="en-GB" altLang="en-US" dirty="0">
              <a:latin typeface="Arial" panose="020B0604020202020204" pitchFamily="34" charset="0"/>
            </a:endParaRPr>
          </a:p>
          <a:p>
            <a:pPr eaLnBrk="1" hangingPunct="1"/>
            <a:r>
              <a:rPr lang="en-GB" altLang="en-US" dirty="0">
                <a:latin typeface="Arial" panose="020B0604020202020204" pitchFamily="34" charset="0"/>
              </a:rPr>
              <a:t>Without entering in details, you should be aware that other definitions of airfoil exist, which might be more convenient than the classical one for the purpose, of </a:t>
            </a:r>
            <a:r>
              <a:rPr lang="en-GB" altLang="en-US" b="1" dirty="0">
                <a:latin typeface="Arial" panose="020B0604020202020204" pitchFamily="34" charset="0"/>
              </a:rPr>
              <a:t>wing shape optimization, </a:t>
            </a:r>
            <a:r>
              <a:rPr lang="en-GB" altLang="en-US" dirty="0">
                <a:latin typeface="Arial" panose="020B0604020202020204" pitchFamily="34" charset="0"/>
              </a:rPr>
              <a:t>for example. In this case an airfoil can be conveniently defined as a polynomial function, whose coefficients are the parameters available to modify the airfoil shape. Modifying one of these coefficients might affect more than one of the classical definition parameters. </a:t>
            </a:r>
          </a:p>
          <a:p>
            <a:pPr eaLnBrk="1" hangingPunct="1"/>
            <a:r>
              <a:rPr lang="en-GB" altLang="en-US" dirty="0">
                <a:latin typeface="Arial" panose="020B0604020202020204" pitchFamily="34" charset="0"/>
              </a:rPr>
              <a:t>For the scope of this course, it will be sufficient to get acquainted with the classical definition of airfoil and understand how to manipulate the relative parameters to affect the airfoil shape/performance. </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In the list above, there are no “pure” structure parameters, such as skin thickness, number of spars and ribs, etc. The design of the wing structure is out of the scope of this course. However, the parameters above have definitely an impact on the weight of the aircraft, an other characteristics (apparently) not directly related with aerodynamics and flight performance. The wing span, the sweep angle, the root airfoil thickness ratio have a clear impact on the structural design of the wing.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13</a:t>
            </a:fld>
            <a:endParaRPr lang="en-US"/>
          </a:p>
        </p:txBody>
      </p:sp>
    </p:spTree>
    <p:extLst>
      <p:ext uri="{BB962C8B-B14F-4D97-AF65-F5344CB8AC3E}">
        <p14:creationId xmlns:p14="http://schemas.microsoft.com/office/powerpoint/2010/main" val="8922047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126</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a:latin typeface="Arial" panose="020B0604020202020204" pitchFamily="34" charset="0"/>
              </a:rPr>
              <a:t>*there might be other reason to keep the aspect ratio below certain values. For example, large aspect ratio might be inconvenient for manoeuvrability. Wing flexibility can also be an issue.</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1423016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127</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sz="1200" dirty="0">
                <a:latin typeface="Arial" panose="020B0604020202020204" pitchFamily="34" charset="0"/>
              </a:rPr>
              <a:t>The best way to check if the selected combination of airfoil thickness, wing span and sweep angle will allow a feasible structure design, the best option is to perform a structural analysis of the wing. The relevant load cases will have to be selected, a proper structural design will have to be proposed (e.g., spars and ribs, truss structure, sandwich etc..) and material and thicknesses will have to be assumed/computed. If the stresses will be within the allowables then the initial wing design is OK.</a:t>
            </a:r>
          </a:p>
          <a:p>
            <a:pPr eaLnBrk="1" hangingPunct="1">
              <a:lnSpc>
                <a:spcPct val="90000"/>
              </a:lnSpc>
            </a:pPr>
            <a:r>
              <a:rPr lang="en-GB" altLang="en-US" sz="1200" dirty="0">
                <a:latin typeface="Arial" panose="020B0604020202020204" pitchFamily="34" charset="0"/>
              </a:rPr>
              <a:t>That is not be possible within the scope of this course, hence the use of the </a:t>
            </a:r>
            <a:r>
              <a:rPr lang="en-GB" altLang="en-US" sz="1200" b="1" dirty="0">
                <a:latin typeface="Arial" panose="020B0604020202020204" pitchFamily="34" charset="0"/>
              </a:rPr>
              <a:t>cantilever ratio as kind of sanity check</a:t>
            </a:r>
            <a:r>
              <a:rPr lang="en-GB" altLang="en-US" sz="1200" dirty="0">
                <a:latin typeface="Arial" panose="020B0604020202020204" pitchFamily="34" charset="0"/>
              </a:rPr>
              <a:t> to judge the selected combination of wing parameters (e.g., wing thickness, span and sweep angle). </a:t>
            </a:r>
          </a:p>
          <a:p>
            <a:pPr eaLnBrk="1" hangingPunct="1">
              <a:lnSpc>
                <a:spcPct val="90000"/>
              </a:lnSpc>
            </a:pPr>
            <a:r>
              <a:rPr lang="en-GB" altLang="en-US" sz="1200" dirty="0">
                <a:latin typeface="Arial" panose="020B0604020202020204" pitchFamily="34" charset="0"/>
              </a:rPr>
              <a:t>Simultaneous high values of sweep and span typically demands high values of the wing root thickness! This can be obtained using thicker airfoils (effect on </a:t>
            </a:r>
            <a:r>
              <a:rPr lang="en-GB" altLang="en-US" sz="1200" dirty="0" err="1">
                <a:latin typeface="Arial" panose="020B0604020202020204" pitchFamily="34" charset="0"/>
              </a:rPr>
              <a:t>Mcr</a:t>
            </a:r>
            <a:r>
              <a:rPr lang="en-GB" altLang="en-US" sz="1200" dirty="0">
                <a:latin typeface="Arial" panose="020B0604020202020204" pitchFamily="34" charset="0"/>
              </a:rPr>
              <a:t> should be checked) or by slightly decreasing the taper ratio (the possible negative effect on general wing lift distribution and tip loading should be considered)</a:t>
            </a:r>
          </a:p>
          <a:p>
            <a:pPr eaLnBrk="1" hangingPunct="1">
              <a:lnSpc>
                <a:spcPct val="90000"/>
              </a:lnSpc>
            </a:pPr>
            <a:endParaRPr lang="en-GB" altLang="en-US" sz="1200" dirty="0">
              <a:latin typeface="Arial" panose="020B0604020202020204" pitchFamily="34" charset="0"/>
            </a:endParaRPr>
          </a:p>
          <a:p>
            <a:pPr eaLnBrk="1" hangingPunct="1">
              <a:lnSpc>
                <a:spcPct val="90000"/>
              </a:lnSpc>
            </a:pPr>
            <a:r>
              <a:rPr lang="en-GB" altLang="en-US" sz="1200" dirty="0">
                <a:latin typeface="Arial" panose="020B0604020202020204" pitchFamily="34" charset="0"/>
              </a:rPr>
              <a:t>Larger values of t/c are beneficial in terms of structural efficiency, hence in terms of Wing structural weight: Statistical equations show that the </a:t>
            </a:r>
            <a:r>
              <a:rPr lang="en-GB" altLang="en-US" sz="1200" b="1" dirty="0">
                <a:latin typeface="Arial" panose="020B0604020202020204" pitchFamily="34" charset="0"/>
              </a:rPr>
              <a:t>wing structural weight varies</a:t>
            </a:r>
            <a:r>
              <a:rPr lang="en-GB" altLang="en-US" sz="1200" dirty="0">
                <a:latin typeface="Arial" panose="020B0604020202020204" pitchFamily="34" charset="0"/>
              </a:rPr>
              <a:t> </a:t>
            </a:r>
            <a:r>
              <a:rPr lang="en-GB" altLang="en-US" sz="1200" b="1" dirty="0">
                <a:latin typeface="Arial" panose="020B0604020202020204" pitchFamily="34" charset="0"/>
              </a:rPr>
              <a:t>approximately inversely with the square root of the maximum thickness ratio. </a:t>
            </a:r>
          </a:p>
          <a:p>
            <a:pPr eaLnBrk="1" hangingPunct="1">
              <a:lnSpc>
                <a:spcPct val="90000"/>
              </a:lnSpc>
            </a:pPr>
            <a:r>
              <a:rPr lang="en-GB" altLang="en-US" sz="1200" dirty="0">
                <a:latin typeface="Arial" panose="020B0604020202020204" pitchFamily="34" charset="0"/>
              </a:rPr>
              <a:t>Halving (t/c)max will increase the wing weight by about 41%. Being the wing weight about the 15% of the total empty weight, an increase of 6% would occur on the total empty weight of the aircraft. Besides a longer wing is generally more expensive to manufacture.</a:t>
            </a:r>
          </a:p>
          <a:p>
            <a:pPr eaLnBrk="1" hangingPunct="1">
              <a:lnSpc>
                <a:spcPct val="90000"/>
              </a:lnSpc>
            </a:pPr>
            <a:endParaRPr lang="en-GB" altLang="en-US" sz="1200" dirty="0">
              <a:latin typeface="Arial" panose="020B0604020202020204" pitchFamily="34" charset="0"/>
            </a:endParaRPr>
          </a:p>
          <a:p>
            <a:pPr eaLnBrk="1" hangingPunct="1">
              <a:lnSpc>
                <a:spcPct val="90000"/>
              </a:lnSpc>
            </a:pPr>
            <a:r>
              <a:rPr lang="en-GB" altLang="en-US" sz="1200" dirty="0">
                <a:latin typeface="Arial" panose="020B0604020202020204" pitchFamily="34" charset="0"/>
              </a:rPr>
              <a:t>Very often the airfoils t/c values vary from root to tip. The root airfoil can be up to 20-60% thicker than the tip airfoil. Such thick sections are allowed by the effect of the fuselage. In terms of structural efficiency and available wing volume, this is very beneficial because it is exactly at the root that space is required to accommodate the landing gears. As rule of thumb, such thick airfoils should not be used beyond the 30% of the wing span.</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5839116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128</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Low values of taper ratio in combination with high values of the aspect ratio are positive for structural reason but might lead to less effective ailerons due to their relative small chord allowed. Also the local Re at tip is reduced, hence the maximum lift coefficients here are lower than at inboard stations.</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3812485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129</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sz="1200" dirty="0">
                <a:latin typeface="Arial" panose="020B0604020202020204" pitchFamily="34" charset="0"/>
              </a:rPr>
              <a:t>Most wing with low sweep have taper ratio value in the order of 0.4 – 0.5</a:t>
            </a:r>
          </a:p>
          <a:p>
            <a:pPr eaLnBrk="1" hangingPunct="1">
              <a:lnSpc>
                <a:spcPct val="90000"/>
              </a:lnSpc>
            </a:pPr>
            <a:r>
              <a:rPr lang="en-GB" altLang="en-US" sz="1200" dirty="0">
                <a:latin typeface="Arial" panose="020B0604020202020204" pitchFamily="34" charset="0"/>
              </a:rPr>
              <a:t>Most swept wing have a smaller taper ratio value, about 0.2 – 0.3 (see later the interrelation between sweep angle and taper ratio).</a:t>
            </a:r>
          </a:p>
          <a:p>
            <a:pPr eaLnBrk="1" hangingPunct="1">
              <a:lnSpc>
                <a:spcPct val="90000"/>
              </a:lnSpc>
            </a:pPr>
            <a:endParaRPr lang="en-GB" altLang="en-US" sz="1200" dirty="0">
              <a:latin typeface="Arial" panose="020B0604020202020204" pitchFamily="34" charset="0"/>
            </a:endParaRPr>
          </a:p>
          <a:p>
            <a:pPr eaLnBrk="1" hangingPunct="1">
              <a:lnSpc>
                <a:spcPct val="90000"/>
              </a:lnSpc>
            </a:pPr>
            <a:r>
              <a:rPr lang="en-GB" altLang="en-US" sz="1200" dirty="0">
                <a:latin typeface="Arial" panose="020B0604020202020204" pitchFamily="34" charset="0"/>
              </a:rPr>
              <a:t>Though a wing of taper ratio 1 would be the easiest to manufacture, there are two main negative effects to consider: </a:t>
            </a:r>
          </a:p>
          <a:p>
            <a:pPr eaLnBrk="1" hangingPunct="1">
              <a:lnSpc>
                <a:spcPct val="90000"/>
              </a:lnSpc>
            </a:pPr>
            <a:r>
              <a:rPr lang="en-GB" altLang="en-US" sz="1200" dirty="0">
                <a:latin typeface="Arial" panose="020B0604020202020204" pitchFamily="34" charset="0"/>
              </a:rPr>
              <a:t>1 tip airfoils with long chords increase the amount of lift generated at the tip, with the effect that the lift resultant shift towards tip </a:t>
            </a:r>
            <a:r>
              <a:rPr lang="en-GB" altLang="en-US" sz="1200" dirty="0">
                <a:latin typeface="Arial" panose="020B0604020202020204" pitchFamily="34" charset="0"/>
                <a:sym typeface="Wingdings" panose="05000000000000000000" pitchFamily="2" charset="2"/>
              </a:rPr>
              <a:t> higher wing bending  heavier wing</a:t>
            </a:r>
            <a:r>
              <a:rPr lang="en-GB" altLang="en-US" sz="1200" dirty="0">
                <a:latin typeface="Arial" panose="020B0604020202020204" pitchFamily="34" charset="0"/>
              </a:rPr>
              <a:t>.</a:t>
            </a:r>
          </a:p>
          <a:p>
            <a:pPr eaLnBrk="1" hangingPunct="1">
              <a:lnSpc>
                <a:spcPct val="90000"/>
              </a:lnSpc>
            </a:pPr>
            <a:r>
              <a:rPr lang="en-GB" altLang="en-US" sz="1200" dirty="0">
                <a:latin typeface="Arial" panose="020B0604020202020204" pitchFamily="34" charset="0"/>
              </a:rPr>
              <a:t>2 the excess of lift generated at the tip, will cause a significant deviation from the optimal lift elliptical distribution </a:t>
            </a:r>
            <a:r>
              <a:rPr lang="en-GB" altLang="en-US" sz="1200" dirty="0">
                <a:latin typeface="Arial" panose="020B0604020202020204" pitchFamily="34" charset="0"/>
                <a:sym typeface="Wingdings" panose="05000000000000000000" pitchFamily="2" charset="2"/>
              </a:rPr>
              <a:t></a:t>
            </a:r>
            <a:r>
              <a:rPr lang="en-GB" altLang="en-US" sz="1200" dirty="0">
                <a:latin typeface="Arial" panose="020B0604020202020204" pitchFamily="34" charset="0"/>
              </a:rPr>
              <a:t> higher induced drag (about 7% higher than elliptical distribution)</a:t>
            </a:r>
          </a:p>
          <a:p>
            <a:pPr eaLnBrk="1" hangingPunct="1">
              <a:lnSpc>
                <a:spcPct val="90000"/>
              </a:lnSpc>
            </a:pPr>
            <a:endParaRPr lang="en-GB" altLang="en-US" sz="1200" dirty="0">
              <a:latin typeface="Arial" panose="020B0604020202020204" pitchFamily="34" charset="0"/>
            </a:endParaRPr>
          </a:p>
          <a:p>
            <a:pPr eaLnBrk="1" hangingPunct="1">
              <a:lnSpc>
                <a:spcPct val="90000"/>
              </a:lnSpc>
            </a:pPr>
            <a:r>
              <a:rPr lang="en-GB" altLang="en-US" sz="1200" dirty="0">
                <a:latin typeface="Arial" panose="020B0604020202020204" pitchFamily="34" charset="0"/>
              </a:rPr>
              <a:t>A taper ratio of 0 (triangular wing) will give a triangular lift distribution, which is positive in terms of reducing the wing weight, but there are two main negative effects to consider:</a:t>
            </a:r>
          </a:p>
          <a:p>
            <a:pPr eaLnBrk="1" hangingPunct="1">
              <a:lnSpc>
                <a:spcPct val="90000"/>
              </a:lnSpc>
            </a:pPr>
            <a:r>
              <a:rPr lang="en-GB" altLang="en-US" sz="1200" dirty="0">
                <a:latin typeface="Arial" panose="020B0604020202020204" pitchFamily="34" charset="0"/>
              </a:rPr>
              <a:t>1 </a:t>
            </a:r>
            <a:r>
              <a:rPr lang="en-GB" altLang="en-US" sz="1200" b="1" dirty="0">
                <a:latin typeface="Arial" panose="020B0604020202020204" pitchFamily="34" charset="0"/>
              </a:rPr>
              <a:t>decreasing the taper ratio value demands tip airfoils working at higher lift coefficients (being their chords shorter), hence causing a problem of </a:t>
            </a:r>
            <a:r>
              <a:rPr lang="en-GB" altLang="en-US" sz="1200" dirty="0">
                <a:latin typeface="Arial" panose="020B0604020202020204" pitchFamily="34" charset="0"/>
              </a:rPr>
              <a:t>tip stall </a:t>
            </a:r>
            <a:r>
              <a:rPr lang="en-GB" altLang="en-US" sz="1200" b="1" dirty="0">
                <a:latin typeface="Arial" panose="020B0604020202020204" pitchFamily="34" charset="0"/>
              </a:rPr>
              <a:t>(see later on the stall characteristics discussion)</a:t>
            </a:r>
            <a:r>
              <a:rPr lang="en-GB" altLang="en-US" sz="1200" dirty="0">
                <a:latin typeface="Arial" panose="020B0604020202020204" pitchFamily="34" charset="0"/>
              </a:rPr>
              <a:t>! We are not designing delta wings here!</a:t>
            </a:r>
          </a:p>
          <a:p>
            <a:pPr eaLnBrk="1" hangingPunct="1">
              <a:lnSpc>
                <a:spcPct val="90000"/>
              </a:lnSpc>
            </a:pPr>
            <a:r>
              <a:rPr lang="en-GB" altLang="en-US" sz="1200" dirty="0">
                <a:latin typeface="Arial" panose="020B0604020202020204" pitchFamily="34" charset="0"/>
              </a:rPr>
              <a:t>2 the excess of lift generated at the root, will cause a significant deviation from the optimal lift elliptical distribution </a:t>
            </a:r>
            <a:r>
              <a:rPr lang="en-GB" altLang="en-US" sz="1200" dirty="0">
                <a:latin typeface="Arial" panose="020B0604020202020204" pitchFamily="34" charset="0"/>
                <a:sym typeface="Wingdings" panose="05000000000000000000" pitchFamily="2" charset="2"/>
              </a:rPr>
              <a:t></a:t>
            </a:r>
            <a:r>
              <a:rPr lang="en-GB" altLang="en-US" sz="1200" dirty="0">
                <a:latin typeface="Arial" panose="020B0604020202020204" pitchFamily="34" charset="0"/>
              </a:rPr>
              <a:t> higher induced drag </a:t>
            </a:r>
          </a:p>
          <a:p>
            <a:pPr eaLnBrk="1" hangingPunct="1">
              <a:lnSpc>
                <a:spcPct val="90000"/>
              </a:lnSpc>
            </a:pPr>
            <a:endParaRPr lang="en-GB" altLang="en-US" sz="1200" dirty="0">
              <a:latin typeface="Arial" panose="020B0604020202020204" pitchFamily="34" charset="0"/>
            </a:endParaRPr>
          </a:p>
          <a:p>
            <a:pPr eaLnBrk="1" hangingPunct="1">
              <a:lnSpc>
                <a:spcPct val="90000"/>
              </a:lnSpc>
            </a:pPr>
            <a:r>
              <a:rPr lang="en-GB" altLang="en-US" sz="1200" b="1" dirty="0">
                <a:latin typeface="Arial" panose="020B0604020202020204" pitchFamily="34" charset="0"/>
              </a:rPr>
              <a:t>As a matter of fact most jet transport aircraft are designed to have a lift distribution which is an average of triangular and elliptical distribution. The drag penalty associated to the deviation from the elliptical distribution is </a:t>
            </a:r>
            <a:r>
              <a:rPr lang="en-GB" altLang="en-US" sz="1200" b="1" u="sng" dirty="0">
                <a:latin typeface="Arial" panose="020B0604020202020204" pitchFamily="34" charset="0"/>
              </a:rPr>
              <a:t>counterbalanced by the</a:t>
            </a:r>
            <a:r>
              <a:rPr lang="en-GB" altLang="en-US" sz="1200" b="1" dirty="0">
                <a:latin typeface="Arial" panose="020B0604020202020204" pitchFamily="34" charset="0"/>
              </a:rPr>
              <a:t> </a:t>
            </a:r>
            <a:r>
              <a:rPr lang="en-GB" altLang="en-US" sz="1200" b="1" u="sng" dirty="0">
                <a:latin typeface="Arial" panose="020B0604020202020204" pitchFamily="34" charset="0"/>
              </a:rPr>
              <a:t>lighter wing structural design</a:t>
            </a:r>
            <a:r>
              <a:rPr lang="en-GB" altLang="en-US" sz="1200" b="1" dirty="0">
                <a:latin typeface="Arial" panose="020B0604020202020204" pitchFamily="34" charset="0"/>
              </a:rPr>
              <a:t>!</a:t>
            </a:r>
          </a:p>
          <a:p>
            <a:pPr eaLnBrk="1" hangingPunct="1">
              <a:lnSpc>
                <a:spcPct val="90000"/>
              </a:lnSpc>
            </a:pPr>
            <a:endParaRPr lang="en-GB" altLang="en-US" sz="1200" b="1" dirty="0">
              <a:latin typeface="Arial" panose="020B0604020202020204" pitchFamily="34" charset="0"/>
            </a:endParaRPr>
          </a:p>
          <a:p>
            <a:pPr eaLnBrk="1" hangingPunct="1">
              <a:lnSpc>
                <a:spcPct val="90000"/>
              </a:lnSpc>
            </a:pPr>
            <a:endParaRPr lang="en-GB" altLang="en-US" sz="1200" b="1" dirty="0">
              <a:latin typeface="Arial" panose="020B0604020202020204" pitchFamily="34" charset="0"/>
            </a:endParaRPr>
          </a:p>
          <a:p>
            <a:pPr eaLnBrk="1" hangingPunct="1">
              <a:lnSpc>
                <a:spcPct val="90000"/>
              </a:lnSpc>
            </a:pPr>
            <a:endParaRPr lang="en-GB" altLang="en-US" sz="1200" b="1" dirty="0">
              <a:latin typeface="Arial" panose="020B0604020202020204" pitchFamily="34" charset="0"/>
            </a:endParaRPr>
          </a:p>
          <a:p>
            <a:pPr eaLnBrk="1" hangingPunct="1">
              <a:lnSpc>
                <a:spcPct val="90000"/>
              </a:lnSpc>
            </a:pPr>
            <a:endParaRPr lang="en-GB" altLang="en-US" sz="1200" dirty="0">
              <a:latin typeface="Arial" panose="020B0604020202020204" pitchFamily="34" charset="0"/>
            </a:endParaRP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87134736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130</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 (source www.zap16.com) </a:t>
            </a:r>
          </a:p>
          <a:p>
            <a:pPr eaLnBrk="1" hangingPunct="1"/>
            <a:endParaRPr lang="en-GB" altLang="en-US" b="1" dirty="0">
              <a:latin typeface="Arial" panose="020B0604020202020204" pitchFamily="34" charset="0"/>
            </a:endParaRPr>
          </a:p>
          <a:p>
            <a:pPr eaLnBrk="1" hangingPunct="1"/>
            <a:r>
              <a:rPr lang="en-GB" altLang="en-US" b="1" dirty="0">
                <a:latin typeface="Arial" panose="020B0604020202020204" pitchFamily="34" charset="0"/>
              </a:rPr>
              <a:t>* This is true ONLY for unswept wings!! See graph next slide.</a:t>
            </a:r>
          </a:p>
        </p:txBody>
      </p:sp>
    </p:spTree>
    <p:extLst>
      <p:ext uri="{BB962C8B-B14F-4D97-AF65-F5344CB8AC3E}">
        <p14:creationId xmlns:p14="http://schemas.microsoft.com/office/powerpoint/2010/main" val="38786411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131</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a:t>Source Raymer</a:t>
            </a:r>
          </a:p>
          <a:p>
            <a:pPr eaLnBrk="1" hangingPunct="1"/>
            <a:endParaRPr lang="en-GB" altLang="en-US" dirty="0">
              <a:latin typeface="Arial" panose="020B0604020202020204" pitchFamily="34" charset="0"/>
            </a:endParaRP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At 0 sweep, a wing taper value about 0.4 is optimal because recreates the elliptical lift distribution. As rear sweep increases, the spanwise component of flow tends to load the tip airfoils, hence deviating from the elliptical condition. That is why, in order to unload the tip and recreate an elliptical lift distribution, the taper has to be further reduced with increasing after sweep angles!</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The down effect of reducing the tip chord is the consequent reduction of the local Reynolds number, hence a decrease of the maximum lift capability of the outboard tip sections and enhance risk of tip stall!</a:t>
            </a:r>
          </a:p>
        </p:txBody>
      </p:sp>
    </p:spTree>
    <p:extLst>
      <p:ext uri="{BB962C8B-B14F-4D97-AF65-F5344CB8AC3E}">
        <p14:creationId xmlns:p14="http://schemas.microsoft.com/office/powerpoint/2010/main" val="9691227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132</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Spitfire</a:t>
            </a:r>
          </a:p>
        </p:txBody>
      </p:sp>
    </p:spTree>
    <p:extLst>
      <p:ext uri="{BB962C8B-B14F-4D97-AF65-F5344CB8AC3E}">
        <p14:creationId xmlns:p14="http://schemas.microsoft.com/office/powerpoint/2010/main" val="7112520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133</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9505428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134</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The stall of the wing starts in correspondence of those sections which have reached their maximum lift coefficient!</a:t>
            </a:r>
          </a:p>
          <a:p>
            <a:pPr eaLnBrk="1" hangingPunct="1"/>
            <a:r>
              <a:rPr lang="en-GB" altLang="en-US" dirty="0">
                <a:latin typeface="Arial" panose="020B0604020202020204" pitchFamily="34" charset="0"/>
              </a:rPr>
              <a:t>In wings designed for </a:t>
            </a:r>
            <a:r>
              <a:rPr lang="en-GB" altLang="en-US" b="1" dirty="0">
                <a:latin typeface="Arial" panose="020B0604020202020204" pitchFamily="34" charset="0"/>
              </a:rPr>
              <a:t>low speed (hence, mostly unswept wings)</a:t>
            </a:r>
            <a:r>
              <a:rPr lang="en-GB" altLang="en-US" dirty="0">
                <a:latin typeface="Arial" panose="020B0604020202020204" pitchFamily="34" charset="0"/>
              </a:rPr>
              <a:t>, a first approximation rule to predict at which section the stall will start is: </a:t>
            </a:r>
            <a:r>
              <a:rPr lang="en-GB" altLang="en-US" dirty="0" err="1">
                <a:latin typeface="Arial" panose="020B0604020202020204" pitchFamily="34" charset="0"/>
              </a:rPr>
              <a:t>etha</a:t>
            </a:r>
            <a:r>
              <a:rPr lang="en-GB" altLang="en-US" dirty="0">
                <a:latin typeface="Arial" panose="020B0604020202020204" pitchFamily="34" charset="0"/>
              </a:rPr>
              <a:t> = (1- </a:t>
            </a:r>
            <a:r>
              <a:rPr lang="en-GB" altLang="en-US" dirty="0" err="1">
                <a:latin typeface="Arial" panose="020B0604020202020204" pitchFamily="34" charset="0"/>
              </a:rPr>
              <a:t>taper_ratio</a:t>
            </a:r>
            <a:r>
              <a:rPr lang="en-GB" altLang="en-US" dirty="0">
                <a:latin typeface="Arial" panose="020B0604020202020204" pitchFamily="34" charset="0"/>
              </a:rPr>
              <a:t>). For taper ratio in the order of 0.4 the stall will start about the 60% of the wing span, which is not a critical stall condition, being the ailerons still in the area of attached flow. N.B.: Such a rule </a:t>
            </a:r>
            <a:r>
              <a:rPr lang="en-GB" altLang="en-US" b="1" dirty="0">
                <a:latin typeface="Arial" panose="020B0604020202020204" pitchFamily="34" charset="0"/>
              </a:rPr>
              <a:t>cannot be used</a:t>
            </a:r>
            <a:r>
              <a:rPr lang="en-GB" altLang="en-US" dirty="0">
                <a:latin typeface="Arial" panose="020B0604020202020204" pitchFamily="34" charset="0"/>
              </a:rPr>
              <a:t> in case of high speed wing with significant sweep values!</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1118059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135</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629747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a:t>the hangover movie</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14</a:t>
            </a:fld>
            <a:endParaRPr lang="en-US"/>
          </a:p>
        </p:txBody>
      </p:sp>
    </p:spTree>
    <p:extLst>
      <p:ext uri="{BB962C8B-B14F-4D97-AF65-F5344CB8AC3E}">
        <p14:creationId xmlns:p14="http://schemas.microsoft.com/office/powerpoint/2010/main" val="32615882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136</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76732935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137</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a:latin typeface="Arial" panose="020B0604020202020204" pitchFamily="34" charset="0"/>
              </a:rPr>
              <a:t>In a linearly twisted wing, the rotation of the various wing airfoil is </a:t>
            </a:r>
            <a:r>
              <a:rPr lang="en-GB" altLang="en-US" b="1" dirty="0">
                <a:latin typeface="Arial" panose="020B0604020202020204" pitchFamily="34" charset="0"/>
              </a:rPr>
              <a:t>proportional</a:t>
            </a:r>
            <a:r>
              <a:rPr lang="en-GB" altLang="en-US" dirty="0">
                <a:latin typeface="Arial" panose="020B0604020202020204" pitchFamily="34" charset="0"/>
              </a:rPr>
              <a:t> to their spanwise position.</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96846629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138</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1200" dirty="0"/>
              <a:t>www.aerospaceweb.org</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3935422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139</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 In case of twisted wings, the incidence angle should be evaluated with respect to the zero-lift angle of the wing, rather than the root chord</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30129316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140</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Sources: </a:t>
            </a:r>
          </a:p>
          <a:p>
            <a:pPr eaLnBrk="1" hangingPunct="1"/>
            <a:r>
              <a:rPr lang="en-GB" altLang="en-US" dirty="0">
                <a:latin typeface="Arial" panose="020B0604020202020204" pitchFamily="34" charset="0"/>
              </a:rPr>
              <a:t>C919 (left) https://i.pinimg.com/originals/ba/8d/e5/ba8de5c443874304d60fa59d68d45b86.jpg</a:t>
            </a:r>
          </a:p>
          <a:p>
            <a:pPr eaLnBrk="1" hangingPunct="1"/>
            <a:r>
              <a:rPr lang="en-GB" altLang="en-US" dirty="0">
                <a:latin typeface="Arial" panose="020B0604020202020204" pitchFamily="34" charset="0"/>
              </a:rPr>
              <a:t>B737 -https://i.ytimg.com/vi/y36wite_kXE/maxresdefault.jpg</a:t>
            </a:r>
          </a:p>
        </p:txBody>
      </p:sp>
    </p:spTree>
    <p:extLst>
      <p:ext uri="{BB962C8B-B14F-4D97-AF65-F5344CB8AC3E}">
        <p14:creationId xmlns:p14="http://schemas.microsoft.com/office/powerpoint/2010/main" val="14793258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141</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Sources: </a:t>
            </a:r>
          </a:p>
          <a:p>
            <a:pPr eaLnBrk="1" hangingPunct="1"/>
            <a:r>
              <a:rPr lang="en-GB" altLang="en-US" dirty="0">
                <a:solidFill>
                  <a:schemeClr val="bg1"/>
                </a:solidFill>
              </a:rPr>
              <a:t>www.air-and-space.com</a:t>
            </a:r>
          </a:p>
          <a:p>
            <a:pPr eaLnBrk="1" hangingPunct="1"/>
            <a:endParaRPr lang="en-GB" altLang="en-US" dirty="0">
              <a:solidFill>
                <a:schemeClr val="bg1"/>
              </a:solidFill>
            </a:endParaRPr>
          </a:p>
          <a:p>
            <a:pPr eaLnBrk="1" hangingPunct="1"/>
            <a:r>
              <a:rPr lang="en-US" dirty="0">
                <a:hlinkClick r:id="rId3"/>
              </a:rPr>
              <a:t>http://www.air-and-space.com/edw98/f8bl.jpg</a:t>
            </a:r>
            <a:endParaRPr lang="en-US" dirty="0"/>
          </a:p>
          <a:p>
            <a:pPr eaLnBrk="1" hangingPunct="1"/>
            <a:endParaRPr lang="en-US" altLang="en-US" dirty="0">
              <a:solidFill>
                <a:schemeClr val="bg1"/>
              </a:solidFill>
            </a:endParaRPr>
          </a:p>
          <a:p>
            <a:pPr eaLnBrk="1" hangingPunct="1"/>
            <a:r>
              <a:rPr lang="en-GB" altLang="en-US" dirty="0">
                <a:solidFill>
                  <a:schemeClr val="bg1"/>
                </a:solidFill>
              </a:rPr>
              <a:t>https://www.youtube.com/watch?v=AWQ7RHVjhrw</a:t>
            </a:r>
          </a:p>
        </p:txBody>
      </p:sp>
    </p:spTree>
    <p:extLst>
      <p:ext uri="{BB962C8B-B14F-4D97-AF65-F5344CB8AC3E}">
        <p14:creationId xmlns:p14="http://schemas.microsoft.com/office/powerpoint/2010/main" val="42223246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142</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15 cm clearance, 5 </a:t>
            </a:r>
            <a:r>
              <a:rPr lang="en-GB" altLang="en-US">
                <a:latin typeface="Arial" panose="020B0604020202020204" pitchFamily="34" charset="0"/>
              </a:rPr>
              <a:t>degree bank angle</a:t>
            </a:r>
          </a:p>
        </p:txBody>
      </p:sp>
    </p:spTree>
    <p:extLst>
      <p:ext uri="{BB962C8B-B14F-4D97-AF65-F5344CB8AC3E}">
        <p14:creationId xmlns:p14="http://schemas.microsoft.com/office/powerpoint/2010/main" val="28859017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143</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120526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144</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20538228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145</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Typical value of the dihedral angle for an unswept wing are:</a:t>
            </a:r>
          </a:p>
          <a:p>
            <a:pPr eaLnBrk="1" hangingPunct="1"/>
            <a:r>
              <a:rPr lang="en-GB" altLang="en-US" dirty="0">
                <a:latin typeface="Arial" panose="020B0604020202020204" pitchFamily="34" charset="0"/>
              </a:rPr>
              <a:t>High wing: 0 – 1 deg.</a:t>
            </a:r>
          </a:p>
          <a:p>
            <a:pPr eaLnBrk="1" hangingPunct="1"/>
            <a:r>
              <a:rPr lang="en-GB" altLang="en-US" dirty="0">
                <a:latin typeface="Arial" panose="020B0604020202020204" pitchFamily="34" charset="0"/>
              </a:rPr>
              <a:t>Mid wing:  2 – 4 deg.</a:t>
            </a:r>
          </a:p>
          <a:p>
            <a:pPr eaLnBrk="1" hangingPunct="1"/>
            <a:r>
              <a:rPr lang="en-GB" altLang="en-US" dirty="0">
                <a:latin typeface="Arial" panose="020B0604020202020204" pitchFamily="34" charset="0"/>
              </a:rPr>
              <a:t>Low wing: 3 – 6 deg.</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For swept wing they are generally lower. Actually also negative (exp in high wing configuration). A negative dihedral is called anhedral.</a:t>
            </a:r>
          </a:p>
          <a:p>
            <a:pPr eaLnBrk="1" hangingPunct="1"/>
            <a:r>
              <a:rPr lang="en-GB" altLang="en-US" dirty="0">
                <a:latin typeface="Arial" panose="020B0604020202020204" pitchFamily="34" charset="0"/>
              </a:rPr>
              <a:t>Especially in military aircraft the dihedral angle is selected such to avoid any extra stability effect, just because it is desirable to have the aircraft even more responsive to roll manoeuvres. </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998628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https://i.pinimg.com/originals/42/c5/79/42c5792b342ee70210968a1060610619.jpg</a:t>
            </a:r>
          </a:p>
          <a:p>
            <a:r>
              <a:rPr lang="en-US" dirty="0"/>
              <a:t>https://www.aerospace-technology.com/wp-content/uploads/image-digitalinsightresearch/Archive/nri/aerospace/features/Aircraft%20with%20the%20longest%20wings/3l-Airbus-A380.jpg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15</a:t>
            </a:fld>
            <a:endParaRPr lang="en-US"/>
          </a:p>
        </p:txBody>
      </p:sp>
    </p:spTree>
    <p:extLst>
      <p:ext uri="{BB962C8B-B14F-4D97-AF65-F5344CB8AC3E}">
        <p14:creationId xmlns:p14="http://schemas.microsoft.com/office/powerpoint/2010/main" val="5409280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146</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 </a:t>
            </a:r>
            <a:r>
              <a:rPr lang="en-US" dirty="0"/>
              <a:t>C</a:t>
            </a:r>
            <a:r>
              <a:rPr lang="en-US" baseline="-25000" dirty="0"/>
              <a:t>L</a:t>
            </a:r>
            <a:r>
              <a:rPr lang="el-GR" baseline="-25000" dirty="0"/>
              <a:t>α</a:t>
            </a:r>
            <a:r>
              <a:rPr lang="en-GB" altLang="en-US" dirty="0">
                <a:latin typeface="Arial" panose="020B0604020202020204" pitchFamily="34" charset="0"/>
              </a:rPr>
              <a:t> = Typically 2</a:t>
            </a:r>
            <a:r>
              <a:rPr lang="el-GR" altLang="en-US" dirty="0">
                <a:latin typeface="Arial" panose="020B0604020202020204" pitchFamily="34" charset="0"/>
                <a:cs typeface="Arial" panose="020B0604020202020204" pitchFamily="34" charset="0"/>
              </a:rPr>
              <a:t>π</a:t>
            </a:r>
            <a:r>
              <a:rPr lang="nl-NL" altLang="en-US" dirty="0">
                <a:latin typeface="Arial" panose="020B0604020202020204" pitchFamily="34" charset="0"/>
                <a:cs typeface="Arial" panose="020B0604020202020204" pitchFamily="34" charset="0"/>
              </a:rPr>
              <a:t> for incompressible flow!</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6210656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147</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Generally it is true that C</a:t>
            </a:r>
            <a:r>
              <a:rPr lang="en-US" altLang="en-US" baseline="-25000" dirty="0">
                <a:latin typeface="Arial" panose="020B0604020202020204" pitchFamily="34" charset="0"/>
              </a:rPr>
              <a:t>L</a:t>
            </a:r>
            <a:r>
              <a:rPr lang="el-GR" altLang="en-US" baseline="-25000" dirty="0">
                <a:latin typeface="Arial" panose="020B0604020202020204" pitchFamily="34" charset="0"/>
                <a:cs typeface="Arial" panose="020B0604020202020204" pitchFamily="34" charset="0"/>
              </a:rPr>
              <a:t>α</a:t>
            </a:r>
            <a:r>
              <a:rPr lang="en-US" altLang="en-US" dirty="0">
                <a:latin typeface="Arial" panose="020B0604020202020204" pitchFamily="34" charset="0"/>
                <a:cs typeface="Arial" panose="020B0604020202020204" pitchFamily="34" charset="0"/>
              </a:rPr>
              <a:t> of a wing built with a certain airfoil is lower than C</a:t>
            </a:r>
            <a:r>
              <a:rPr lang="en-US" altLang="en-US" baseline="-25000" dirty="0">
                <a:latin typeface="Arial" panose="020B0604020202020204" pitchFamily="34" charset="0"/>
                <a:cs typeface="Arial" panose="020B0604020202020204" pitchFamily="34" charset="0"/>
              </a:rPr>
              <a:t>l</a:t>
            </a:r>
            <a:r>
              <a:rPr lang="el-GR" altLang="en-US" baseline="-25000" dirty="0">
                <a:latin typeface="Arial" panose="020B0604020202020204" pitchFamily="34" charset="0"/>
                <a:cs typeface="Arial" panose="020B0604020202020204" pitchFamily="34" charset="0"/>
              </a:rPr>
              <a:t>α</a:t>
            </a:r>
            <a:r>
              <a:rPr lang="en-US" altLang="en-US" dirty="0">
                <a:latin typeface="Arial" panose="020B0604020202020204" pitchFamily="34" charset="0"/>
                <a:cs typeface="Arial" panose="020B0604020202020204" pitchFamily="34" charset="0"/>
              </a:rPr>
              <a:t> of the given airfoil working at the same angle of attack! That is </a:t>
            </a:r>
            <a:r>
              <a:rPr lang="en-US" altLang="en-US" b="1" dirty="0">
                <a:latin typeface="Arial" panose="020B0604020202020204" pitchFamily="34" charset="0"/>
                <a:cs typeface="Arial" panose="020B0604020202020204" pitchFamily="34" charset="0"/>
              </a:rPr>
              <a:t>always</a:t>
            </a:r>
            <a:r>
              <a:rPr lang="en-US" altLang="en-US" dirty="0">
                <a:latin typeface="Arial" panose="020B0604020202020204" pitchFamily="34" charset="0"/>
                <a:cs typeface="Arial" panose="020B0604020202020204" pitchFamily="34" charset="0"/>
              </a:rPr>
              <a:t> true for </a:t>
            </a:r>
            <a:r>
              <a:rPr lang="en-US" altLang="en-US" i="1" dirty="0">
                <a:latin typeface="Arial" panose="020B0604020202020204" pitchFamily="34" charset="0"/>
                <a:cs typeface="Arial" panose="020B0604020202020204" pitchFamily="34" charset="0"/>
              </a:rPr>
              <a:t>untwisted</a:t>
            </a:r>
            <a:r>
              <a:rPr lang="en-US" altLang="en-US" dirty="0">
                <a:latin typeface="Arial" panose="020B0604020202020204" pitchFamily="34" charset="0"/>
                <a:cs typeface="Arial" panose="020B0604020202020204" pitchFamily="34" charset="0"/>
              </a:rPr>
              <a:t> wings of </a:t>
            </a:r>
            <a:r>
              <a:rPr lang="en-US" altLang="en-US" i="1" dirty="0">
                <a:latin typeface="Arial" panose="020B0604020202020204" pitchFamily="34" charset="0"/>
                <a:cs typeface="Arial" panose="020B0604020202020204" pitchFamily="34" charset="0"/>
              </a:rPr>
              <a:t>finite length</a:t>
            </a:r>
            <a:r>
              <a:rPr lang="en-US" altLang="en-US" dirty="0">
                <a:latin typeface="Arial" panose="020B0604020202020204" pitchFamily="34" charset="0"/>
                <a:cs typeface="Arial" panose="020B0604020202020204" pitchFamily="34" charset="0"/>
              </a:rPr>
              <a:t>, when airfoil and wing are considered </a:t>
            </a:r>
            <a:r>
              <a:rPr lang="en-US" altLang="en-US" i="1" u="sng" dirty="0">
                <a:latin typeface="Arial" panose="020B0604020202020204" pitchFamily="34" charset="0"/>
                <a:cs typeface="Arial" panose="020B0604020202020204" pitchFamily="34" charset="0"/>
              </a:rPr>
              <a:t>working at the same Mach number</a:t>
            </a:r>
            <a:r>
              <a:rPr lang="en-US" altLang="en-US" dirty="0">
                <a:latin typeface="Arial" panose="020B0604020202020204" pitchFamily="34" charset="0"/>
                <a:cs typeface="Arial" panose="020B0604020202020204" pitchFamily="34" charset="0"/>
              </a:rPr>
              <a:t>!</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7784964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148</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Generally it is true that C</a:t>
            </a:r>
            <a:r>
              <a:rPr lang="en-US" altLang="en-US" baseline="-25000" dirty="0">
                <a:latin typeface="Arial" panose="020B0604020202020204" pitchFamily="34" charset="0"/>
              </a:rPr>
              <a:t>L</a:t>
            </a:r>
            <a:r>
              <a:rPr lang="el-GR" altLang="en-US" baseline="-25000" dirty="0">
                <a:latin typeface="Arial" panose="020B0604020202020204" pitchFamily="34" charset="0"/>
                <a:cs typeface="Arial" panose="020B0604020202020204" pitchFamily="34" charset="0"/>
              </a:rPr>
              <a:t>α</a:t>
            </a:r>
            <a:r>
              <a:rPr lang="en-US" altLang="en-US" dirty="0">
                <a:latin typeface="Arial" panose="020B0604020202020204" pitchFamily="34" charset="0"/>
                <a:cs typeface="Arial" panose="020B0604020202020204" pitchFamily="34" charset="0"/>
              </a:rPr>
              <a:t> of a wing built with a certain airfoil is lower than C</a:t>
            </a:r>
            <a:r>
              <a:rPr lang="en-US" altLang="en-US" baseline="-25000" dirty="0">
                <a:latin typeface="Arial" panose="020B0604020202020204" pitchFamily="34" charset="0"/>
                <a:cs typeface="Arial" panose="020B0604020202020204" pitchFamily="34" charset="0"/>
              </a:rPr>
              <a:t>l</a:t>
            </a:r>
            <a:r>
              <a:rPr lang="el-GR" altLang="en-US" baseline="-25000" dirty="0">
                <a:latin typeface="Arial" panose="020B0604020202020204" pitchFamily="34" charset="0"/>
                <a:cs typeface="Arial" panose="020B0604020202020204" pitchFamily="34" charset="0"/>
              </a:rPr>
              <a:t>α</a:t>
            </a:r>
            <a:r>
              <a:rPr lang="en-US" altLang="en-US" dirty="0">
                <a:latin typeface="Arial" panose="020B0604020202020204" pitchFamily="34" charset="0"/>
                <a:cs typeface="Arial" panose="020B0604020202020204" pitchFamily="34" charset="0"/>
              </a:rPr>
              <a:t> of the given airfoil working at the same angle of attack! That is </a:t>
            </a:r>
            <a:r>
              <a:rPr lang="en-US" altLang="en-US" b="1" dirty="0">
                <a:latin typeface="Arial" panose="020B0604020202020204" pitchFamily="34" charset="0"/>
                <a:cs typeface="Arial" panose="020B0604020202020204" pitchFamily="34" charset="0"/>
              </a:rPr>
              <a:t>always</a:t>
            </a:r>
            <a:r>
              <a:rPr lang="en-US" altLang="en-US" dirty="0">
                <a:latin typeface="Arial" panose="020B0604020202020204" pitchFamily="34" charset="0"/>
                <a:cs typeface="Arial" panose="020B0604020202020204" pitchFamily="34" charset="0"/>
              </a:rPr>
              <a:t> true for </a:t>
            </a:r>
            <a:r>
              <a:rPr lang="en-US" altLang="en-US" i="1" dirty="0">
                <a:latin typeface="Arial" panose="020B0604020202020204" pitchFamily="34" charset="0"/>
                <a:cs typeface="Arial" panose="020B0604020202020204" pitchFamily="34" charset="0"/>
              </a:rPr>
              <a:t>untwisted</a:t>
            </a:r>
            <a:r>
              <a:rPr lang="en-US" altLang="en-US" dirty="0">
                <a:latin typeface="Arial" panose="020B0604020202020204" pitchFamily="34" charset="0"/>
                <a:cs typeface="Arial" panose="020B0604020202020204" pitchFamily="34" charset="0"/>
              </a:rPr>
              <a:t> wings of </a:t>
            </a:r>
            <a:r>
              <a:rPr lang="en-US" altLang="en-US" i="1" dirty="0">
                <a:latin typeface="Arial" panose="020B0604020202020204" pitchFamily="34" charset="0"/>
                <a:cs typeface="Arial" panose="020B0604020202020204" pitchFamily="34" charset="0"/>
              </a:rPr>
              <a:t>finite length</a:t>
            </a:r>
            <a:r>
              <a:rPr lang="en-US" altLang="en-US" dirty="0">
                <a:latin typeface="Arial" panose="020B0604020202020204" pitchFamily="34" charset="0"/>
                <a:cs typeface="Arial" panose="020B0604020202020204" pitchFamily="34" charset="0"/>
              </a:rPr>
              <a:t>, when airfoil and wing are considered </a:t>
            </a:r>
            <a:r>
              <a:rPr lang="en-US" altLang="en-US" i="1" u="sng" dirty="0">
                <a:latin typeface="Arial" panose="020B0604020202020204" pitchFamily="34" charset="0"/>
                <a:cs typeface="Arial" panose="020B0604020202020204" pitchFamily="34" charset="0"/>
              </a:rPr>
              <a:t>working at the same Mach number</a:t>
            </a:r>
            <a:r>
              <a:rPr lang="en-US" altLang="en-US" dirty="0">
                <a:latin typeface="Arial" panose="020B0604020202020204" pitchFamily="34" charset="0"/>
                <a:cs typeface="Arial" panose="020B0604020202020204" pitchFamily="34" charset="0"/>
              </a:rPr>
              <a:t>!</a:t>
            </a:r>
          </a:p>
          <a:p>
            <a:pPr eaLnBrk="1" hangingPunct="1"/>
            <a:r>
              <a:rPr lang="en-US" altLang="en-US" dirty="0">
                <a:latin typeface="Arial" panose="020B0604020202020204" pitchFamily="34" charset="0"/>
                <a:cs typeface="Arial" panose="020B0604020202020204" pitchFamily="34" charset="0"/>
              </a:rPr>
              <a:t>Generally </a:t>
            </a:r>
            <a:r>
              <a:rPr lang="en-US" altLang="en-US" dirty="0">
                <a:latin typeface="Arial" panose="020B0604020202020204" pitchFamily="34" charset="0"/>
              </a:rPr>
              <a:t>C</a:t>
            </a:r>
            <a:r>
              <a:rPr lang="en-US" altLang="en-US" baseline="-25000" dirty="0">
                <a:latin typeface="Arial" panose="020B0604020202020204" pitchFamily="34" charset="0"/>
              </a:rPr>
              <a:t>L</a:t>
            </a:r>
            <a:r>
              <a:rPr lang="el-GR" altLang="en-US" baseline="-25000" dirty="0">
                <a:latin typeface="Arial" panose="020B0604020202020204" pitchFamily="34" charset="0"/>
                <a:cs typeface="Arial" panose="020B0604020202020204" pitchFamily="34" charset="0"/>
              </a:rPr>
              <a:t>α</a:t>
            </a:r>
            <a:r>
              <a:rPr lang="en-US" altLang="en-US" dirty="0">
                <a:latin typeface="Arial" panose="020B0604020202020204" pitchFamily="34" charset="0"/>
                <a:cs typeface="Arial" panose="020B0604020202020204" pitchFamily="34" charset="0"/>
              </a:rPr>
              <a:t> stay also below 2</a:t>
            </a:r>
            <a:r>
              <a:rPr lang="el-GR" altLang="en-US" dirty="0">
                <a:latin typeface="Arial" panose="020B0604020202020204" pitchFamily="34" charset="0"/>
                <a:cs typeface="Arial" panose="020B0604020202020204" pitchFamily="34" charset="0"/>
              </a:rPr>
              <a:t>π</a:t>
            </a:r>
            <a:r>
              <a:rPr lang="nl-NL" altLang="en-US" dirty="0">
                <a:latin typeface="Arial" panose="020B0604020202020204" pitchFamily="34" charset="0"/>
                <a:cs typeface="Arial" panose="020B0604020202020204" pitchFamily="34" charset="0"/>
              </a:rPr>
              <a:t>. However</a:t>
            </a:r>
            <a:r>
              <a:rPr lang="en-US" altLang="en-US" dirty="0">
                <a:latin typeface="Arial" panose="020B0604020202020204" pitchFamily="34" charset="0"/>
                <a:cs typeface="Arial" panose="020B0604020202020204" pitchFamily="34" charset="0"/>
              </a:rPr>
              <a:t>, in the specific case of </a:t>
            </a:r>
            <a:r>
              <a:rPr lang="en-US" altLang="en-US" u="sng" dirty="0" err="1">
                <a:latin typeface="Arial" panose="020B0604020202020204" pitchFamily="34" charset="0"/>
                <a:cs typeface="Arial" panose="020B0604020202020204" pitchFamily="34" charset="0"/>
              </a:rPr>
              <a:t>unswept</a:t>
            </a:r>
            <a:r>
              <a:rPr lang="en-US" altLang="en-US" dirty="0">
                <a:latin typeface="Arial" panose="020B0604020202020204" pitchFamily="34" charset="0"/>
                <a:cs typeface="Arial" panose="020B0604020202020204" pitchFamily="34" charset="0"/>
              </a:rPr>
              <a:t>, </a:t>
            </a:r>
            <a:r>
              <a:rPr lang="en-US" altLang="en-US" u="sng" dirty="0">
                <a:latin typeface="Arial" panose="020B0604020202020204" pitchFamily="34" charset="0"/>
                <a:cs typeface="Arial" panose="020B0604020202020204" pitchFamily="34" charset="0"/>
              </a:rPr>
              <a:t>high aspect ratio</a:t>
            </a:r>
            <a:r>
              <a:rPr lang="en-US" altLang="en-US" dirty="0">
                <a:latin typeface="Arial" panose="020B0604020202020204" pitchFamily="34" charset="0"/>
                <a:cs typeface="Arial" panose="020B0604020202020204" pitchFamily="34" charset="0"/>
              </a:rPr>
              <a:t> wings built with </a:t>
            </a:r>
            <a:r>
              <a:rPr lang="en-US" altLang="en-US" u="sng" dirty="0">
                <a:latin typeface="Arial" panose="020B0604020202020204" pitchFamily="34" charset="0"/>
                <a:cs typeface="Arial" panose="020B0604020202020204" pitchFamily="34" charset="0"/>
              </a:rPr>
              <a:t>thin airfoil</a:t>
            </a:r>
            <a:r>
              <a:rPr lang="en-US" altLang="en-US" dirty="0">
                <a:latin typeface="Arial" panose="020B0604020202020204" pitchFamily="34" charset="0"/>
                <a:cs typeface="Arial" panose="020B0604020202020204" pitchFamily="34" charset="0"/>
              </a:rPr>
              <a:t> and operating </a:t>
            </a:r>
            <a:r>
              <a:rPr lang="en-US" altLang="en-US" u="sng" dirty="0">
                <a:latin typeface="Arial" panose="020B0604020202020204" pitchFamily="34" charset="0"/>
                <a:cs typeface="Arial" panose="020B0604020202020204" pitchFamily="34" charset="0"/>
              </a:rPr>
              <a:t>at </a:t>
            </a:r>
            <a:r>
              <a:rPr lang="en-US" altLang="en-US" u="sng" dirty="0" err="1">
                <a:latin typeface="Arial" panose="020B0604020202020204" pitchFamily="34" charset="0"/>
                <a:cs typeface="Arial" panose="020B0604020202020204" pitchFamily="34" charset="0"/>
              </a:rPr>
              <a:t>mach</a:t>
            </a:r>
            <a:r>
              <a:rPr lang="en-US" altLang="en-US" u="sng" dirty="0">
                <a:latin typeface="Arial" panose="020B0604020202020204" pitchFamily="34" charset="0"/>
                <a:cs typeface="Arial" panose="020B0604020202020204" pitchFamily="34" charset="0"/>
              </a:rPr>
              <a:t> number close to 1</a:t>
            </a:r>
            <a:r>
              <a:rPr lang="en-US" altLang="en-US" dirty="0">
                <a:latin typeface="Arial" panose="020B0604020202020204" pitchFamily="34" charset="0"/>
                <a:cs typeface="Arial" panose="020B0604020202020204" pitchFamily="34" charset="0"/>
              </a:rPr>
              <a:t>, it is possible that </a:t>
            </a:r>
            <a:r>
              <a:rPr lang="en-US" altLang="en-US" dirty="0">
                <a:latin typeface="Arial" panose="020B0604020202020204" pitchFamily="34" charset="0"/>
              </a:rPr>
              <a:t>C</a:t>
            </a:r>
            <a:r>
              <a:rPr lang="en-US" altLang="en-US" baseline="-25000" dirty="0">
                <a:latin typeface="Arial" panose="020B0604020202020204" pitchFamily="34" charset="0"/>
              </a:rPr>
              <a:t>L</a:t>
            </a:r>
            <a:r>
              <a:rPr lang="el-GR" altLang="en-US" baseline="-25000" dirty="0">
                <a:latin typeface="Arial" panose="020B0604020202020204" pitchFamily="34" charset="0"/>
                <a:cs typeface="Arial" panose="020B0604020202020204" pitchFamily="34" charset="0"/>
              </a:rPr>
              <a:t>α</a:t>
            </a:r>
            <a:r>
              <a:rPr lang="en-US" altLang="en-US" dirty="0">
                <a:latin typeface="Arial" panose="020B0604020202020204" pitchFamily="34" charset="0"/>
                <a:cs typeface="Arial" panose="020B0604020202020204" pitchFamily="34" charset="0"/>
              </a:rPr>
              <a:t> &gt; 2</a:t>
            </a:r>
            <a:r>
              <a:rPr lang="el-GR" altLang="en-US" dirty="0">
                <a:latin typeface="Arial" panose="020B0604020202020204" pitchFamily="34" charset="0"/>
                <a:cs typeface="Arial" panose="020B0604020202020204" pitchFamily="34" charset="0"/>
              </a:rPr>
              <a:t>π</a:t>
            </a:r>
            <a:r>
              <a:rPr lang="en-US" altLang="en-US" dirty="0">
                <a:latin typeface="Arial" panose="020B0604020202020204" pitchFamily="34" charset="0"/>
                <a:cs typeface="Arial" panose="020B0604020202020204" pitchFamily="34" charset="0"/>
              </a:rPr>
              <a:t> as shown in the plot above!</a:t>
            </a:r>
            <a:endParaRPr lang="el-GR" altLang="en-US"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38386511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149</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Obviously, the equation above </a:t>
            </a:r>
            <a:r>
              <a:rPr lang="en-US" altLang="en-US" b="1" dirty="0">
                <a:latin typeface="Arial" panose="020B0604020202020204" pitchFamily="34" charset="0"/>
              </a:rPr>
              <a:t>can be used also in case of uncompressible flow </a:t>
            </a:r>
            <a:r>
              <a:rPr lang="en-US" altLang="en-US" dirty="0">
                <a:latin typeface="Arial" panose="020B0604020202020204" pitchFamily="34" charset="0"/>
              </a:rPr>
              <a:t>(</a:t>
            </a:r>
            <a:r>
              <a:rPr lang="en-US" altLang="en-US" dirty="0">
                <a:latin typeface="Arial" panose="020B0604020202020204" pitchFamily="34" charset="0"/>
                <a:cs typeface="Arial" panose="020B0604020202020204" pitchFamily="34" charset="0"/>
              </a:rPr>
              <a:t>β = 1). In this case the effect of eventual the sweep angle is still accounted by the term with tan</a:t>
            </a:r>
            <a:r>
              <a:rPr lang="en-US" altLang="en-US" baseline="30000" dirty="0">
                <a:latin typeface="Arial" panose="020B0604020202020204" pitchFamily="34" charset="0"/>
                <a:cs typeface="Arial" panose="020B0604020202020204" pitchFamily="34" charset="0"/>
              </a:rPr>
              <a:t>2</a:t>
            </a:r>
            <a:r>
              <a:rPr lang="en-US" altLang="en-US" dirty="0">
                <a:latin typeface="Arial" panose="020B0604020202020204" pitchFamily="34" charset="0"/>
                <a:cs typeface="Arial" panose="020B0604020202020204" pitchFamily="34" charset="0"/>
              </a:rPr>
              <a:t>Λ</a:t>
            </a:r>
            <a:r>
              <a:rPr lang="en-US" altLang="en-US" baseline="-25000" dirty="0">
                <a:latin typeface="Arial" panose="020B0604020202020204" pitchFamily="34" charset="0"/>
                <a:cs typeface="Arial" panose="020B0604020202020204" pitchFamily="34" charset="0"/>
              </a:rPr>
              <a:t>(t/c)max.</a:t>
            </a:r>
          </a:p>
          <a:p>
            <a:pPr eaLnBrk="1" hangingPunct="1"/>
            <a:r>
              <a:rPr lang="en-US" altLang="en-US" dirty="0">
                <a:latin typeface="Arial" panose="020B0604020202020204" pitchFamily="34" charset="0"/>
                <a:cs typeface="Arial" panose="020B0604020202020204" pitchFamily="34" charset="0"/>
              </a:rPr>
              <a:t>In case of A = ∞ and β = 1, all the terms at the denominator become neglectable compared to A, hence the slope of the curve becomes the same as for the 2D case, i.e. 2π.</a:t>
            </a:r>
          </a:p>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b="1" dirty="0">
                <a:latin typeface="Arial" panose="020B0604020202020204" pitchFamily="34" charset="0"/>
                <a:cs typeface="Arial" panose="020B0604020202020204" pitchFamily="34" charset="0"/>
              </a:rPr>
              <a:t>Note: In case you are using winglets you can increase A by 20%,</a:t>
            </a:r>
            <a:r>
              <a:rPr lang="en-US" altLang="en-US" dirty="0">
                <a:latin typeface="Arial" panose="020B0604020202020204" pitchFamily="34" charset="0"/>
                <a:cs typeface="Arial" panose="020B0604020202020204" pitchFamily="34" charset="0"/>
              </a:rPr>
              <a:t> which is quite a realistic figure, though the actual increase of the effective aspect ratio really depends on the good design and sizing of the winglet itself.</a:t>
            </a:r>
          </a:p>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See how the slope of the wing lift-curve </a:t>
            </a:r>
            <a:r>
              <a:rPr lang="en-US" altLang="en-US" b="1" dirty="0">
                <a:latin typeface="Arial" panose="020B0604020202020204" pitchFamily="34" charset="0"/>
                <a:cs typeface="Arial" panose="020B0604020202020204" pitchFamily="34" charset="0"/>
              </a:rPr>
              <a:t>depends just slightly on the kind of airfoils used, via the term η</a:t>
            </a:r>
            <a:r>
              <a:rPr lang="en-US" altLang="en-US" dirty="0">
                <a:latin typeface="Arial" panose="020B0604020202020204" pitchFamily="34" charset="0"/>
                <a:cs typeface="Arial" panose="020B0604020202020204" pitchFamily="34" charset="0"/>
              </a:rPr>
              <a:t>. In the end, also the lift-curve slope of an airfoil is always very close to 2</a:t>
            </a:r>
            <a:r>
              <a:rPr lang="el-GR" altLang="en-US" dirty="0">
                <a:latin typeface="Arial" panose="020B0604020202020204" pitchFamily="34" charset="0"/>
                <a:cs typeface="Arial" panose="020B0604020202020204" pitchFamily="34" charset="0"/>
              </a:rPr>
              <a:t>π</a:t>
            </a:r>
            <a:r>
              <a:rPr lang="nl-NL" altLang="en-US" dirty="0">
                <a:latin typeface="Arial" panose="020B0604020202020204" pitchFamily="34" charset="0"/>
                <a:cs typeface="Arial" panose="020B0604020202020204" pitchFamily="34" charset="0"/>
              </a:rPr>
              <a:t>, whatever the geometry of the airfoil. As discussed later, the type of airfoils selected to build a wing strogly affects the wing maximum lift coefficient.</a:t>
            </a:r>
            <a:endParaRPr lang="el-GR" altLang="en-US" dirty="0">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*Remember to indicate the units!!!! Divide the curve slope value calculated in 1/rad by 57.3 in order to have that in 1/deg.</a:t>
            </a:r>
          </a:p>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 </a:t>
            </a:r>
            <a:r>
              <a:rPr lang="en-GB" altLang="en-US" dirty="0">
                <a:latin typeface="Arial" panose="020B0604020202020204" pitchFamily="34" charset="0"/>
              </a:rPr>
              <a:t>Unless you know the airfoil lift gradient </a:t>
            </a:r>
            <a:r>
              <a:rPr lang="en-GB" altLang="en-US" u="sng" dirty="0">
                <a:latin typeface="Arial" panose="020B0604020202020204" pitchFamily="34" charset="0"/>
              </a:rPr>
              <a:t>as function of Mach</a:t>
            </a:r>
            <a:r>
              <a:rPr lang="en-GB" altLang="en-US" dirty="0">
                <a:latin typeface="Arial" panose="020B0604020202020204" pitchFamily="34" charset="0"/>
              </a:rPr>
              <a:t> </a:t>
            </a:r>
            <a:r>
              <a:rPr lang="en-GB" altLang="en-US" u="sng" dirty="0">
                <a:latin typeface="Arial" panose="020B0604020202020204" pitchFamily="34" charset="0"/>
              </a:rPr>
              <a:t>from experimental data (i.e., NOT from </a:t>
            </a:r>
            <a:r>
              <a:rPr lang="en-GB" altLang="en-US" u="sng" dirty="0" err="1">
                <a:latin typeface="Arial" panose="020B0604020202020204" pitchFamily="34" charset="0"/>
              </a:rPr>
              <a:t>Javafoil</a:t>
            </a:r>
            <a:r>
              <a:rPr lang="en-GB" altLang="en-US" u="sng" dirty="0">
                <a:latin typeface="Arial" panose="020B0604020202020204" pitchFamily="34" charset="0"/>
              </a:rPr>
              <a:t>, </a:t>
            </a:r>
            <a:r>
              <a:rPr lang="en-GB" altLang="en-US" u="sng" dirty="0" err="1">
                <a:latin typeface="Arial" panose="020B0604020202020204" pitchFamily="34" charset="0"/>
              </a:rPr>
              <a:t>Xfoil</a:t>
            </a:r>
            <a:r>
              <a:rPr lang="en-GB" altLang="en-US" u="sng" dirty="0">
                <a:latin typeface="Arial" panose="020B0604020202020204" pitchFamily="34" charset="0"/>
              </a:rPr>
              <a:t>, etc..)</a:t>
            </a:r>
            <a:r>
              <a:rPr lang="en-GB" altLang="en-US" dirty="0">
                <a:latin typeface="Arial" panose="020B0604020202020204" pitchFamily="34" charset="0"/>
              </a:rPr>
              <a:t>, </a:t>
            </a:r>
            <a:r>
              <a:rPr lang="nl-NL" altLang="en-US" dirty="0">
                <a:latin typeface="Arial" panose="020B0604020202020204" pitchFamily="34" charset="0"/>
              </a:rPr>
              <a:t>then you can use the value </a:t>
            </a:r>
            <a:r>
              <a:rPr lang="en-GB" altLang="en-US" b="1" dirty="0">
                <a:latin typeface="Arial" panose="020B0604020202020204" pitchFamily="34" charset="0"/>
              </a:rPr>
              <a:t>0.95 </a:t>
            </a:r>
            <a:r>
              <a:rPr lang="en-GB" altLang="en-US" dirty="0">
                <a:latin typeface="Arial" panose="020B0604020202020204" pitchFamily="34" charset="0"/>
              </a:rPr>
              <a:t>for a good approximation.</a:t>
            </a:r>
            <a:endParaRPr lang="en-US" altLang="en-US" dirty="0">
              <a:latin typeface="Arial" panose="020B0604020202020204" pitchFamily="34" charset="0"/>
            </a:endParaRP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66476099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150</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Note how the simple use of the Prandtl-Glauert compressibility factor to correct the lift-curve slope for the wing yields a large overestimation, mainly because it does not account for the effect of the wing aspect ratio. </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22669715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151</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M</a:t>
            </a:r>
            <a:r>
              <a:rPr lang="en-GB" altLang="en-US" baseline="-25000" dirty="0">
                <a:latin typeface="Arial" panose="020B0604020202020204" pitchFamily="34" charset="0"/>
              </a:rPr>
              <a:t>DD</a:t>
            </a:r>
            <a:r>
              <a:rPr lang="en-GB" altLang="en-US" dirty="0">
                <a:latin typeface="Arial" panose="020B0604020202020204" pitchFamily="34" charset="0"/>
              </a:rPr>
              <a:t> is about 3-4% higher than </a:t>
            </a:r>
            <a:r>
              <a:rPr lang="en-GB" altLang="en-US" dirty="0" err="1">
                <a:latin typeface="Arial" panose="020B0604020202020204" pitchFamily="34" charset="0"/>
              </a:rPr>
              <a:t>M</a:t>
            </a:r>
            <a:r>
              <a:rPr lang="en-GB" altLang="en-US" baseline="-25000" dirty="0" err="1">
                <a:latin typeface="Arial" panose="020B0604020202020204" pitchFamily="34" charset="0"/>
              </a:rPr>
              <a:t>cr</a:t>
            </a:r>
            <a:r>
              <a:rPr lang="en-GB" altLang="en-US" dirty="0">
                <a:latin typeface="Arial" panose="020B0604020202020204" pitchFamily="34" charset="0"/>
              </a:rPr>
              <a:t>. This difference can grows to about 5-6% for supercritical airfoils. </a:t>
            </a:r>
          </a:p>
          <a:p>
            <a:pPr eaLnBrk="1" hangingPunct="1"/>
            <a:r>
              <a:rPr lang="en-GB" altLang="en-US" dirty="0">
                <a:latin typeface="Arial" panose="020B0604020202020204" pitchFamily="34" charset="0"/>
              </a:rPr>
              <a:t>M</a:t>
            </a:r>
            <a:r>
              <a:rPr lang="en-GB" altLang="en-US" baseline="-25000" dirty="0">
                <a:latin typeface="Arial" panose="020B0604020202020204" pitchFamily="34" charset="0"/>
              </a:rPr>
              <a:t>DD</a:t>
            </a:r>
            <a:r>
              <a:rPr lang="en-GB" altLang="en-US" dirty="0">
                <a:latin typeface="Arial" panose="020B0604020202020204" pitchFamily="34" charset="0"/>
              </a:rPr>
              <a:t> can be evaluated as function of </a:t>
            </a:r>
            <a:r>
              <a:rPr lang="en-GB" altLang="en-US" dirty="0" err="1">
                <a:latin typeface="Arial" panose="020B0604020202020204" pitchFamily="34" charset="0"/>
              </a:rPr>
              <a:t>M</a:t>
            </a:r>
            <a:r>
              <a:rPr lang="en-GB" altLang="en-US" baseline="-25000" dirty="0" err="1">
                <a:latin typeface="Arial" panose="020B0604020202020204" pitchFamily="34" charset="0"/>
              </a:rPr>
              <a:t>cr</a:t>
            </a:r>
            <a:r>
              <a:rPr lang="en-GB" altLang="en-US" dirty="0">
                <a:latin typeface="Arial" panose="020B0604020202020204" pitchFamily="34" charset="0"/>
              </a:rPr>
              <a:t> and the sweep angle, using the formula proposed by </a:t>
            </a:r>
            <a:r>
              <a:rPr lang="en-GB" altLang="en-US" dirty="0" err="1">
                <a:latin typeface="Arial" panose="020B0604020202020204" pitchFamily="34" charset="0"/>
              </a:rPr>
              <a:t>Kroo</a:t>
            </a:r>
            <a:r>
              <a:rPr lang="en-GB" altLang="en-US" dirty="0">
                <a:latin typeface="Arial" panose="020B0604020202020204" pitchFamily="34" charset="0"/>
              </a:rPr>
              <a:t>.</a:t>
            </a:r>
          </a:p>
          <a:p>
            <a:pPr eaLnBrk="1" hangingPunct="1"/>
            <a:r>
              <a:rPr lang="en-GB" altLang="en-US" b="1" dirty="0">
                <a:latin typeface="Arial" panose="020B0604020202020204" pitchFamily="34" charset="0"/>
              </a:rPr>
              <a:t>As a matter of fact, many aircraft fly at higher speed than </a:t>
            </a:r>
            <a:r>
              <a:rPr lang="en-GB" altLang="en-US" b="1" dirty="0" err="1">
                <a:latin typeface="Arial" panose="020B0604020202020204" pitchFamily="34" charset="0"/>
              </a:rPr>
              <a:t>M</a:t>
            </a:r>
            <a:r>
              <a:rPr lang="en-GB" altLang="en-US" b="1" baseline="-25000" dirty="0" err="1">
                <a:latin typeface="Arial" panose="020B0604020202020204" pitchFamily="34" charset="0"/>
              </a:rPr>
              <a:t>cr</a:t>
            </a:r>
            <a:r>
              <a:rPr lang="en-GB" altLang="en-US" b="1" dirty="0">
                <a:latin typeface="Arial" panose="020B0604020202020204" pitchFamily="34" charset="0"/>
              </a:rPr>
              <a:t>. It means that pockets of supersonic flow might be present on the wing! </a:t>
            </a:r>
          </a:p>
          <a:p>
            <a:pPr eaLnBrk="1" hangingPunct="1"/>
            <a:r>
              <a:rPr lang="en-GB" altLang="en-US" dirty="0">
                <a:latin typeface="Arial" panose="020B0604020202020204" pitchFamily="34" charset="0"/>
              </a:rPr>
              <a:t>The difference is not huge, but it allows to design a wing with a slightly lower sweep angle, or, for the same sweep angle, it allows using slightly thicker airfoils.</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0488021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152</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The lower is the aspect ratio (i.e. the lower is C</a:t>
            </a:r>
            <a:r>
              <a:rPr lang="en-GB" altLang="en-US" baseline="-25000" dirty="0">
                <a:latin typeface="Arial" panose="020B0604020202020204" pitchFamily="34" charset="0"/>
              </a:rPr>
              <a:t>L</a:t>
            </a:r>
            <a:r>
              <a:rPr lang="el-GR" altLang="en-US" baseline="-25000" dirty="0">
                <a:latin typeface="Arial" panose="020B0604020202020204" pitchFamily="34" charset="0"/>
                <a:cs typeface="Arial" panose="020B0604020202020204" pitchFamily="34" charset="0"/>
              </a:rPr>
              <a:t>α</a:t>
            </a:r>
            <a:r>
              <a:rPr lang="en-GB" altLang="en-US" dirty="0">
                <a:latin typeface="Arial" panose="020B0604020202020204" pitchFamily="34" charset="0"/>
              </a:rPr>
              <a:t>) and the higher is the </a:t>
            </a:r>
            <a:r>
              <a:rPr lang="en-GB" altLang="en-US" dirty="0" err="1">
                <a:latin typeface="Arial" panose="020B0604020202020204" pitchFamily="34" charset="0"/>
              </a:rPr>
              <a:t>C</a:t>
            </a:r>
            <a:r>
              <a:rPr lang="en-GB" altLang="en-US" baseline="-25000" dirty="0" err="1">
                <a:latin typeface="Arial" panose="020B0604020202020204" pitchFamily="34" charset="0"/>
              </a:rPr>
              <a:t>Ldes</a:t>
            </a:r>
            <a:r>
              <a:rPr lang="en-GB" altLang="en-US" dirty="0">
                <a:latin typeface="Arial" panose="020B0604020202020204" pitchFamily="34" charset="0"/>
              </a:rPr>
              <a:t> (i.e. required to fly at lower speed and high altitude) the higher is the </a:t>
            </a:r>
            <a:r>
              <a:rPr lang="en-GB" altLang="en-US" dirty="0" err="1">
                <a:latin typeface="Arial" panose="020B0604020202020204" pitchFamily="34" charset="0"/>
              </a:rPr>
              <a:t>AoA</a:t>
            </a:r>
            <a:r>
              <a:rPr lang="en-GB" altLang="en-US" dirty="0">
                <a:latin typeface="Arial" panose="020B0604020202020204" pitchFamily="34" charset="0"/>
              </a:rPr>
              <a:t> at which the aircraft has to be trimmed.</a:t>
            </a:r>
          </a:p>
          <a:p>
            <a:pPr eaLnBrk="1" hangingPunct="1"/>
            <a:r>
              <a:rPr lang="en-GB" altLang="en-US" dirty="0">
                <a:latin typeface="Arial" panose="020B0604020202020204" pitchFamily="34" charset="0"/>
              </a:rPr>
              <a:t>The use of cambered airfoils (negative value of </a:t>
            </a:r>
            <a:r>
              <a:rPr lang="el-GR" altLang="en-US" dirty="0">
                <a:latin typeface="Arial" panose="020B0604020202020204" pitchFamily="34" charset="0"/>
                <a:cs typeface="Arial" panose="020B0604020202020204" pitchFamily="34" charset="0"/>
              </a:rPr>
              <a:t>α</a:t>
            </a:r>
            <a:r>
              <a:rPr lang="nl-NL" altLang="en-US" baseline="-25000" dirty="0">
                <a:latin typeface="Arial" panose="020B0604020202020204" pitchFamily="34" charset="0"/>
                <a:cs typeface="Arial" panose="020B0604020202020204" pitchFamily="34" charset="0"/>
              </a:rPr>
              <a:t>0L</a:t>
            </a:r>
            <a:r>
              <a:rPr lang="nl-NL" altLang="en-US" dirty="0">
                <a:latin typeface="Arial" panose="020B0604020202020204" pitchFamily="34" charset="0"/>
                <a:cs typeface="Arial" panose="020B0604020202020204" pitchFamily="34" charset="0"/>
              </a:rPr>
              <a:t> ) </a:t>
            </a:r>
            <a:r>
              <a:rPr lang="en-GB" altLang="en-US" dirty="0">
                <a:latin typeface="Arial" panose="020B0604020202020204" pitchFamily="34" charset="0"/>
              </a:rPr>
              <a:t>allows lower trim angles!</a:t>
            </a:r>
          </a:p>
          <a:p>
            <a:pPr eaLnBrk="1" hangingPunct="1"/>
            <a:endParaRPr lang="en-GB" altLang="en-US" dirty="0">
              <a:latin typeface="Arial" panose="020B0604020202020204" pitchFamily="34" charset="0"/>
            </a:endParaRPr>
          </a:p>
          <a:p>
            <a:pPr eaLnBrk="1" hangingPunct="1"/>
            <a:r>
              <a:rPr lang="en-GB" altLang="en-US" b="1" dirty="0">
                <a:latin typeface="Arial" panose="020B0604020202020204" pitchFamily="34" charset="0"/>
              </a:rPr>
              <a:t>*Note that, when calculating </a:t>
            </a:r>
            <a:r>
              <a:rPr lang="en-GB" altLang="en-US" b="1" dirty="0" err="1">
                <a:latin typeface="Arial" panose="020B0604020202020204" pitchFamily="34" charset="0"/>
              </a:rPr>
              <a:t>M</a:t>
            </a:r>
            <a:r>
              <a:rPr lang="en-GB" altLang="en-US" b="1" baseline="-25000" dirty="0" err="1">
                <a:latin typeface="Arial" panose="020B0604020202020204" pitchFamily="34" charset="0"/>
              </a:rPr>
              <a:t>cr</a:t>
            </a:r>
            <a:r>
              <a:rPr lang="en-GB" altLang="en-US" b="1" dirty="0">
                <a:latin typeface="Arial" panose="020B0604020202020204" pitchFamily="34" charset="0"/>
              </a:rPr>
              <a:t> for the wing sections, C</a:t>
            </a:r>
            <a:r>
              <a:rPr lang="en-GB" altLang="en-US" b="1" baseline="-25000" dirty="0">
                <a:latin typeface="Arial" panose="020B0604020202020204" pitchFamily="34" charset="0"/>
              </a:rPr>
              <a:t>p0 </a:t>
            </a:r>
            <a:r>
              <a:rPr lang="en-GB" altLang="en-US" b="1" dirty="0">
                <a:latin typeface="Arial" panose="020B0604020202020204" pitchFamily="34" charset="0"/>
              </a:rPr>
              <a:t>(see part I of the wing lectures module) should be computed with the airfoil operating at </a:t>
            </a:r>
            <a:r>
              <a:rPr lang="en-GB" altLang="en-US" b="1" dirty="0" err="1">
                <a:latin typeface="Arial" panose="020B0604020202020204" pitchFamily="34" charset="0"/>
              </a:rPr>
              <a:t>AoA</a:t>
            </a:r>
            <a:r>
              <a:rPr lang="en-GB" altLang="en-US" b="1" dirty="0">
                <a:latin typeface="Arial" panose="020B0604020202020204" pitchFamily="34" charset="0"/>
              </a:rPr>
              <a:t> </a:t>
            </a:r>
            <a:r>
              <a:rPr lang="el-GR" altLang="en-US" b="1" dirty="0">
                <a:latin typeface="Arial" panose="020B0604020202020204" pitchFamily="34" charset="0"/>
                <a:cs typeface="Arial" panose="020B0604020202020204" pitchFamily="34" charset="0"/>
              </a:rPr>
              <a:t>α</a:t>
            </a:r>
            <a:r>
              <a:rPr lang="nl-NL" altLang="en-US" b="1" baseline="-25000" dirty="0">
                <a:latin typeface="Arial" panose="020B0604020202020204" pitchFamily="34" charset="0"/>
                <a:cs typeface="Arial" panose="020B0604020202020204" pitchFamily="34" charset="0"/>
              </a:rPr>
              <a:t>trim</a:t>
            </a:r>
            <a:r>
              <a:rPr lang="nl-NL" altLang="en-US" b="1" dirty="0">
                <a:latin typeface="Arial" panose="020B0604020202020204" pitchFamily="34" charset="0"/>
                <a:cs typeface="Arial" panose="020B0604020202020204" pitchFamily="34" charset="0"/>
              </a:rPr>
              <a:t>!</a:t>
            </a:r>
          </a:p>
          <a:p>
            <a:pPr eaLnBrk="1" hangingPunct="1"/>
            <a:endParaRPr lang="nl-NL" altLang="en-US" b="1" dirty="0">
              <a:latin typeface="Arial" panose="020B0604020202020204" pitchFamily="34" charset="0"/>
              <a:cs typeface="Arial" panose="020B0604020202020204" pitchFamily="34" charset="0"/>
            </a:endParaRPr>
          </a:p>
          <a:p>
            <a:pPr eaLnBrk="1" hangingPunct="1"/>
            <a:r>
              <a:rPr lang="nl-NL" altLang="en-US" b="1" dirty="0">
                <a:latin typeface="Arial" panose="020B0604020202020204" pitchFamily="34" charset="0"/>
                <a:cs typeface="Arial" panose="020B0604020202020204" pitchFamily="34" charset="0"/>
              </a:rPr>
              <a:t>** when computing </a:t>
            </a:r>
            <a:r>
              <a:rPr lang="el-GR" altLang="en-US" b="1" dirty="0">
                <a:latin typeface="Arial" panose="020B0604020202020204" pitchFamily="34" charset="0"/>
                <a:cs typeface="Arial" panose="020B0604020202020204" pitchFamily="34" charset="0"/>
              </a:rPr>
              <a:t>α</a:t>
            </a:r>
            <a:r>
              <a:rPr lang="en-US" altLang="en-US" b="1" dirty="0">
                <a:latin typeface="Arial" panose="020B0604020202020204" pitchFamily="34" charset="0"/>
                <a:cs typeface="Arial" panose="020B0604020202020204" pitchFamily="34" charset="0"/>
              </a:rPr>
              <a:t> </a:t>
            </a:r>
            <a:r>
              <a:rPr lang="en-US" altLang="en-US" b="1" baseline="-25000" dirty="0">
                <a:latin typeface="Arial" panose="020B0604020202020204" pitchFamily="34" charset="0"/>
                <a:cs typeface="Arial" panose="020B0604020202020204" pitchFamily="34" charset="0"/>
              </a:rPr>
              <a:t>trim </a:t>
            </a:r>
            <a:r>
              <a:rPr lang="en-US" altLang="en-US" b="1" dirty="0">
                <a:latin typeface="Arial" panose="020B0604020202020204" pitchFamily="34" charset="0"/>
                <a:cs typeface="Arial" panose="020B0604020202020204" pitchFamily="34" charset="0"/>
              </a:rPr>
              <a:t>do not confuse </a:t>
            </a:r>
            <a:r>
              <a:rPr lang="en-US" altLang="en-US" b="1" dirty="0" err="1">
                <a:latin typeface="Arial" panose="020B0604020202020204" pitchFamily="34" charset="0"/>
                <a:cs typeface="Arial" panose="020B0604020202020204" pitchFamily="34" charset="0"/>
              </a:rPr>
              <a:t>CLdes</a:t>
            </a:r>
            <a:r>
              <a:rPr lang="en-US" altLang="en-US" b="1" dirty="0">
                <a:latin typeface="Arial" panose="020B0604020202020204" pitchFamily="34" charset="0"/>
                <a:cs typeface="Arial" panose="020B0604020202020204" pitchFamily="34" charset="0"/>
              </a:rPr>
              <a:t> with </a:t>
            </a:r>
            <a:r>
              <a:rPr lang="en-US" altLang="en-US" b="1" dirty="0" err="1">
                <a:latin typeface="Arial" panose="020B0604020202020204" pitchFamily="34" charset="0"/>
                <a:cs typeface="Arial" panose="020B0604020202020204" pitchFamily="34" charset="0"/>
              </a:rPr>
              <a:t>Cldes</a:t>
            </a:r>
            <a:r>
              <a:rPr lang="en-US" altLang="en-US" b="1" dirty="0">
                <a:latin typeface="Arial" panose="020B0604020202020204" pitchFamily="34" charset="0"/>
                <a:cs typeface="Arial" panose="020B0604020202020204" pitchFamily="34" charset="0"/>
              </a:rPr>
              <a:t>! Remember: in case of swept wings </a:t>
            </a:r>
            <a:r>
              <a:rPr lang="en-US" altLang="en-US" b="1" dirty="0" err="1">
                <a:latin typeface="Arial" panose="020B0604020202020204" pitchFamily="34" charset="0"/>
                <a:cs typeface="Arial" panose="020B0604020202020204" pitchFamily="34" charset="0"/>
              </a:rPr>
              <a:t>C</a:t>
            </a:r>
            <a:r>
              <a:rPr lang="en-US" altLang="en-US" b="1" baseline="-25000" dirty="0" err="1">
                <a:latin typeface="Arial" panose="020B0604020202020204" pitchFamily="34" charset="0"/>
                <a:cs typeface="Arial" panose="020B0604020202020204" pitchFamily="34" charset="0"/>
              </a:rPr>
              <a:t>ldes</a:t>
            </a:r>
            <a:r>
              <a:rPr lang="en-US" altLang="en-US" b="1" dirty="0">
                <a:latin typeface="Arial" panose="020B0604020202020204" pitchFamily="34" charset="0"/>
                <a:cs typeface="Arial" panose="020B0604020202020204" pitchFamily="34" charset="0"/>
              </a:rPr>
              <a:t> is higher than </a:t>
            </a:r>
            <a:r>
              <a:rPr lang="en-US" altLang="en-US" b="1" dirty="0" err="1">
                <a:latin typeface="Arial" panose="020B0604020202020204" pitchFamily="34" charset="0"/>
                <a:cs typeface="Arial" panose="020B0604020202020204" pitchFamily="34" charset="0"/>
              </a:rPr>
              <a:t>C</a:t>
            </a:r>
            <a:r>
              <a:rPr lang="en-US" altLang="en-US" b="1" baseline="-25000" dirty="0" err="1">
                <a:latin typeface="Arial" panose="020B0604020202020204" pitchFamily="34" charset="0"/>
                <a:cs typeface="Arial" panose="020B0604020202020204" pitchFamily="34" charset="0"/>
              </a:rPr>
              <a:t>Ldes</a:t>
            </a:r>
            <a:r>
              <a:rPr lang="en-US" altLang="en-US" b="1" dirty="0">
                <a:latin typeface="Arial" panose="020B0604020202020204" pitchFamily="34" charset="0"/>
                <a:cs typeface="Arial" panose="020B0604020202020204" pitchFamily="34" charset="0"/>
              </a:rPr>
              <a:t> by a factor cos</a:t>
            </a:r>
            <a:r>
              <a:rPr lang="el-GR" altLang="en-US" b="1" dirty="0">
                <a:latin typeface="Arial" panose="020B0604020202020204" pitchFamily="34" charset="0"/>
                <a:cs typeface="Arial" panose="020B0604020202020204" pitchFamily="34" charset="0"/>
              </a:rPr>
              <a:t>Λ</a:t>
            </a:r>
            <a:r>
              <a:rPr lang="en-US" altLang="en-US" b="1" baseline="30000" dirty="0">
                <a:latin typeface="Arial" panose="020B0604020202020204" pitchFamily="34" charset="0"/>
                <a:cs typeface="Arial" panose="020B0604020202020204" pitchFamily="34" charset="0"/>
              </a:rPr>
              <a:t>2 </a:t>
            </a:r>
            <a:endParaRPr lang="el-GR" altLang="en-US" b="1" baseline="30000"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4320508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153</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84480917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154</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b="1" dirty="0">
                <a:latin typeface="Arial" panose="020B0604020202020204" pitchFamily="34" charset="0"/>
              </a:rPr>
              <a:t>Some few reference values for the maximum lift coefficient of a wing:</a:t>
            </a:r>
          </a:p>
          <a:p>
            <a:pPr eaLnBrk="1" hangingPunct="1"/>
            <a:r>
              <a:rPr lang="en-GB" altLang="en-US" dirty="0">
                <a:latin typeface="Arial" panose="020B0604020202020204" pitchFamily="34" charset="0"/>
              </a:rPr>
              <a:t>Clean wings: 	</a:t>
            </a:r>
            <a:r>
              <a:rPr lang="en-GB" altLang="en-US" b="1" dirty="0">
                <a:latin typeface="Arial" panose="020B0604020202020204" pitchFamily="34" charset="0"/>
              </a:rPr>
              <a:t>1.2 – 1.5</a:t>
            </a:r>
          </a:p>
          <a:p>
            <a:pPr eaLnBrk="1" hangingPunct="1"/>
            <a:r>
              <a:rPr lang="en-GB" altLang="en-US" dirty="0">
                <a:latin typeface="Arial" panose="020B0604020202020204" pitchFamily="34" charset="0"/>
              </a:rPr>
              <a:t>Wings with flap in the inner part of the wing: </a:t>
            </a:r>
            <a:r>
              <a:rPr lang="en-GB" altLang="en-US" b="1" dirty="0">
                <a:latin typeface="Arial" panose="020B0604020202020204" pitchFamily="34" charset="0"/>
              </a:rPr>
              <a:t>1.6 – 2.0</a:t>
            </a:r>
          </a:p>
          <a:p>
            <a:pPr eaLnBrk="1" hangingPunct="1"/>
            <a:r>
              <a:rPr lang="en-GB" altLang="en-US" dirty="0">
                <a:latin typeface="Arial" panose="020B0604020202020204" pitchFamily="34" charset="0"/>
              </a:rPr>
              <a:t>Wings with regular flap and slats: ≈ </a:t>
            </a:r>
            <a:r>
              <a:rPr lang="en-GB" altLang="en-US" b="1" dirty="0">
                <a:latin typeface="Arial" panose="020B0604020202020204" pitchFamily="34" charset="0"/>
              </a:rPr>
              <a:t>2.4</a:t>
            </a:r>
          </a:p>
          <a:p>
            <a:pPr eaLnBrk="1" hangingPunct="1"/>
            <a:r>
              <a:rPr lang="en-GB" altLang="en-US" dirty="0">
                <a:latin typeface="Arial" panose="020B0604020202020204" pitchFamily="34" charset="0"/>
              </a:rPr>
              <a:t>STOL aircraft: ≈ </a:t>
            </a:r>
            <a:r>
              <a:rPr lang="en-GB" altLang="en-US" b="1" dirty="0">
                <a:latin typeface="Arial" panose="020B0604020202020204" pitchFamily="34" charset="0"/>
              </a:rPr>
              <a:t>3</a:t>
            </a:r>
          </a:p>
          <a:p>
            <a:pPr eaLnBrk="1" hangingPunct="1"/>
            <a:r>
              <a:rPr lang="en-GB" altLang="en-US" dirty="0">
                <a:latin typeface="Arial" panose="020B0604020202020204" pitchFamily="34" charset="0"/>
              </a:rPr>
              <a:t>Wings with large flaps immersed in propwash or </a:t>
            </a:r>
            <a:r>
              <a:rPr lang="en-GB" altLang="en-US" dirty="0" err="1">
                <a:latin typeface="Arial" panose="020B0604020202020204" pitchFamily="34" charset="0"/>
              </a:rPr>
              <a:t>jetwash</a:t>
            </a:r>
            <a:r>
              <a:rPr lang="en-GB" altLang="en-US" dirty="0">
                <a:latin typeface="Arial" panose="020B0604020202020204" pitchFamily="34" charset="0"/>
              </a:rPr>
              <a:t>: </a:t>
            </a:r>
            <a:r>
              <a:rPr lang="en-GB" altLang="en-US" b="1" dirty="0">
                <a:latin typeface="Arial" panose="020B0604020202020204" pitchFamily="34" charset="0"/>
              </a:rPr>
              <a:t>up to 5</a:t>
            </a:r>
          </a:p>
          <a:p>
            <a:pPr eaLnBrk="1" hangingPunct="1"/>
            <a:endParaRPr lang="en-GB" altLang="en-US" b="1" dirty="0">
              <a:latin typeface="Arial" panose="020B0604020202020204" pitchFamily="34" charset="0"/>
            </a:endParaRPr>
          </a:p>
          <a:p>
            <a:pPr eaLnBrk="1" hangingPunct="1"/>
            <a:r>
              <a:rPr lang="en-GB" altLang="en-US" b="1" dirty="0">
                <a:latin typeface="Arial" panose="020B0604020202020204" pitchFamily="34" charset="0"/>
              </a:rPr>
              <a:t>* In case of very sharp airfoil and large values of sweep angle, operating in uncompressible condition </a:t>
            </a:r>
            <a:r>
              <a:rPr lang="en-GB" altLang="en-US" b="1" dirty="0" err="1">
                <a:latin typeface="Arial" panose="020B0604020202020204" pitchFamily="34" charset="0"/>
              </a:rPr>
              <a:t>C</a:t>
            </a:r>
            <a:r>
              <a:rPr lang="en-GB" altLang="en-US" b="1" baseline="-25000" dirty="0" err="1">
                <a:latin typeface="Arial" panose="020B0604020202020204" pitchFamily="34" charset="0"/>
              </a:rPr>
              <a:t>Lmax</a:t>
            </a:r>
            <a:r>
              <a:rPr lang="en-GB" altLang="en-US" b="1" dirty="0">
                <a:latin typeface="Arial" panose="020B0604020202020204" pitchFamily="34" charset="0"/>
              </a:rPr>
              <a:t> can exceed </a:t>
            </a:r>
            <a:r>
              <a:rPr lang="en-GB" altLang="en-US" b="1" dirty="0" err="1">
                <a:latin typeface="Arial" panose="020B0604020202020204" pitchFamily="34" charset="0"/>
              </a:rPr>
              <a:t>C</a:t>
            </a:r>
            <a:r>
              <a:rPr lang="en-GB" altLang="en-US" b="1" baseline="-25000" dirty="0" err="1">
                <a:latin typeface="Arial" panose="020B0604020202020204" pitchFamily="34" charset="0"/>
              </a:rPr>
              <a:t>lmax</a:t>
            </a:r>
            <a:r>
              <a:rPr lang="en-GB" altLang="en-US" b="1" dirty="0">
                <a:latin typeface="Arial" panose="020B0604020202020204" pitchFamily="34" charset="0"/>
              </a:rPr>
              <a:t>, see later.</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5009603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155</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*See also on </a:t>
            </a:r>
            <a:r>
              <a:rPr lang="nl-NL" altLang="en-US" dirty="0">
                <a:latin typeface="Arial" panose="020B0604020202020204" pitchFamily="34" charset="0"/>
              </a:rPr>
              <a:t>Corke (pag 181-190) and Raymer (pag 328 – 333) </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801149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https://i.redd.it/9d2wjrxq1dv11.jpg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16</a:t>
            </a:fld>
            <a:endParaRPr lang="en-US"/>
          </a:p>
        </p:txBody>
      </p:sp>
    </p:spTree>
    <p:extLst>
      <p:ext uri="{BB962C8B-B14F-4D97-AF65-F5344CB8AC3E}">
        <p14:creationId xmlns:p14="http://schemas.microsoft.com/office/powerpoint/2010/main" val="3164521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156</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According to the aspect ratio of the wing, two different estimation methods must be used to estimate the CL-alpha curve for the wing.</a:t>
            </a:r>
          </a:p>
          <a:p>
            <a:pPr eaLnBrk="1" hangingPunct="1"/>
            <a:r>
              <a:rPr lang="en-GB" altLang="en-US" dirty="0">
                <a:latin typeface="Arial" panose="020B0604020202020204" pitchFamily="34" charset="0"/>
              </a:rPr>
              <a:t>Both methods are presented here, though the aircraft you got assigned is almost certainly a high aspect ratio (A &gt; 4) aircraft. </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In case of low aspect ratio wings, the 3d effects are so large that the characteristics of the airfoil have much less impact on the wing characteristics, than compared with the case of a high aspect ratio wing!</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54945257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157</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*One could think that the LE radius should be the right parameter to account for the airfoil sharpness, but </a:t>
            </a:r>
            <a:r>
              <a:rPr lang="el-GR" altLang="en-US" dirty="0">
                <a:latin typeface="Arial" panose="020B0604020202020204" pitchFamily="34" charset="0"/>
              </a:rPr>
              <a:t>Δ</a:t>
            </a:r>
            <a:r>
              <a:rPr lang="nl-NL" altLang="en-US" dirty="0">
                <a:latin typeface="Arial" panose="020B0604020202020204" pitchFamily="34" charset="0"/>
              </a:rPr>
              <a:t>Y</a:t>
            </a:r>
            <a:r>
              <a:rPr lang="en-GB" altLang="en-US" dirty="0">
                <a:latin typeface="Arial" panose="020B0604020202020204" pitchFamily="34" charset="0"/>
              </a:rPr>
              <a:t> is preferred because it accounts for the airfoil camber as well. </a:t>
            </a:r>
          </a:p>
          <a:p>
            <a:pPr eaLnBrk="1" hangingPunct="1">
              <a:buFontTx/>
              <a:buChar char="•"/>
            </a:pPr>
            <a:endParaRPr lang="en-GB" altLang="en-US" dirty="0">
              <a:latin typeface="Arial" panose="020B0604020202020204" pitchFamily="34" charset="0"/>
            </a:endParaRPr>
          </a:p>
          <a:p>
            <a:pPr eaLnBrk="1" hangingPunct="1"/>
            <a:r>
              <a:rPr lang="en-GB" altLang="en-US" dirty="0">
                <a:latin typeface="Arial" panose="020B0604020202020204" pitchFamily="34" charset="0"/>
              </a:rPr>
              <a:t>The smaller </a:t>
            </a:r>
            <a:r>
              <a:rPr lang="el-GR" altLang="en-US" dirty="0">
                <a:latin typeface="Arial" panose="020B0604020202020204" pitchFamily="34" charset="0"/>
              </a:rPr>
              <a:t>Δ</a:t>
            </a:r>
            <a:r>
              <a:rPr lang="nl-NL" altLang="en-US" dirty="0">
                <a:latin typeface="Arial" panose="020B0604020202020204" pitchFamily="34" charset="0"/>
              </a:rPr>
              <a:t>Y, the sharper the airfoil LE, the higher C</a:t>
            </a:r>
            <a:r>
              <a:rPr lang="nl-NL" altLang="en-US" baseline="-25000" dirty="0">
                <a:latin typeface="Arial" panose="020B0604020202020204" pitchFamily="34" charset="0"/>
              </a:rPr>
              <a:t>lmax</a:t>
            </a:r>
            <a:r>
              <a:rPr lang="nl-NL" altLang="en-US" dirty="0">
                <a:latin typeface="Arial" panose="020B0604020202020204" pitchFamily="34" charset="0"/>
              </a:rPr>
              <a:t>, but only for low aspect ratio wings, or for high aspect ratio wing with moderate to high swept wing. Unswept wings are not significantly affected by the sharpness parameter.</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8583141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158</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Fig. above corresponds to fig 9.9 </a:t>
            </a:r>
            <a:r>
              <a:rPr lang="en-GB" altLang="en-US" dirty="0" err="1">
                <a:latin typeface="Arial" panose="020B0604020202020204" pitchFamily="34" charset="0"/>
              </a:rPr>
              <a:t>Corke</a:t>
            </a:r>
            <a:endParaRPr lang="en-GB" altLang="en-US" dirty="0">
              <a:latin typeface="Arial" panose="020B0604020202020204" pitchFamily="34" charset="0"/>
            </a:endParaRPr>
          </a:p>
          <a:p>
            <a:pPr eaLnBrk="1" hangingPunct="1"/>
            <a:endParaRPr lang="en-GB" altLang="en-US" dirty="0">
              <a:latin typeface="Arial" panose="020B0604020202020204" pitchFamily="34" charset="0"/>
            </a:endParaRPr>
          </a:p>
          <a:p>
            <a:pPr eaLnBrk="1" hangingPunct="1"/>
            <a:r>
              <a:rPr lang="en-GB" altLang="en-US" b="1" dirty="0">
                <a:latin typeface="Arial" panose="020B0604020202020204" pitchFamily="34" charset="0"/>
              </a:rPr>
              <a:t>*ATT!</a:t>
            </a:r>
            <a:r>
              <a:rPr lang="en-GB" altLang="en-US" dirty="0">
                <a:latin typeface="Arial" panose="020B0604020202020204" pitchFamily="34" charset="0"/>
              </a:rPr>
              <a:t> :When deriving the value of the airfoil </a:t>
            </a:r>
            <a:r>
              <a:rPr lang="en-GB" altLang="en-US" dirty="0" err="1">
                <a:latin typeface="Arial" panose="020B0604020202020204" pitchFamily="34" charset="0"/>
              </a:rPr>
              <a:t>C</a:t>
            </a:r>
            <a:r>
              <a:rPr lang="en-GB" altLang="en-US" baseline="-25000" dirty="0" err="1">
                <a:latin typeface="Arial" panose="020B0604020202020204" pitchFamily="34" charset="0"/>
              </a:rPr>
              <a:t>lmax</a:t>
            </a:r>
            <a:r>
              <a:rPr lang="en-GB" altLang="en-US" dirty="0">
                <a:latin typeface="Arial" panose="020B0604020202020204" pitchFamily="34" charset="0"/>
              </a:rPr>
              <a:t>, as required by the method above for computing </a:t>
            </a:r>
            <a:r>
              <a:rPr lang="en-GB" altLang="en-US" dirty="0" err="1">
                <a:latin typeface="Arial" panose="020B0604020202020204" pitchFamily="34" charset="0"/>
              </a:rPr>
              <a:t>C</a:t>
            </a:r>
            <a:r>
              <a:rPr lang="en-GB" altLang="en-US" baseline="-25000" dirty="0" err="1">
                <a:latin typeface="Arial" panose="020B0604020202020204" pitchFamily="34" charset="0"/>
              </a:rPr>
              <a:t>Lmax</a:t>
            </a:r>
            <a:r>
              <a:rPr lang="en-GB" altLang="en-US" dirty="0">
                <a:latin typeface="Arial" panose="020B0604020202020204" pitchFamily="34" charset="0"/>
              </a:rPr>
              <a:t> at take off and landing, </a:t>
            </a:r>
            <a:r>
              <a:rPr lang="en-GB" altLang="en-US" b="1" dirty="0">
                <a:latin typeface="Arial" panose="020B0604020202020204" pitchFamily="34" charset="0"/>
              </a:rPr>
              <a:t>make sure to use the specific Re for those conditions (i.e. take off and landing and NOT cruise!!!)</a:t>
            </a:r>
            <a:r>
              <a:rPr lang="en-GB" altLang="en-US" dirty="0">
                <a:latin typeface="Arial" panose="020B0604020202020204" pitchFamily="34" charset="0"/>
              </a:rPr>
              <a:t>. If you use the wrong Re (e.g. the one for cruise condition) you might overestimate </a:t>
            </a:r>
            <a:r>
              <a:rPr lang="en-GB" altLang="en-US" dirty="0" err="1">
                <a:latin typeface="Arial" panose="020B0604020202020204" pitchFamily="34" charset="0"/>
              </a:rPr>
              <a:t>C</a:t>
            </a:r>
            <a:r>
              <a:rPr lang="en-GB" altLang="en-US" baseline="-25000" dirty="0" err="1">
                <a:latin typeface="Arial" panose="020B0604020202020204" pitchFamily="34" charset="0"/>
              </a:rPr>
              <a:t>Lmax</a:t>
            </a:r>
            <a:r>
              <a:rPr lang="en-GB" altLang="en-US" baseline="-25000" dirty="0">
                <a:latin typeface="Arial" panose="020B0604020202020204" pitchFamily="34" charset="0"/>
              </a:rPr>
              <a:t> </a:t>
            </a:r>
            <a:r>
              <a:rPr lang="en-GB" altLang="en-US" dirty="0">
                <a:latin typeface="Arial" panose="020B0604020202020204" pitchFamily="34" charset="0"/>
              </a:rPr>
              <a:t>and eventually undersize your high lift devices!! </a:t>
            </a:r>
          </a:p>
          <a:p>
            <a:pPr eaLnBrk="1" hangingPunct="1"/>
            <a:r>
              <a:rPr lang="en-GB" altLang="en-US" dirty="0">
                <a:latin typeface="Arial" panose="020B0604020202020204" pitchFamily="34" charset="0"/>
              </a:rPr>
              <a:t>Computing the value of </a:t>
            </a:r>
            <a:r>
              <a:rPr lang="en-GB" altLang="en-US" dirty="0" err="1">
                <a:latin typeface="Arial" panose="020B0604020202020204" pitchFamily="34" charset="0"/>
              </a:rPr>
              <a:t>C</a:t>
            </a:r>
            <a:r>
              <a:rPr lang="en-GB" altLang="en-US" baseline="-25000" dirty="0" err="1">
                <a:latin typeface="Arial" panose="020B0604020202020204" pitchFamily="34" charset="0"/>
              </a:rPr>
              <a:t>Lmax</a:t>
            </a:r>
            <a:r>
              <a:rPr lang="en-GB" altLang="en-US" baseline="-25000" dirty="0">
                <a:latin typeface="Arial" panose="020B0604020202020204" pitchFamily="34" charset="0"/>
              </a:rPr>
              <a:t> </a:t>
            </a:r>
            <a:r>
              <a:rPr lang="en-GB" altLang="en-US" dirty="0">
                <a:latin typeface="Arial" panose="020B0604020202020204" pitchFamily="34" charset="0"/>
              </a:rPr>
              <a:t>at cruise conditions is generally not relevant for your class of aircraft? Why? See note next page</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63093618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159</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 Note that the maximum Mach number in these figures is equal to 0.6! It is </a:t>
            </a:r>
            <a:r>
              <a:rPr lang="en-GB" altLang="en-US" b="1" u="sng" dirty="0">
                <a:latin typeface="Arial" panose="020B0604020202020204" pitchFamily="34" charset="0"/>
              </a:rPr>
              <a:t>extremely rare</a:t>
            </a:r>
            <a:r>
              <a:rPr lang="en-GB" altLang="en-US" dirty="0">
                <a:latin typeface="Arial" panose="020B0604020202020204" pitchFamily="34" charset="0"/>
              </a:rPr>
              <a:t> that you need to know the maximum lift capability of your aircraft at higher speed than that! In approach and take off condition (M about 0.2) you can see that the contribution of this term is actually null. So, do not waste using the graphs above!</a:t>
            </a:r>
          </a:p>
          <a:p>
            <a:pPr eaLnBrk="1" hangingPunct="1"/>
            <a:endParaRPr lang="en-GB" altLang="en-US" b="1" dirty="0">
              <a:latin typeface="Arial" panose="020B0604020202020204" pitchFamily="34" charset="0"/>
            </a:endParaRPr>
          </a:p>
          <a:p>
            <a:pPr eaLnBrk="1" hangingPunct="1"/>
            <a:r>
              <a:rPr lang="en-GB" altLang="en-US" b="1" dirty="0">
                <a:latin typeface="Arial" panose="020B0604020202020204" pitchFamily="34" charset="0"/>
              </a:rPr>
              <a:t>Besides, an airliner will never flight M=0.6 (or higher) at its maximum lift coefficient…the</a:t>
            </a:r>
            <a:r>
              <a:rPr lang="en-GB" altLang="en-US" dirty="0">
                <a:latin typeface="Arial" panose="020B0604020202020204" pitchFamily="34" charset="0"/>
              </a:rPr>
              <a:t> </a:t>
            </a:r>
            <a:r>
              <a:rPr lang="en-GB" altLang="en-US" b="1" dirty="0">
                <a:latin typeface="Arial" panose="020B0604020202020204" pitchFamily="34" charset="0"/>
              </a:rPr>
              <a:t>aerodynamic loads would tear the wings apart!!!</a:t>
            </a:r>
          </a:p>
          <a:p>
            <a:pPr eaLnBrk="1" hangingPunct="1"/>
            <a:r>
              <a:rPr lang="en-GB" altLang="en-US" b="1" dirty="0">
                <a:latin typeface="Arial" panose="020B0604020202020204" pitchFamily="34" charset="0"/>
              </a:rPr>
              <a:t>On the other side this can be of interest for aerobatic and air superiority combat aircraft, as well as for aircraft, which needs to cruise in condition very close to </a:t>
            </a:r>
            <a:r>
              <a:rPr lang="en-GB" altLang="en-US" b="1" dirty="0" err="1">
                <a:latin typeface="Arial" panose="020B0604020202020204" pitchFamily="34" charset="0"/>
              </a:rPr>
              <a:t>CLmax</a:t>
            </a:r>
            <a:r>
              <a:rPr lang="en-GB" altLang="en-US" b="1" dirty="0">
                <a:latin typeface="Arial" panose="020B0604020202020204" pitchFamily="34" charset="0"/>
              </a:rPr>
              <a:t> (e.g. operation at very high altitude). In this case it is interesting to include this  contribution. It conservatively be assumed that at Mach higher than 0.6, </a:t>
            </a:r>
            <a:r>
              <a:rPr lang="en-GB" altLang="en-US" b="1" dirty="0" err="1">
                <a:latin typeface="Arial" panose="020B0604020202020204" pitchFamily="34" charset="0"/>
              </a:rPr>
              <a:t>CLmax</a:t>
            </a:r>
            <a:r>
              <a:rPr lang="en-GB" altLang="en-US" b="1" dirty="0">
                <a:latin typeface="Arial" panose="020B0604020202020204" pitchFamily="34" charset="0"/>
              </a:rPr>
              <a:t> is not varying.</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90925593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160</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Fig above corresponds to fig 9.11 </a:t>
            </a:r>
            <a:r>
              <a:rPr lang="en-GB" altLang="en-US" dirty="0" err="1">
                <a:latin typeface="Arial" panose="020B0604020202020204" pitchFamily="34" charset="0"/>
              </a:rPr>
              <a:t>Corke</a:t>
            </a:r>
            <a:endParaRPr lang="en-GB" altLang="en-US" dirty="0">
              <a:latin typeface="Arial" panose="020B0604020202020204" pitchFamily="34" charset="0"/>
            </a:endParaRP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 When computing the wing characteristics at low speed (e.g., at take off and landing) </a:t>
            </a:r>
            <a:r>
              <a:rPr lang="en-GB" altLang="en-US" b="1" dirty="0">
                <a:latin typeface="Arial" panose="020B0604020202020204" pitchFamily="34" charset="0"/>
              </a:rPr>
              <a:t>you cannot use the wing  lift gradient computed at cruise Mach number</a:t>
            </a:r>
            <a:r>
              <a:rPr lang="en-GB" altLang="en-US" dirty="0">
                <a:latin typeface="Arial" panose="020B0604020202020204" pitchFamily="34" charset="0"/>
              </a:rPr>
              <a:t>!!!</a:t>
            </a:r>
          </a:p>
          <a:p>
            <a:pPr eaLnBrk="1" hangingPunct="1"/>
            <a:r>
              <a:rPr lang="en-GB" altLang="en-US" b="1" dirty="0">
                <a:latin typeface="Arial" panose="020B0604020202020204" pitchFamily="34" charset="0"/>
              </a:rPr>
              <a:t>** this term helps you drawing the curved part of the lift curve. It just guides you positioning </a:t>
            </a:r>
            <a:r>
              <a:rPr lang="en-GB" altLang="en-US" b="1" dirty="0" err="1">
                <a:latin typeface="Arial" panose="020B0604020202020204" pitchFamily="34" charset="0"/>
              </a:rPr>
              <a:t>C</a:t>
            </a:r>
            <a:r>
              <a:rPr lang="en-GB" altLang="en-US" b="1" baseline="-25000" dirty="0" err="1">
                <a:latin typeface="Arial" panose="020B0604020202020204" pitchFamily="34" charset="0"/>
              </a:rPr>
              <a:t>Lmax</a:t>
            </a:r>
            <a:r>
              <a:rPr lang="en-GB" altLang="en-US" b="1" dirty="0">
                <a:latin typeface="Arial" panose="020B0604020202020204" pitchFamily="34" charset="0"/>
              </a:rPr>
              <a:t> aside the extension of the linear part of the lift curve! </a:t>
            </a:r>
            <a:r>
              <a:rPr lang="en-GB" altLang="en-US" dirty="0">
                <a:latin typeface="Arial" panose="020B0604020202020204" pitchFamily="34" charset="0"/>
              </a:rPr>
              <a:t>This terms gives you also information about the way your wing reaches stall conditions. Note how unswept sharp airfoil wings and blunt airfoil wings in general (swept and unswept) have their CL increasing linearly almost till stall.</a:t>
            </a:r>
          </a:p>
          <a:p>
            <a:pPr eaLnBrk="1" hangingPunct="1"/>
            <a:r>
              <a:rPr lang="en-GB" altLang="en-US" b="1" dirty="0">
                <a:latin typeface="Arial" panose="020B0604020202020204" pitchFamily="34" charset="0"/>
              </a:rPr>
              <a:t>*** note how cambered airfoils, have lower stall angles, because of the negative value of </a:t>
            </a:r>
            <a:r>
              <a:rPr lang="en-GB" altLang="en-US" b="1" dirty="0" err="1">
                <a:latin typeface="Arial" panose="020B0604020202020204" pitchFamily="34" charset="0"/>
              </a:rPr>
              <a:t>alpha_zero_lift</a:t>
            </a:r>
            <a:r>
              <a:rPr lang="en-GB" altLang="en-US" b="1" dirty="0">
                <a:latin typeface="Arial" panose="020B0604020202020204" pitchFamily="34" charset="0"/>
              </a:rPr>
              <a:t>!</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83172209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161</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*Use the right value of M (and </a:t>
            </a:r>
            <a:r>
              <a:rPr lang="el-GR" altLang="en-US" dirty="0">
                <a:latin typeface="Arial" panose="020B0604020202020204" pitchFamily="34" charset="0"/>
                <a:cs typeface="Arial" panose="020B0604020202020204" pitchFamily="34" charset="0"/>
              </a:rPr>
              <a:t>β</a:t>
            </a:r>
            <a:r>
              <a:rPr lang="nl-NL" altLang="en-US" dirty="0">
                <a:latin typeface="Arial" panose="020B0604020202020204" pitchFamily="34" charset="0"/>
                <a:cs typeface="Arial" panose="020B0604020202020204" pitchFamily="34" charset="0"/>
              </a:rPr>
              <a:t>)! Do not use the cruise value when you are computing the low speed lift curve of your aircraft (e.g., at take off and landing!)</a:t>
            </a:r>
            <a:endParaRPr lang="el-GR" altLang="en-US"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Fig 12.12 corresponds to fig 9.12 </a:t>
            </a:r>
            <a:r>
              <a:rPr lang="en-GB" altLang="en-US" dirty="0" err="1">
                <a:latin typeface="Arial" panose="020B0604020202020204" pitchFamily="34" charset="0"/>
              </a:rPr>
              <a:t>Corke</a:t>
            </a:r>
            <a:endParaRPr lang="en-GB" altLang="en-US" dirty="0">
              <a:latin typeface="Arial" panose="020B0604020202020204" pitchFamily="34" charset="0"/>
            </a:endParaRPr>
          </a:p>
          <a:p>
            <a:pPr eaLnBrk="1" hangingPunct="1"/>
            <a:r>
              <a:rPr lang="en-GB" altLang="en-US" dirty="0">
                <a:latin typeface="Arial" panose="020B0604020202020204" pitchFamily="34" charset="0"/>
              </a:rPr>
              <a:t>Taper ratio/C1 curve corresponds to fig 9.8 </a:t>
            </a:r>
            <a:r>
              <a:rPr lang="en-GB" altLang="en-US" dirty="0" err="1">
                <a:latin typeface="Arial" panose="020B0604020202020204" pitchFamily="34" charset="0"/>
              </a:rPr>
              <a:t>Corke</a:t>
            </a:r>
            <a:endParaRPr lang="en-GB" altLang="en-US" dirty="0">
              <a:latin typeface="Arial" panose="020B0604020202020204" pitchFamily="34" charset="0"/>
            </a:endParaRP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47529582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162</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*Use the right value of M (and </a:t>
            </a:r>
            <a:r>
              <a:rPr lang="el-GR" altLang="en-US" dirty="0">
                <a:latin typeface="Arial" panose="020B0604020202020204" pitchFamily="34" charset="0"/>
                <a:cs typeface="Arial" panose="020B0604020202020204" pitchFamily="34" charset="0"/>
              </a:rPr>
              <a:t>β</a:t>
            </a:r>
            <a:r>
              <a:rPr lang="nl-NL" altLang="en-US" dirty="0">
                <a:latin typeface="Arial" panose="020B0604020202020204" pitchFamily="34" charset="0"/>
                <a:cs typeface="Arial" panose="020B0604020202020204" pitchFamily="34" charset="0"/>
              </a:rPr>
              <a:t>)! Do not use the cruise value when you are computing the low speed lift curve of your aircraft (e.g., at take off and landing!). The curves give appropriate result until Mach = 0.6. Beyond that value you can conservatively assume CLmax to remain constant</a:t>
            </a:r>
            <a:endParaRPr lang="el-GR" altLang="en-US"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Fig 12.12 corresponds to fig 9.12 </a:t>
            </a:r>
            <a:r>
              <a:rPr lang="en-GB" altLang="en-US" dirty="0" err="1">
                <a:latin typeface="Arial" panose="020B0604020202020204" pitchFamily="34" charset="0"/>
              </a:rPr>
              <a:t>Corke</a:t>
            </a:r>
            <a:endParaRPr lang="en-GB" altLang="en-US" dirty="0">
              <a:latin typeface="Arial" panose="020B0604020202020204" pitchFamily="34" charset="0"/>
            </a:endParaRPr>
          </a:p>
          <a:p>
            <a:pPr eaLnBrk="1" hangingPunct="1"/>
            <a:r>
              <a:rPr lang="en-GB" altLang="en-US" dirty="0">
                <a:latin typeface="Arial" panose="020B0604020202020204" pitchFamily="34" charset="0"/>
              </a:rPr>
              <a:t>Taper ratio/C2 curve  “  to fig 9.14 </a:t>
            </a:r>
            <a:r>
              <a:rPr lang="en-GB" altLang="en-US" dirty="0" err="1">
                <a:latin typeface="Arial" panose="020B0604020202020204" pitchFamily="34" charset="0"/>
              </a:rPr>
              <a:t>Corke</a:t>
            </a:r>
            <a:endParaRPr lang="en-GB" altLang="en-US" dirty="0">
              <a:latin typeface="Arial" panose="020B0604020202020204" pitchFamily="34" charset="0"/>
            </a:endParaRP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82594243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163</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Note how delta-</a:t>
            </a:r>
            <a:r>
              <a:rPr lang="en-GB" altLang="en-US" dirty="0" err="1">
                <a:latin typeface="Arial" panose="020B0604020202020204" pitchFamily="34" charset="0"/>
              </a:rPr>
              <a:t>alphacLmax</a:t>
            </a:r>
            <a:r>
              <a:rPr lang="en-GB" altLang="en-US" dirty="0">
                <a:latin typeface="Arial" panose="020B0604020202020204" pitchFamily="34" charset="0"/>
              </a:rPr>
              <a:t> depends on Mach number only if the value in the abscissae is larger than 4!</a:t>
            </a:r>
          </a:p>
          <a:p>
            <a:pPr eaLnBrk="1" hangingPunct="1"/>
            <a:r>
              <a:rPr lang="en-GB" altLang="en-US" dirty="0">
                <a:latin typeface="Arial" panose="020B0604020202020204" pitchFamily="34" charset="0"/>
              </a:rPr>
              <a:t>Fig12.14 corresponds to fig 9.15 </a:t>
            </a:r>
            <a:r>
              <a:rPr lang="en-GB" altLang="en-US" dirty="0" err="1">
                <a:latin typeface="Arial" panose="020B0604020202020204" pitchFamily="34" charset="0"/>
              </a:rPr>
              <a:t>Corke</a:t>
            </a:r>
            <a:endParaRPr lang="en-GB" altLang="en-US" dirty="0">
              <a:latin typeface="Arial" panose="020B0604020202020204" pitchFamily="34" charset="0"/>
            </a:endParaRPr>
          </a:p>
          <a:p>
            <a:pPr eaLnBrk="1" hangingPunct="1"/>
            <a:r>
              <a:rPr lang="en-GB" altLang="en-US" dirty="0">
                <a:latin typeface="Arial" panose="020B0604020202020204" pitchFamily="34" charset="0"/>
              </a:rPr>
              <a:t>Fig 12.15      “            to fig 9.16 </a:t>
            </a:r>
            <a:r>
              <a:rPr lang="en-GB" altLang="en-US" dirty="0" err="1">
                <a:latin typeface="Arial" panose="020B0604020202020204" pitchFamily="34" charset="0"/>
              </a:rPr>
              <a:t>Corke</a:t>
            </a:r>
            <a:endParaRPr lang="en-GB" altLang="en-US" dirty="0">
              <a:latin typeface="Arial" panose="020B0604020202020204" pitchFamily="34" charset="0"/>
            </a:endParaRPr>
          </a:p>
          <a:p>
            <a:pPr eaLnBrk="1" hangingPunct="1"/>
            <a:r>
              <a:rPr lang="en-GB" altLang="en-US" dirty="0">
                <a:latin typeface="Arial" panose="020B0604020202020204" pitchFamily="34" charset="0"/>
              </a:rPr>
              <a:t>Taper ratio curve/ C2  “      to fig 9.14 </a:t>
            </a:r>
            <a:r>
              <a:rPr lang="en-GB" altLang="en-US" dirty="0" err="1">
                <a:latin typeface="Arial" panose="020B0604020202020204" pitchFamily="34" charset="0"/>
              </a:rPr>
              <a:t>Corke</a:t>
            </a:r>
            <a:endParaRPr lang="en-GB" altLang="en-US" dirty="0">
              <a:latin typeface="Arial" panose="020B0604020202020204" pitchFamily="34" charset="0"/>
            </a:endParaRP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6324238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 </a:t>
            </a:r>
            <a:r>
              <a:rPr lang="en-US" dirty="0" err="1"/>
              <a:t>Mcrit</a:t>
            </a:r>
            <a:r>
              <a:rPr lang="en-US" dirty="0"/>
              <a:t> correctly</a:t>
            </a:r>
          </a:p>
          <a:p>
            <a:r>
              <a:rPr lang="en-US" dirty="0"/>
              <a:t>Made a good assumption on sweep angle</a:t>
            </a:r>
          </a:p>
          <a:p>
            <a:r>
              <a:rPr lang="en-US" dirty="0"/>
              <a:t>Lift coefficient correctly</a:t>
            </a:r>
          </a:p>
          <a:p>
            <a:r>
              <a:rPr lang="en-US" dirty="0"/>
              <a:t>Take in account compressibility effects (Prandtl Glauert)</a:t>
            </a:r>
          </a:p>
          <a:p>
            <a:r>
              <a:rPr lang="en-US" dirty="0"/>
              <a:t>Low drag/drag bucket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164</a:t>
            </a:fld>
            <a:endParaRPr lang="en-US"/>
          </a:p>
        </p:txBody>
      </p:sp>
    </p:spTree>
    <p:extLst>
      <p:ext uri="{BB962C8B-B14F-4D97-AF65-F5344CB8AC3E}">
        <p14:creationId xmlns:p14="http://schemas.microsoft.com/office/powerpoint/2010/main" val="159482425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Note that for combat aircraft, </a:t>
            </a:r>
            <a:r>
              <a:rPr lang="en-GB" altLang="en-US" dirty="0" err="1">
                <a:latin typeface="Arial" panose="020B0604020202020204" pitchFamily="34" charset="0"/>
              </a:rPr>
              <a:t>manouvrability</a:t>
            </a:r>
            <a:r>
              <a:rPr lang="en-GB" altLang="en-US" dirty="0">
                <a:latin typeface="Arial" panose="020B0604020202020204" pitchFamily="34" charset="0"/>
              </a:rPr>
              <a:t> requirements demand high </a:t>
            </a:r>
            <a:r>
              <a:rPr lang="en-GB" altLang="en-US" dirty="0" err="1">
                <a:latin typeface="Arial" panose="020B0604020202020204" pitchFamily="34" charset="0"/>
              </a:rPr>
              <a:t>C</a:t>
            </a:r>
            <a:r>
              <a:rPr lang="en-GB" altLang="en-US" baseline="-25000" dirty="0" err="1">
                <a:latin typeface="Arial" panose="020B0604020202020204" pitchFamily="34" charset="0"/>
              </a:rPr>
              <a:t>Lmax</a:t>
            </a:r>
            <a:r>
              <a:rPr lang="en-GB" altLang="en-US" dirty="0">
                <a:latin typeface="Arial" panose="020B0604020202020204" pitchFamily="34" charset="0"/>
              </a:rPr>
              <a:t> values! That is why combat aircraft often use high lift devices also in other phases than just take off and landing.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165</a:t>
            </a:fld>
            <a:endParaRPr lang="en-US"/>
          </a:p>
        </p:txBody>
      </p:sp>
    </p:spTree>
    <p:extLst>
      <p:ext uri="{BB962C8B-B14F-4D97-AF65-F5344CB8AC3E}">
        <p14:creationId xmlns:p14="http://schemas.microsoft.com/office/powerpoint/2010/main" val="2073078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https://i.pinimg.com/originals/49/0d/dd/490ddd500be0b45c4e609ac9110b121c.jpg</a:t>
            </a:r>
          </a:p>
          <a:p>
            <a:r>
              <a:rPr lang="en-US" dirty="0"/>
              <a:t>https://www.google.com/url?sa=i&amp;url=https%3A%2F%2Fwww.youtube.com%2Fwatch%3Fv%3DxGe7YLxU3KE&amp;psig=AOvVaw12ZlgIgPlyTOkqNRUr6fZ2&amp;ust=1601434326535000&amp;source=images&amp;cd=vfe&amp;ved=0CAMQjB1qFwoTCPCa-fatjewCFQAAAAAdAAAAABAO</a:t>
            </a:r>
          </a:p>
        </p:txBody>
      </p:sp>
      <p:sp>
        <p:nvSpPr>
          <p:cNvPr id="4" name="Slide Number Placeholder 3"/>
          <p:cNvSpPr>
            <a:spLocks noGrp="1"/>
          </p:cNvSpPr>
          <p:nvPr>
            <p:ph type="sldNum" sz="quarter" idx="5"/>
          </p:nvPr>
        </p:nvSpPr>
        <p:spPr/>
        <p:txBody>
          <a:bodyPr/>
          <a:lstStyle/>
          <a:p>
            <a:fld id="{FA5D96D7-8B87-418A-BE60-160BFF9CBD99}" type="slidenum">
              <a:rPr lang="en-US" smtClean="0"/>
              <a:t>17</a:t>
            </a:fld>
            <a:endParaRPr lang="en-US"/>
          </a:p>
        </p:txBody>
      </p:sp>
    </p:spTree>
    <p:extLst>
      <p:ext uri="{BB962C8B-B14F-4D97-AF65-F5344CB8AC3E}">
        <p14:creationId xmlns:p14="http://schemas.microsoft.com/office/powerpoint/2010/main" val="358285287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Aircraft flying at very high altitude might have problem of cruise stall. Check that your </a:t>
            </a:r>
            <a:r>
              <a:rPr lang="en-GB" altLang="en-US" dirty="0" err="1">
                <a:latin typeface="Arial" panose="020B0604020202020204" pitchFamily="34" charset="0"/>
              </a:rPr>
              <a:t>CLmax</a:t>
            </a:r>
            <a:r>
              <a:rPr lang="en-GB" altLang="en-US" dirty="0">
                <a:latin typeface="Arial" panose="020B0604020202020204" pitchFamily="34" charset="0"/>
              </a:rPr>
              <a:t> in cruise is sufficiently higher than </a:t>
            </a:r>
            <a:r>
              <a:rPr lang="en-GB" altLang="en-US" dirty="0" err="1">
                <a:latin typeface="Arial" panose="020B0604020202020204" pitchFamily="34" charset="0"/>
              </a:rPr>
              <a:t>CLdes</a:t>
            </a:r>
            <a:r>
              <a:rPr lang="en-GB" altLang="en-US" dirty="0">
                <a:latin typeface="Arial" panose="020B0604020202020204" pitchFamily="34" charset="0"/>
              </a:rPr>
              <a:t>. If they coincide you will not be able to compute any g-positive manoeuvre. If lower, you cannot fly (you either fly faster, or at a lower altitude, or you must use a large wing)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166</a:t>
            </a:fld>
            <a:endParaRPr lang="en-US"/>
          </a:p>
        </p:txBody>
      </p:sp>
    </p:spTree>
    <p:extLst>
      <p:ext uri="{BB962C8B-B14F-4D97-AF65-F5344CB8AC3E}">
        <p14:creationId xmlns:p14="http://schemas.microsoft.com/office/powerpoint/2010/main" val="12983367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b="0" dirty="0">
                <a:latin typeface="Arial" panose="020B0604020202020204" pitchFamily="34" charset="0"/>
              </a:rPr>
              <a:t>Remember that this margin is required because you do not want to take off and land at stall risk!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b="0" dirty="0">
                <a:latin typeface="Arial" panose="020B0604020202020204" pitchFamily="34" charset="0"/>
              </a:rPr>
              <a:t>This means the maximum </a:t>
            </a:r>
            <a:r>
              <a:rPr lang="en-GB" altLang="en-US" b="0" dirty="0" err="1">
                <a:latin typeface="Arial" panose="020B0604020202020204" pitchFamily="34" charset="0"/>
              </a:rPr>
              <a:t>C</a:t>
            </a:r>
            <a:r>
              <a:rPr lang="en-GB" altLang="en-US" b="0" baseline="-25000" dirty="0" err="1">
                <a:latin typeface="Arial" panose="020B0604020202020204" pitchFamily="34" charset="0"/>
              </a:rPr>
              <a:t>Lmax</a:t>
            </a:r>
            <a:r>
              <a:rPr lang="en-GB" altLang="en-US" b="0" dirty="0">
                <a:latin typeface="Arial" panose="020B0604020202020204" pitchFamily="34" charset="0"/>
              </a:rPr>
              <a:t> generated with HL devices must be higher than the actual </a:t>
            </a:r>
            <a:r>
              <a:rPr lang="en-GB" altLang="en-US" b="0" dirty="0" err="1">
                <a:latin typeface="Arial" panose="020B0604020202020204" pitchFamily="34" charset="0"/>
              </a:rPr>
              <a:t>C</a:t>
            </a:r>
            <a:r>
              <a:rPr lang="en-GB" altLang="en-US" b="0" baseline="-25000" dirty="0" err="1">
                <a:latin typeface="Arial" panose="020B0604020202020204" pitchFamily="34" charset="0"/>
              </a:rPr>
              <a:t>Lmax</a:t>
            </a:r>
            <a:r>
              <a:rPr lang="en-GB" altLang="en-US" b="0" dirty="0">
                <a:latin typeface="Arial" panose="020B0604020202020204" pitchFamily="34" charset="0"/>
              </a:rPr>
              <a:t> required to take off and land!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b="0" dirty="0">
                <a:latin typeface="Arial" panose="020B0604020202020204" pitchFamily="34" charset="0"/>
              </a:rPr>
              <a:t>A margin of about 0.1 is generally sufficient.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167</a:t>
            </a:fld>
            <a:endParaRPr lang="en-US"/>
          </a:p>
        </p:txBody>
      </p:sp>
    </p:spTree>
    <p:extLst>
      <p:ext uri="{BB962C8B-B14F-4D97-AF65-F5344CB8AC3E}">
        <p14:creationId xmlns:p14="http://schemas.microsoft.com/office/powerpoint/2010/main" val="405844811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168</a:t>
            </a:fld>
            <a:endParaRPr lang="en-US"/>
          </a:p>
        </p:txBody>
      </p:sp>
    </p:spTree>
    <p:extLst>
      <p:ext uri="{BB962C8B-B14F-4D97-AF65-F5344CB8AC3E}">
        <p14:creationId xmlns:p14="http://schemas.microsoft.com/office/powerpoint/2010/main" val="157555857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169</a:t>
            </a:fld>
            <a:endParaRPr lang="en-US"/>
          </a:p>
        </p:txBody>
      </p:sp>
    </p:spTree>
    <p:extLst>
      <p:ext uri="{BB962C8B-B14F-4D97-AF65-F5344CB8AC3E}">
        <p14:creationId xmlns:p14="http://schemas.microsoft.com/office/powerpoint/2010/main" val="109907258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170</a:t>
            </a:fld>
            <a:endParaRPr lang="en-US"/>
          </a:p>
        </p:txBody>
      </p:sp>
    </p:spTree>
    <p:extLst>
      <p:ext uri="{BB962C8B-B14F-4D97-AF65-F5344CB8AC3E}">
        <p14:creationId xmlns:p14="http://schemas.microsoft.com/office/powerpoint/2010/main" val="153904964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Note how extending flaps, such as Fowler flaps, increases the wing C</a:t>
            </a:r>
            <a:r>
              <a:rPr lang="en-GB" altLang="en-US" baseline="-25000" dirty="0">
                <a:latin typeface="Arial" panose="020B0604020202020204" pitchFamily="34" charset="0"/>
              </a:rPr>
              <a:t>L</a:t>
            </a:r>
            <a:r>
              <a:rPr lang="el-GR" altLang="en-US" baseline="-25000" dirty="0">
                <a:latin typeface="Arial" panose="020B0604020202020204" pitchFamily="34" charset="0"/>
                <a:cs typeface="Arial" panose="020B0604020202020204" pitchFamily="34" charset="0"/>
              </a:rPr>
              <a:t>α</a:t>
            </a:r>
            <a:r>
              <a:rPr lang="en-GB" altLang="en-US" dirty="0">
                <a:latin typeface="Arial" panose="020B0604020202020204" pitchFamily="34" charset="0"/>
              </a:rPr>
              <a:t>. </a:t>
            </a:r>
          </a:p>
          <a:p>
            <a:pPr eaLnBrk="1" hangingPunct="1"/>
            <a:r>
              <a:rPr lang="en-GB" altLang="en-US" dirty="0">
                <a:latin typeface="Arial" panose="020B0604020202020204" pitchFamily="34" charset="0"/>
              </a:rPr>
              <a:t>That is because of the increased wing surface (S’), while C</a:t>
            </a:r>
            <a:r>
              <a:rPr lang="en-GB" altLang="en-US" baseline="-25000" dirty="0">
                <a:latin typeface="Arial" panose="020B0604020202020204" pitchFamily="34" charset="0"/>
              </a:rPr>
              <a:t>L</a:t>
            </a:r>
            <a:r>
              <a:rPr lang="en-GB" altLang="en-US" dirty="0">
                <a:latin typeface="Arial" panose="020B0604020202020204" pitchFamily="34" charset="0"/>
              </a:rPr>
              <a:t> is still defined with respect to the wing reference surface S.</a:t>
            </a:r>
          </a:p>
          <a:p>
            <a:pPr eaLnBrk="1" hangingPunct="1"/>
            <a:r>
              <a:rPr lang="en-GB" altLang="en-US" b="1" dirty="0">
                <a:latin typeface="Arial" panose="020B0604020202020204" pitchFamily="34" charset="0"/>
              </a:rPr>
              <a:t>The slope increase is proportional to the ratio of extended wing surface and basic wing surface S’/S (see later).</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171</a:t>
            </a:fld>
            <a:endParaRPr lang="en-US"/>
          </a:p>
        </p:txBody>
      </p:sp>
    </p:spTree>
    <p:extLst>
      <p:ext uri="{BB962C8B-B14F-4D97-AF65-F5344CB8AC3E}">
        <p14:creationId xmlns:p14="http://schemas.microsoft.com/office/powerpoint/2010/main" val="259748147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a:t>Source </a:t>
            </a:r>
            <a:r>
              <a:rPr lang="en-GB" altLang="en-US" sz="1200" dirty="0" err="1"/>
              <a:t>Niu</a:t>
            </a:r>
            <a:endParaRPr lang="en-GB" altLang="en-US" sz="12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172</a:t>
            </a:fld>
            <a:endParaRPr lang="en-US"/>
          </a:p>
        </p:txBody>
      </p:sp>
    </p:spTree>
    <p:extLst>
      <p:ext uri="{BB962C8B-B14F-4D97-AF65-F5344CB8AC3E}">
        <p14:creationId xmlns:p14="http://schemas.microsoft.com/office/powerpoint/2010/main" val="81882477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https://cdn.boldmethod.com/images/learn-to-fly/aircraft-systems/4-types-of-flaps/plain-flap-small.jpg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Pictures from www.Airliners.net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173</a:t>
            </a:fld>
            <a:endParaRPr lang="en-US"/>
          </a:p>
        </p:txBody>
      </p:sp>
    </p:spTree>
    <p:extLst>
      <p:ext uri="{BB962C8B-B14F-4D97-AF65-F5344CB8AC3E}">
        <p14:creationId xmlns:p14="http://schemas.microsoft.com/office/powerpoint/2010/main" val="2788637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174</a:t>
            </a:fld>
            <a:endParaRPr lang="en-US"/>
          </a:p>
        </p:txBody>
      </p:sp>
    </p:spTree>
    <p:extLst>
      <p:ext uri="{BB962C8B-B14F-4D97-AF65-F5344CB8AC3E}">
        <p14:creationId xmlns:p14="http://schemas.microsoft.com/office/powerpoint/2010/main" val="277483336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Pictures from www.Airliners.net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175</a:t>
            </a:fld>
            <a:endParaRPr lang="en-US"/>
          </a:p>
        </p:txBody>
      </p:sp>
    </p:spTree>
    <p:extLst>
      <p:ext uri="{BB962C8B-B14F-4D97-AF65-F5344CB8AC3E}">
        <p14:creationId xmlns:p14="http://schemas.microsoft.com/office/powerpoint/2010/main" val="2463345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https://i2.wp.com/thepointsguy.com/wp-content/uploads/2019/01/boeing-transonic-spreading-wings_630x329.jpg?fit=1024%2C1024px&amp;ssl=1</a:t>
            </a:r>
          </a:p>
          <a:p>
            <a:r>
              <a:rPr lang="en-US" dirty="0"/>
              <a:t>https://cdn.arstechnica.net/wp-content/uploads/2019/06/KLM-en-TU-Delft-vliegen-in-een-v-om-brandstof-te-besparen.jpg</a:t>
            </a:r>
          </a:p>
        </p:txBody>
      </p:sp>
      <p:sp>
        <p:nvSpPr>
          <p:cNvPr id="4" name="Slide Number Placeholder 3"/>
          <p:cNvSpPr>
            <a:spLocks noGrp="1"/>
          </p:cNvSpPr>
          <p:nvPr>
            <p:ph type="sldNum" sz="quarter" idx="5"/>
          </p:nvPr>
        </p:nvSpPr>
        <p:spPr/>
        <p:txBody>
          <a:bodyPr/>
          <a:lstStyle/>
          <a:p>
            <a:fld id="{FA5D96D7-8B87-418A-BE60-160BFF9CBD99}" type="slidenum">
              <a:rPr lang="en-US" smtClean="0"/>
              <a:t>18</a:t>
            </a:fld>
            <a:endParaRPr lang="en-US"/>
          </a:p>
        </p:txBody>
      </p:sp>
    </p:spTree>
    <p:extLst>
      <p:ext uri="{BB962C8B-B14F-4D97-AF65-F5344CB8AC3E}">
        <p14:creationId xmlns:p14="http://schemas.microsoft.com/office/powerpoint/2010/main" val="102265389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Pictures from www.Airliners.net</a:t>
            </a:r>
          </a:p>
          <a:p>
            <a:pPr eaLnBrk="1" hangingPunct="1"/>
            <a:r>
              <a:rPr lang="en-GB" altLang="en-US" dirty="0">
                <a:latin typeface="Arial" panose="020B0604020202020204" pitchFamily="34" charset="0"/>
              </a:rPr>
              <a:t>Airbus A310 (outboard), A320, A300-600, A300, A340</a:t>
            </a:r>
          </a:p>
          <a:p>
            <a:pPr eaLnBrk="1" hangingPunct="1"/>
            <a:r>
              <a:rPr lang="en-GB" altLang="en-US" dirty="0">
                <a:latin typeface="Arial" panose="020B0604020202020204" pitchFamily="34" charset="0"/>
              </a:rPr>
              <a:t>Boeing 767 (outboard), Boeing 777 (outboard)</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176</a:t>
            </a:fld>
            <a:endParaRPr lang="en-US"/>
          </a:p>
        </p:txBody>
      </p:sp>
    </p:spTree>
    <p:extLst>
      <p:ext uri="{BB962C8B-B14F-4D97-AF65-F5344CB8AC3E}">
        <p14:creationId xmlns:p14="http://schemas.microsoft.com/office/powerpoint/2010/main" val="279289516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Pictures from www.Airliners.net</a:t>
            </a:r>
          </a:p>
          <a:p>
            <a:pPr eaLnBrk="1" hangingPunct="1"/>
            <a:r>
              <a:rPr lang="en-GB" altLang="en-US" dirty="0">
                <a:latin typeface="Arial" panose="020B0604020202020204" pitchFamily="34" charset="0"/>
              </a:rPr>
              <a:t>A310 (inboard)</a:t>
            </a:r>
          </a:p>
          <a:p>
            <a:pPr eaLnBrk="1" hangingPunct="1"/>
            <a:r>
              <a:rPr lang="en-GB" altLang="en-US" dirty="0">
                <a:latin typeface="Arial" panose="020B0604020202020204" pitchFamily="34" charset="0"/>
              </a:rPr>
              <a:t>MD-80</a:t>
            </a:r>
          </a:p>
          <a:p>
            <a:pPr eaLnBrk="1" hangingPunct="1"/>
            <a:r>
              <a:rPr lang="en-GB" altLang="en-US" dirty="0">
                <a:latin typeface="Arial" panose="020B0604020202020204" pitchFamily="34" charset="0"/>
              </a:rPr>
              <a:t>MD-11</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177</a:t>
            </a:fld>
            <a:endParaRPr lang="en-US"/>
          </a:p>
        </p:txBody>
      </p:sp>
    </p:spTree>
    <p:extLst>
      <p:ext uri="{BB962C8B-B14F-4D97-AF65-F5344CB8AC3E}">
        <p14:creationId xmlns:p14="http://schemas.microsoft.com/office/powerpoint/2010/main" val="127894440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Pictures from www.Airliners.net</a:t>
            </a:r>
          </a:p>
          <a:p>
            <a:pPr eaLnBrk="1" hangingPunct="1"/>
            <a:r>
              <a:rPr lang="en-GB" altLang="en-US" dirty="0">
                <a:latin typeface="Arial" panose="020B0604020202020204" pitchFamily="34" charset="0"/>
              </a:rPr>
              <a:t>A321, B757, B767 (inboard), B777 (inboard)</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178</a:t>
            </a:fld>
            <a:endParaRPr lang="en-US"/>
          </a:p>
        </p:txBody>
      </p:sp>
    </p:spTree>
    <p:extLst>
      <p:ext uri="{BB962C8B-B14F-4D97-AF65-F5344CB8AC3E}">
        <p14:creationId xmlns:p14="http://schemas.microsoft.com/office/powerpoint/2010/main" val="275485556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Pictures from www.Airliners.net</a:t>
            </a:r>
          </a:p>
          <a:p>
            <a:pPr eaLnBrk="1" hangingPunct="1"/>
            <a:r>
              <a:rPr lang="en-GB" altLang="en-US" dirty="0">
                <a:latin typeface="Arial" panose="020B0604020202020204" pitchFamily="34" charset="0"/>
              </a:rPr>
              <a:t>B727, B737, B747.</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179</a:t>
            </a:fld>
            <a:endParaRPr lang="en-US"/>
          </a:p>
        </p:txBody>
      </p:sp>
    </p:spTree>
    <p:extLst>
      <p:ext uri="{BB962C8B-B14F-4D97-AF65-F5344CB8AC3E}">
        <p14:creationId xmlns:p14="http://schemas.microsoft.com/office/powerpoint/2010/main" val="187799516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Picture from www.Airliners.net</a:t>
            </a:r>
          </a:p>
          <a:p>
            <a:endParaRPr lang="en-US" dirty="0"/>
          </a:p>
          <a:p>
            <a:pPr eaLnBrk="1" hangingPunct="1">
              <a:lnSpc>
                <a:spcPct val="80000"/>
              </a:lnSpc>
            </a:pPr>
            <a:r>
              <a:rPr lang="en-GB" altLang="en-US" sz="1200" b="1" dirty="0">
                <a:latin typeface="Arial" panose="020B0604020202020204" pitchFamily="34" charset="0"/>
              </a:rPr>
              <a:t>Ailerons are typically located between the 50 and the 90% of the wing span.</a:t>
            </a:r>
          </a:p>
          <a:p>
            <a:pPr eaLnBrk="1" hangingPunct="1">
              <a:lnSpc>
                <a:spcPct val="80000"/>
              </a:lnSpc>
            </a:pPr>
            <a:r>
              <a:rPr lang="en-GB" altLang="en-US" sz="1200" dirty="0">
                <a:latin typeface="Arial" panose="020B0604020202020204" pitchFamily="34" charset="0"/>
              </a:rPr>
              <a:t>An aileron works as a plain flap! The best position for aileron is of course close to the tip, because the large arm allows effective roll control without the need of having large control surfaces. But fast (yet subsonic) aircraft have often both inboard (high speed) and outboard ailerons (low speed).</a:t>
            </a:r>
          </a:p>
          <a:p>
            <a:pPr eaLnBrk="1" hangingPunct="1">
              <a:lnSpc>
                <a:spcPct val="80000"/>
              </a:lnSpc>
            </a:pPr>
            <a:r>
              <a:rPr lang="en-GB" altLang="en-US" sz="1200" dirty="0">
                <a:latin typeface="Arial" panose="020B0604020202020204" pitchFamily="34" charset="0"/>
              </a:rPr>
              <a:t>At high speed the outboard ailerons can be subject to the </a:t>
            </a:r>
            <a:r>
              <a:rPr lang="en-GB" altLang="en-US" sz="1200" b="1" dirty="0">
                <a:latin typeface="Arial" panose="020B0604020202020204" pitchFamily="34" charset="0"/>
              </a:rPr>
              <a:t>reversal phenomena</a:t>
            </a:r>
            <a:r>
              <a:rPr lang="en-GB" altLang="en-US" sz="1200" dirty="0">
                <a:latin typeface="Arial" panose="020B0604020202020204" pitchFamily="34" charset="0"/>
              </a:rPr>
              <a:t>, which is associated with elastic deformation of the wing. By diverting the aileron down, the local increase in lift forces the wing to rotate nose down. The extent of such rotation can be such that suddenly the wing section with deflected ailerons can end up in a negative angle of attack condition, hence creating a negative lift!!.</a:t>
            </a:r>
          </a:p>
          <a:p>
            <a:pPr eaLnBrk="1" hangingPunct="1">
              <a:lnSpc>
                <a:spcPct val="80000"/>
              </a:lnSpc>
            </a:pPr>
            <a:r>
              <a:rPr lang="en-GB" altLang="en-US" sz="1200" dirty="0">
                <a:latin typeface="Arial" panose="020B0604020202020204" pitchFamily="34" charset="0"/>
              </a:rPr>
              <a:t>That is why at high speed only the inboard spoilers are used for roll control. In some aircraft outboard ailerons are even locked at high speed! Often, spoilers are used together with the ailerons also at low speed.</a:t>
            </a:r>
          </a:p>
          <a:p>
            <a:pPr eaLnBrk="1" hangingPunct="1">
              <a:lnSpc>
                <a:spcPct val="80000"/>
              </a:lnSpc>
            </a:pPr>
            <a:r>
              <a:rPr lang="en-GB" altLang="en-US" sz="1200" dirty="0">
                <a:latin typeface="Arial" panose="020B0604020202020204" pitchFamily="34" charset="0"/>
              </a:rPr>
              <a:t>However, the main function of the spoilers is actually to “spoil” the wing generated lift. This is used to avoid having the aircraft rebounding after touching the ground during landing. Often the spoilers deploying command is automatically actuated at the rotation of the landing gears wheels.</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180</a:t>
            </a:fld>
            <a:endParaRPr lang="en-US"/>
          </a:p>
        </p:txBody>
      </p:sp>
    </p:spTree>
    <p:extLst>
      <p:ext uri="{BB962C8B-B14F-4D97-AF65-F5344CB8AC3E}">
        <p14:creationId xmlns:p14="http://schemas.microsoft.com/office/powerpoint/2010/main" val="426441340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181</a:t>
            </a:fld>
            <a:endParaRPr lang="en-US"/>
          </a:p>
        </p:txBody>
      </p:sp>
    </p:spTree>
    <p:extLst>
      <p:ext uri="{BB962C8B-B14F-4D97-AF65-F5344CB8AC3E}">
        <p14:creationId xmlns:p14="http://schemas.microsoft.com/office/powerpoint/2010/main" val="58392847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182</a:t>
            </a:fld>
            <a:endParaRPr lang="en-US"/>
          </a:p>
        </p:txBody>
      </p:sp>
    </p:spTree>
    <p:extLst>
      <p:ext uri="{BB962C8B-B14F-4D97-AF65-F5344CB8AC3E}">
        <p14:creationId xmlns:p14="http://schemas.microsoft.com/office/powerpoint/2010/main" val="240747094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183</a:t>
            </a:fld>
            <a:endParaRPr lang="en-US"/>
          </a:p>
        </p:txBody>
      </p:sp>
    </p:spTree>
    <p:extLst>
      <p:ext uri="{BB962C8B-B14F-4D97-AF65-F5344CB8AC3E}">
        <p14:creationId xmlns:p14="http://schemas.microsoft.com/office/powerpoint/2010/main" val="380201706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Generally LE devices affect the curvature of the airfoil only locally, but do not modify substantially the airfoil camber. However, slotted leading edge flaps (SLATS) contribute to increase both the curvature and the surface of the wing. </a:t>
            </a:r>
          </a:p>
          <a:p>
            <a:pPr eaLnBrk="1" hangingPunct="1"/>
            <a:endParaRPr lang="en-GB" altLang="en-US" dirty="0">
              <a:latin typeface="Arial" panose="020B0604020202020204" pitchFamily="34" charset="0"/>
            </a:endParaRPr>
          </a:p>
          <a:p>
            <a:pPr eaLnBrk="1" hangingPunct="1"/>
            <a:r>
              <a:rPr lang="en-GB" altLang="en-US" b="1" dirty="0">
                <a:latin typeface="Arial" panose="020B0604020202020204" pitchFamily="34" charset="0"/>
              </a:rPr>
              <a:t>As a rule of thumb, TE devices are used to meet (almost) the (whole) target </a:t>
            </a:r>
            <a:r>
              <a:rPr lang="en-GB" altLang="en-US" b="1" dirty="0" err="1">
                <a:latin typeface="Arial" panose="020B0604020202020204" pitchFamily="34" charset="0"/>
              </a:rPr>
              <a:t>C</a:t>
            </a:r>
            <a:r>
              <a:rPr lang="en-GB" altLang="en-US" b="1" baseline="-25000" dirty="0" err="1">
                <a:latin typeface="Arial" panose="020B0604020202020204" pitchFamily="34" charset="0"/>
              </a:rPr>
              <a:t>Lmax</a:t>
            </a:r>
            <a:r>
              <a:rPr lang="en-GB" altLang="en-US" b="1" dirty="0">
                <a:latin typeface="Arial" panose="020B0604020202020204" pitchFamily="34" charset="0"/>
              </a:rPr>
              <a:t>, while LE devices mainly (not only) provide a margin against stall.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184</a:t>
            </a:fld>
            <a:endParaRPr lang="en-US"/>
          </a:p>
        </p:txBody>
      </p:sp>
    </p:spTree>
    <p:extLst>
      <p:ext uri="{BB962C8B-B14F-4D97-AF65-F5344CB8AC3E}">
        <p14:creationId xmlns:p14="http://schemas.microsoft.com/office/powerpoint/2010/main" val="21306974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Slotted leading edge flaps (SLATS) contribute to increase both the curvature and the surface of the wing. </a:t>
            </a:r>
          </a:p>
          <a:p>
            <a:pPr eaLnBrk="1" hangingPunct="1"/>
            <a:r>
              <a:rPr lang="en-GB" altLang="en-US" dirty="0">
                <a:latin typeface="Arial" panose="020B0604020202020204" pitchFamily="34" charset="0"/>
              </a:rPr>
              <a:t>Note how slats increase the slope of the CL-alpha curve, because extending forward they actually increase the wing surface. Such slope increase is proportional to the ratio between basic wing surface (S) and the extended wing surface (S’).</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185</a:t>
            </a:fld>
            <a:endParaRPr lang="en-US"/>
          </a:p>
        </p:txBody>
      </p:sp>
    </p:spTree>
    <p:extLst>
      <p:ext uri="{BB962C8B-B14F-4D97-AF65-F5344CB8AC3E}">
        <p14:creationId xmlns:p14="http://schemas.microsoft.com/office/powerpoint/2010/main" val="2882948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https://imgproc.airliners.net/photos/airliners/9/7/2/4909279.jpg?v=v44f4e5f8619</a:t>
            </a:r>
          </a:p>
          <a:p>
            <a:r>
              <a:rPr lang="en-US" dirty="0"/>
              <a:t>https://imgproc.airliners.net/photos/airliners/0/2/1/2156120.jpg?v=v40</a:t>
            </a:r>
          </a:p>
        </p:txBody>
      </p:sp>
      <p:sp>
        <p:nvSpPr>
          <p:cNvPr id="4" name="Slide Number Placeholder 3"/>
          <p:cNvSpPr>
            <a:spLocks noGrp="1"/>
          </p:cNvSpPr>
          <p:nvPr>
            <p:ph type="sldNum" sz="quarter" idx="5"/>
          </p:nvPr>
        </p:nvSpPr>
        <p:spPr/>
        <p:txBody>
          <a:bodyPr/>
          <a:lstStyle/>
          <a:p>
            <a:fld id="{FA5D96D7-8B87-418A-BE60-160BFF9CBD99}" type="slidenum">
              <a:rPr lang="en-US" smtClean="0"/>
              <a:t>19</a:t>
            </a:fld>
            <a:endParaRPr lang="en-US"/>
          </a:p>
        </p:txBody>
      </p:sp>
    </p:spTree>
    <p:extLst>
      <p:ext uri="{BB962C8B-B14F-4D97-AF65-F5344CB8AC3E}">
        <p14:creationId xmlns:p14="http://schemas.microsoft.com/office/powerpoint/2010/main" val="45429866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a:latin typeface="Arial" panose="020B0604020202020204" pitchFamily="34" charset="0"/>
              </a:rPr>
              <a:t>Pictures from www.Airliners.net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186</a:t>
            </a:fld>
            <a:endParaRPr lang="en-US"/>
          </a:p>
        </p:txBody>
      </p:sp>
    </p:spTree>
    <p:extLst>
      <p:ext uri="{BB962C8B-B14F-4D97-AF65-F5344CB8AC3E}">
        <p14:creationId xmlns:p14="http://schemas.microsoft.com/office/powerpoint/2010/main" val="202835848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a:latin typeface="Arial" panose="020B0604020202020204" pitchFamily="34" charset="0"/>
              </a:rPr>
              <a:t>Pictures from www.Airliners.net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187</a:t>
            </a:fld>
            <a:endParaRPr lang="en-US"/>
          </a:p>
        </p:txBody>
      </p:sp>
    </p:spTree>
    <p:extLst>
      <p:ext uri="{BB962C8B-B14F-4D97-AF65-F5344CB8AC3E}">
        <p14:creationId xmlns:p14="http://schemas.microsoft.com/office/powerpoint/2010/main" val="204500498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188</a:t>
            </a:fld>
            <a:endParaRPr lang="en-US"/>
          </a:p>
        </p:txBody>
      </p:sp>
    </p:spTree>
    <p:extLst>
      <p:ext uri="{BB962C8B-B14F-4D97-AF65-F5344CB8AC3E}">
        <p14:creationId xmlns:p14="http://schemas.microsoft.com/office/powerpoint/2010/main" val="156644564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Pictures from www.Airliners.net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189</a:t>
            </a:fld>
            <a:endParaRPr lang="en-US"/>
          </a:p>
        </p:txBody>
      </p:sp>
    </p:spTree>
    <p:extLst>
      <p:ext uri="{BB962C8B-B14F-4D97-AF65-F5344CB8AC3E}">
        <p14:creationId xmlns:p14="http://schemas.microsoft.com/office/powerpoint/2010/main" val="372696201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Pictures from www.Airliners.net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190</a:t>
            </a:fld>
            <a:endParaRPr lang="en-US"/>
          </a:p>
        </p:txBody>
      </p:sp>
    </p:spTree>
    <p:extLst>
      <p:ext uri="{BB962C8B-B14F-4D97-AF65-F5344CB8AC3E}">
        <p14:creationId xmlns:p14="http://schemas.microsoft.com/office/powerpoint/2010/main" val="220259955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Pictures from www.Airliners.net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191</a:t>
            </a:fld>
            <a:endParaRPr lang="en-US"/>
          </a:p>
        </p:txBody>
      </p:sp>
    </p:spTree>
    <p:extLst>
      <p:ext uri="{BB962C8B-B14F-4D97-AF65-F5344CB8AC3E}">
        <p14:creationId xmlns:p14="http://schemas.microsoft.com/office/powerpoint/2010/main" val="425406575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Source: </a:t>
            </a:r>
            <a:r>
              <a:rPr lang="en-GB" altLang="en-US" dirty="0" err="1">
                <a:latin typeface="Arial" panose="020B0604020202020204" pitchFamily="34" charset="0"/>
              </a:rPr>
              <a:t>Niu</a:t>
            </a:r>
            <a:endParaRPr lang="en-GB" altLang="en-US" dirty="0">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192</a:t>
            </a:fld>
            <a:endParaRPr lang="en-US"/>
          </a:p>
        </p:txBody>
      </p:sp>
    </p:spTree>
    <p:extLst>
      <p:ext uri="{BB962C8B-B14F-4D97-AF65-F5344CB8AC3E}">
        <p14:creationId xmlns:p14="http://schemas.microsoft.com/office/powerpoint/2010/main" val="256958804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193</a:t>
            </a:fld>
            <a:endParaRPr lang="en-US"/>
          </a:p>
        </p:txBody>
      </p:sp>
    </p:spTree>
    <p:extLst>
      <p:ext uri="{BB962C8B-B14F-4D97-AF65-F5344CB8AC3E}">
        <p14:creationId xmlns:p14="http://schemas.microsoft.com/office/powerpoint/2010/main" val="184220406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Pictures from www.Airliners.net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194</a:t>
            </a:fld>
            <a:endParaRPr lang="en-US"/>
          </a:p>
        </p:txBody>
      </p:sp>
    </p:spTree>
    <p:extLst>
      <p:ext uri="{BB962C8B-B14F-4D97-AF65-F5344CB8AC3E}">
        <p14:creationId xmlns:p14="http://schemas.microsoft.com/office/powerpoint/2010/main" val="229256539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Pictures from www.Airliners.net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195</a:t>
            </a:fld>
            <a:endParaRPr lang="en-US"/>
          </a:p>
        </p:txBody>
      </p:sp>
    </p:spTree>
    <p:extLst>
      <p:ext uri="{BB962C8B-B14F-4D97-AF65-F5344CB8AC3E}">
        <p14:creationId xmlns:p14="http://schemas.microsoft.com/office/powerpoint/2010/main" val="1737054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https://www.aviationphotographer.co.za/wp-content/uploads/2017/09/jsg_002.jpg</a:t>
            </a:r>
          </a:p>
          <a:p>
            <a:r>
              <a:rPr lang="en-US" dirty="0"/>
              <a:t>F104 Starfighter: https://www.armytimes.com/resizer/71QYTpeHZRlyFD_dnrqvaHtaOAk=/800x0/filters:quality(100)/arc-anglerfish-arc2-prod-mco.s3.amazonaws.com/public/4UVG2DNI6REB3N46F7HABKSA5U.jpg</a:t>
            </a:r>
          </a:p>
        </p:txBody>
      </p:sp>
      <p:sp>
        <p:nvSpPr>
          <p:cNvPr id="4" name="Slide Number Placeholder 3"/>
          <p:cNvSpPr>
            <a:spLocks noGrp="1"/>
          </p:cNvSpPr>
          <p:nvPr>
            <p:ph type="sldNum" sz="quarter" idx="5"/>
          </p:nvPr>
        </p:nvSpPr>
        <p:spPr/>
        <p:txBody>
          <a:bodyPr/>
          <a:lstStyle/>
          <a:p>
            <a:fld id="{FA5D96D7-8B87-418A-BE60-160BFF9CBD99}" type="slidenum">
              <a:rPr lang="en-US" smtClean="0"/>
              <a:t>20</a:t>
            </a:fld>
            <a:endParaRPr lang="en-US"/>
          </a:p>
        </p:txBody>
      </p:sp>
    </p:spTree>
    <p:extLst>
      <p:ext uri="{BB962C8B-B14F-4D97-AF65-F5344CB8AC3E}">
        <p14:creationId xmlns:p14="http://schemas.microsoft.com/office/powerpoint/2010/main" val="373346076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196</a:t>
            </a:fld>
            <a:endParaRPr lang="en-US"/>
          </a:p>
        </p:txBody>
      </p:sp>
    </p:spTree>
    <p:extLst>
      <p:ext uri="{BB962C8B-B14F-4D97-AF65-F5344CB8AC3E}">
        <p14:creationId xmlns:p14="http://schemas.microsoft.com/office/powerpoint/2010/main" val="271984220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b="0" dirty="0">
                <a:latin typeface="Arial" panose="020B0604020202020204" pitchFamily="34" charset="0"/>
              </a:rPr>
              <a:t>The area of the flap can be calculated by assuming that flaps have same taper ratio as the wing (quite common), knowing the value of </a:t>
            </a:r>
            <a:r>
              <a:rPr lang="en-GB" altLang="en-US" b="0" dirty="0" err="1">
                <a:latin typeface="Arial" panose="020B0604020202020204" pitchFamily="34" charset="0"/>
              </a:rPr>
              <a:t>c</a:t>
            </a:r>
            <a:r>
              <a:rPr lang="en-GB" altLang="en-US" b="0" baseline="-25000" dirty="0" err="1">
                <a:latin typeface="Arial" panose="020B0604020202020204" pitchFamily="34" charset="0"/>
              </a:rPr>
              <a:t>f</a:t>
            </a:r>
            <a:r>
              <a:rPr lang="en-GB" altLang="en-US" b="0" dirty="0">
                <a:latin typeface="Arial" panose="020B0604020202020204" pitchFamily="34" charset="0"/>
              </a:rPr>
              <a:t>/c and deciding at what distance from the fuselage intersection to locate the flaps.</a:t>
            </a:r>
            <a:endParaRPr lang="en-US" b="0" dirty="0"/>
          </a:p>
        </p:txBody>
      </p:sp>
      <p:sp>
        <p:nvSpPr>
          <p:cNvPr id="4" name="Slide Number Placeholder 3"/>
          <p:cNvSpPr>
            <a:spLocks noGrp="1"/>
          </p:cNvSpPr>
          <p:nvPr>
            <p:ph type="sldNum" sz="quarter" idx="5"/>
          </p:nvPr>
        </p:nvSpPr>
        <p:spPr/>
        <p:txBody>
          <a:bodyPr/>
          <a:lstStyle/>
          <a:p>
            <a:fld id="{FA5D96D7-8B87-418A-BE60-160BFF9CBD99}" type="slidenum">
              <a:rPr lang="en-US" smtClean="0"/>
              <a:t>197</a:t>
            </a:fld>
            <a:endParaRPr lang="en-US"/>
          </a:p>
        </p:txBody>
      </p:sp>
    </p:spTree>
    <p:extLst>
      <p:ext uri="{BB962C8B-B14F-4D97-AF65-F5344CB8AC3E}">
        <p14:creationId xmlns:p14="http://schemas.microsoft.com/office/powerpoint/2010/main" val="108295392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You can estimate the flap hinge angle value on the base of the position of the support spar (the back spar) used to attach the flaps.</a:t>
            </a:r>
          </a:p>
          <a:p>
            <a:pPr eaLnBrk="1" hangingPunct="1"/>
            <a:r>
              <a:rPr lang="en-GB" altLang="en-US" dirty="0">
                <a:latin typeface="Arial" panose="020B0604020202020204" pitchFamily="34" charset="0"/>
              </a:rPr>
              <a:t>Once a certain type of flaps has been selected and the required value for </a:t>
            </a:r>
            <a:r>
              <a:rPr lang="el-GR" altLang="en-US" dirty="0">
                <a:latin typeface="Arial" panose="020B0604020202020204" pitchFamily="34" charset="0"/>
                <a:cs typeface="Arial" panose="020B0604020202020204" pitchFamily="34" charset="0"/>
              </a:rPr>
              <a:t>Δ</a:t>
            </a:r>
            <a:r>
              <a:rPr lang="nl-NL" altLang="en-US" dirty="0">
                <a:latin typeface="Arial" panose="020B0604020202020204" pitchFamily="34" charset="0"/>
                <a:cs typeface="Arial" panose="020B0604020202020204" pitchFamily="34" charset="0"/>
              </a:rPr>
              <a:t>C</a:t>
            </a:r>
            <a:r>
              <a:rPr lang="nl-NL" altLang="en-US" baseline="-25000" dirty="0">
                <a:latin typeface="Arial" panose="020B0604020202020204" pitchFamily="34" charset="0"/>
                <a:cs typeface="Arial" panose="020B0604020202020204" pitchFamily="34" charset="0"/>
              </a:rPr>
              <a:t>Lmax</a:t>
            </a:r>
            <a:r>
              <a:rPr lang="nl-NL" altLang="en-US" dirty="0">
                <a:latin typeface="Arial" panose="020B0604020202020204" pitchFamily="34" charset="0"/>
                <a:cs typeface="Arial" panose="020B0604020202020204" pitchFamily="34" charset="0"/>
              </a:rPr>
              <a:t> has been estimated, the flapped surface can be estimated.</a:t>
            </a:r>
          </a:p>
          <a:p>
            <a:pPr eaLnBrk="1" hangingPunct="1"/>
            <a:endParaRPr lang="nl-NL" altLang="en-US" dirty="0">
              <a:latin typeface="Arial" panose="020B0604020202020204" pitchFamily="34" charset="0"/>
              <a:cs typeface="Arial" panose="020B0604020202020204" pitchFamily="34" charset="0"/>
            </a:endParaRPr>
          </a:p>
          <a:p>
            <a:pPr eaLnBrk="1" hangingPunct="1"/>
            <a:r>
              <a:rPr lang="nl-NL" altLang="en-US" dirty="0">
                <a:latin typeface="Arial" panose="020B0604020202020204" pitchFamily="34" charset="0"/>
                <a:cs typeface="Arial" panose="020B0604020202020204" pitchFamily="34" charset="0"/>
              </a:rPr>
              <a:t>Rather than guessing a value of Swf/S, you can better solve the equation above computing the necessary Swf/S for a certain </a:t>
            </a:r>
            <a:r>
              <a:rPr lang="el-GR" altLang="en-US" dirty="0">
                <a:latin typeface="Arial" panose="020B0604020202020204" pitchFamily="34" charset="0"/>
                <a:cs typeface="Arial" panose="020B0604020202020204" pitchFamily="34" charset="0"/>
              </a:rPr>
              <a:t>Δ</a:t>
            </a:r>
            <a:r>
              <a:rPr lang="nl-NL" altLang="en-US" dirty="0">
                <a:latin typeface="Arial" panose="020B0604020202020204" pitchFamily="34" charset="0"/>
                <a:cs typeface="Arial" panose="020B0604020202020204" pitchFamily="34" charset="0"/>
              </a:rPr>
              <a:t>C</a:t>
            </a:r>
            <a:r>
              <a:rPr lang="nl-NL" altLang="en-US" baseline="-25000" dirty="0">
                <a:latin typeface="Arial" panose="020B0604020202020204" pitchFamily="34" charset="0"/>
                <a:cs typeface="Arial" panose="020B0604020202020204" pitchFamily="34" charset="0"/>
              </a:rPr>
              <a:t>lmax</a:t>
            </a:r>
            <a:r>
              <a:rPr lang="nl-NL" altLang="en-US" dirty="0">
                <a:latin typeface="Arial" panose="020B0604020202020204" pitchFamily="34" charset="0"/>
                <a:cs typeface="Arial" panose="020B0604020202020204" pitchFamily="34" charset="0"/>
              </a:rPr>
              <a:t> .</a:t>
            </a:r>
          </a:p>
          <a:p>
            <a:pPr eaLnBrk="1" hangingPunct="1"/>
            <a:r>
              <a:rPr lang="nl-NL" altLang="en-US" dirty="0">
                <a:latin typeface="Arial" panose="020B0604020202020204" pitchFamily="34" charset="0"/>
                <a:cs typeface="Arial" panose="020B0604020202020204" pitchFamily="34" charset="0"/>
              </a:rPr>
              <a:t>If the value of Swf/S result so large that you do not have space anymore for ailerons, then you can increase the chord length of the flap (if you are allowed) and/or change type of flaps.</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198</a:t>
            </a:fld>
            <a:endParaRPr lang="en-US"/>
          </a:p>
        </p:txBody>
      </p:sp>
    </p:spTree>
    <p:extLst>
      <p:ext uri="{BB962C8B-B14F-4D97-AF65-F5344CB8AC3E}">
        <p14:creationId xmlns:p14="http://schemas.microsoft.com/office/powerpoint/2010/main" val="344148273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The c’/c value is related to the assumed value of </a:t>
            </a:r>
            <a:r>
              <a:rPr lang="en-GB" altLang="en-US" dirty="0" err="1">
                <a:latin typeface="Arial" panose="020B0604020202020204" pitchFamily="34" charset="0"/>
              </a:rPr>
              <a:t>cf</a:t>
            </a:r>
            <a:r>
              <a:rPr lang="en-GB" altLang="en-US" dirty="0">
                <a:latin typeface="Arial" panose="020B0604020202020204" pitchFamily="34" charset="0"/>
              </a:rPr>
              <a:t>/c, the ratio between the length of the flap chord and the airfoil chord. See next slide for the exact relation.</a:t>
            </a:r>
          </a:p>
          <a:p>
            <a:pPr eaLnBrk="1" hangingPunct="1"/>
            <a:r>
              <a:rPr lang="en-GB" altLang="en-US" b="1" dirty="0">
                <a:latin typeface="Arial" panose="020B0604020202020204" pitchFamily="34" charset="0"/>
              </a:rPr>
              <a:t>When assuming a value for </a:t>
            </a:r>
            <a:r>
              <a:rPr lang="en-GB" altLang="en-US" b="1" dirty="0" err="1">
                <a:latin typeface="Arial" panose="020B0604020202020204" pitchFamily="34" charset="0"/>
              </a:rPr>
              <a:t>cf</a:t>
            </a:r>
            <a:r>
              <a:rPr lang="en-GB" altLang="en-US" b="1" dirty="0">
                <a:latin typeface="Arial" panose="020B0604020202020204" pitchFamily="34" charset="0"/>
              </a:rPr>
              <a:t>/c, you are somehow deciding also the position of the wing back spar (the spar where flaps are hinged)</a:t>
            </a:r>
            <a:r>
              <a:rPr lang="en-GB" altLang="en-US" dirty="0">
                <a:latin typeface="Arial" panose="020B0604020202020204" pitchFamily="34" charset="0"/>
              </a:rPr>
              <a:t>. </a:t>
            </a:r>
          </a:p>
          <a:p>
            <a:pPr eaLnBrk="1" hangingPunct="1"/>
            <a:r>
              <a:rPr lang="en-GB" altLang="en-US" dirty="0">
                <a:latin typeface="Arial" panose="020B0604020202020204" pitchFamily="34" charset="0"/>
              </a:rPr>
              <a:t>Too high values of </a:t>
            </a:r>
            <a:r>
              <a:rPr lang="en-GB" altLang="en-US" dirty="0" err="1">
                <a:latin typeface="Arial" panose="020B0604020202020204" pitchFamily="34" charset="0"/>
              </a:rPr>
              <a:t>cf</a:t>
            </a:r>
            <a:r>
              <a:rPr lang="en-GB" altLang="en-US" dirty="0">
                <a:latin typeface="Arial" panose="020B0604020202020204" pitchFamily="34" charset="0"/>
              </a:rPr>
              <a:t> will force you to move the back spar too much forward. You will have to </a:t>
            </a:r>
            <a:r>
              <a:rPr lang="en-GB" altLang="en-US" b="1" dirty="0">
                <a:latin typeface="Arial" panose="020B0604020202020204" pitchFamily="34" charset="0"/>
              </a:rPr>
              <a:t>check if enough volume is available for the fuel tanks</a:t>
            </a:r>
            <a:r>
              <a:rPr lang="en-GB" altLang="en-US" dirty="0">
                <a:latin typeface="Arial" panose="020B0604020202020204" pitchFamily="34" charset="0"/>
              </a:rPr>
              <a:t>! </a:t>
            </a:r>
          </a:p>
          <a:p>
            <a:pPr eaLnBrk="1" hangingPunct="1"/>
            <a:r>
              <a:rPr lang="en-GB" altLang="en-US" dirty="0">
                <a:latin typeface="Arial" panose="020B0604020202020204" pitchFamily="34" charset="0"/>
              </a:rPr>
              <a:t>Without considering the reduction of torsion stiffness of the </a:t>
            </a:r>
            <a:r>
              <a:rPr lang="en-GB" altLang="en-US" dirty="0" err="1">
                <a:latin typeface="Arial" panose="020B0604020202020204" pitchFamily="34" charset="0"/>
              </a:rPr>
              <a:t>wingbox</a:t>
            </a:r>
            <a:r>
              <a:rPr lang="en-GB" altLang="en-US" dirty="0">
                <a:latin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199</a:t>
            </a:fld>
            <a:endParaRPr lang="en-US"/>
          </a:p>
        </p:txBody>
      </p:sp>
    </p:spTree>
    <p:extLst>
      <p:ext uri="{BB962C8B-B14F-4D97-AF65-F5344CB8AC3E}">
        <p14:creationId xmlns:p14="http://schemas.microsoft.com/office/powerpoint/2010/main" val="39688356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200</a:t>
            </a:fld>
            <a:endParaRPr lang="en-US"/>
          </a:p>
        </p:txBody>
      </p:sp>
    </p:spTree>
    <p:extLst>
      <p:ext uri="{BB962C8B-B14F-4D97-AF65-F5344CB8AC3E}">
        <p14:creationId xmlns:p14="http://schemas.microsoft.com/office/powerpoint/2010/main" val="203283915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201</a:t>
            </a:fld>
            <a:endParaRPr lang="en-US"/>
          </a:p>
        </p:txBody>
      </p:sp>
    </p:spTree>
    <p:extLst>
      <p:ext uri="{BB962C8B-B14F-4D97-AF65-F5344CB8AC3E}">
        <p14:creationId xmlns:p14="http://schemas.microsoft.com/office/powerpoint/2010/main" val="106807952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To compute S’ you need to know the size of your flaps! </a:t>
            </a:r>
          </a:p>
          <a:p>
            <a:pPr eaLnBrk="1" hangingPunct="1"/>
            <a:r>
              <a:rPr lang="en-GB" altLang="en-US" dirty="0">
                <a:latin typeface="Arial" panose="020B0604020202020204" pitchFamily="34" charset="0"/>
              </a:rPr>
              <a:t>*If we assume for the flaps (or slats) the same taper ratio as the wing, by simple geometric considerations we can approximate: S’/S= 1+Swf/S(c’/c -1).</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Concerning the curve part of the flapped lift curve (around the </a:t>
            </a:r>
            <a:r>
              <a:rPr lang="en-GB" altLang="en-US" dirty="0" err="1">
                <a:latin typeface="Arial" panose="020B0604020202020204" pitchFamily="34" charset="0"/>
              </a:rPr>
              <a:t>C</a:t>
            </a:r>
            <a:r>
              <a:rPr lang="en-GB" altLang="en-US" baseline="-25000" dirty="0" err="1">
                <a:latin typeface="Arial" panose="020B0604020202020204" pitchFamily="34" charset="0"/>
              </a:rPr>
              <a:t>lmax</a:t>
            </a:r>
            <a:r>
              <a:rPr lang="en-GB" altLang="en-US" dirty="0">
                <a:latin typeface="Arial" panose="020B0604020202020204" pitchFamily="34" charset="0"/>
              </a:rPr>
              <a:t> values, hence in correspondence of the stall angle), for simplicity we can assume the same shape as for the clean wing!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202</a:t>
            </a:fld>
            <a:endParaRPr lang="en-US"/>
          </a:p>
        </p:txBody>
      </p:sp>
    </p:spTree>
    <p:extLst>
      <p:ext uri="{BB962C8B-B14F-4D97-AF65-F5344CB8AC3E}">
        <p14:creationId xmlns:p14="http://schemas.microsoft.com/office/powerpoint/2010/main" val="317351184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See step 1 and relative table to compute the LE devices contribution. </a:t>
            </a:r>
          </a:p>
          <a:p>
            <a:pPr eaLnBrk="1" hangingPunct="1"/>
            <a:r>
              <a:rPr lang="en-GB" altLang="en-US" dirty="0">
                <a:latin typeface="Arial" panose="020B0604020202020204" pitchFamily="34" charset="0"/>
              </a:rPr>
              <a:t>Also here you can consider the increase in lift-curve slope due to the extended wing surface if slats are used (no other LE devices increase the wing surface), exactly as explained for the flaps at step 3.</a:t>
            </a:r>
          </a:p>
          <a:p>
            <a:pPr eaLnBrk="1" hangingPunct="1"/>
            <a:r>
              <a:rPr lang="en-GB" altLang="en-US" b="1" dirty="0">
                <a:latin typeface="Arial" panose="020B0604020202020204" pitchFamily="34" charset="0"/>
              </a:rPr>
              <a:t>Generally </a:t>
            </a:r>
            <a:r>
              <a:rPr lang="el-GR" altLang="en-US" b="1" dirty="0">
                <a:latin typeface="Arial" panose="020B0604020202020204" pitchFamily="34" charset="0"/>
                <a:cs typeface="Arial" panose="020B0604020202020204" pitchFamily="34" charset="0"/>
              </a:rPr>
              <a:t>Δα</a:t>
            </a:r>
            <a:r>
              <a:rPr lang="nl-NL" altLang="en-US" b="1" baseline="-25000" dirty="0">
                <a:latin typeface="Arial" panose="020B0604020202020204" pitchFamily="34" charset="0"/>
                <a:cs typeface="Arial" panose="020B0604020202020204" pitchFamily="34" charset="0"/>
              </a:rPr>
              <a:t>0L </a:t>
            </a:r>
            <a:r>
              <a:rPr lang="nl-NL" altLang="en-US" b="1" dirty="0">
                <a:latin typeface="Arial" panose="020B0604020202020204" pitchFamily="34" charset="0"/>
                <a:cs typeface="Arial" panose="020B0604020202020204" pitchFamily="34" charset="0"/>
              </a:rPr>
              <a:t>associated to LE devices is neglected</a:t>
            </a:r>
            <a:r>
              <a:rPr lang="nl-NL" altLang="en-US" dirty="0">
                <a:latin typeface="Arial" panose="020B0604020202020204" pitchFamily="34" charset="0"/>
                <a:cs typeface="Arial" panose="020B0604020202020204" pitchFamily="34" charset="0"/>
              </a:rPr>
              <a:t>. As shown in figure above, only the TE devices are responsible of </a:t>
            </a:r>
            <a:r>
              <a:rPr lang="el-GR" altLang="en-US" dirty="0">
                <a:latin typeface="Arial" panose="020B0604020202020204" pitchFamily="34" charset="0"/>
                <a:cs typeface="Arial" panose="020B0604020202020204" pitchFamily="34" charset="0"/>
              </a:rPr>
              <a:t>Δα</a:t>
            </a:r>
            <a:r>
              <a:rPr lang="nl-NL" altLang="en-US" baseline="-25000" dirty="0">
                <a:latin typeface="Arial" panose="020B0604020202020204" pitchFamily="34" charset="0"/>
                <a:cs typeface="Arial" panose="020B0604020202020204" pitchFamily="34" charset="0"/>
              </a:rPr>
              <a:t>0L .</a:t>
            </a:r>
          </a:p>
          <a:p>
            <a:pPr eaLnBrk="1" hangingPunct="1"/>
            <a:endParaRPr lang="nl-NL" altLang="en-US" baseline="-25000" dirty="0">
              <a:latin typeface="Arial" panose="020B0604020202020204" pitchFamily="34" charset="0"/>
              <a:cs typeface="Arial" panose="020B0604020202020204" pitchFamily="34" charset="0"/>
            </a:endParaRPr>
          </a:p>
          <a:p>
            <a:pPr eaLnBrk="1" hangingPunct="1"/>
            <a:r>
              <a:rPr lang="en-GB" altLang="en-US" dirty="0">
                <a:latin typeface="Arial" panose="020B0604020202020204" pitchFamily="34" charset="0"/>
              </a:rPr>
              <a:t>Note that since the effect of the TE/LE devices depends on their deflection angles, we will </a:t>
            </a:r>
            <a:r>
              <a:rPr lang="en-GB" altLang="en-US" b="1" dirty="0">
                <a:latin typeface="Arial" panose="020B0604020202020204" pitchFamily="34" charset="0"/>
              </a:rPr>
              <a:t>get different CL-alpha-flapped curves at take off and landing`.</a:t>
            </a:r>
            <a:r>
              <a:rPr lang="en-GB" altLang="en-US" dirty="0">
                <a:latin typeface="Arial" panose="020B0604020202020204" pitchFamily="34" charset="0"/>
              </a:rPr>
              <a:t>. Typically we have full deflection during landing and about half of these value during </a:t>
            </a:r>
            <a:r>
              <a:rPr lang="en-GB" altLang="en-US" dirty="0" err="1">
                <a:latin typeface="Arial" panose="020B0604020202020204" pitchFamily="34" charset="0"/>
              </a:rPr>
              <a:t>takeoff</a:t>
            </a:r>
            <a:r>
              <a:rPr lang="en-GB" altLang="en-US" dirty="0">
                <a:latin typeface="Arial" panose="020B0604020202020204" pitchFamily="34" charset="0"/>
              </a:rPr>
              <a:t> (see typical values indicated in previous slides) </a:t>
            </a:r>
            <a:r>
              <a:rPr lang="en-GB" altLang="en-US" b="1" dirty="0">
                <a:latin typeface="Arial" panose="020B0604020202020204" pitchFamily="34" charset="0"/>
              </a:rPr>
              <a:t>in order not to spoil the aerodynamic efficiency of the wing during take off when there are climb gradient requirements to be met</a:t>
            </a:r>
            <a:r>
              <a:rPr lang="en-GB" altLang="en-US" dirty="0">
                <a:latin typeface="Arial" panose="020B0604020202020204" pitchFamily="34" charset="0"/>
              </a:rPr>
              <a:t>.</a:t>
            </a:r>
          </a:p>
        </p:txBody>
      </p:sp>
      <p:sp>
        <p:nvSpPr>
          <p:cNvPr id="4" name="Slide Number Placeholder 3"/>
          <p:cNvSpPr>
            <a:spLocks noGrp="1"/>
          </p:cNvSpPr>
          <p:nvPr>
            <p:ph type="sldNum" sz="quarter" idx="5"/>
          </p:nvPr>
        </p:nvSpPr>
        <p:spPr/>
        <p:txBody>
          <a:bodyPr/>
          <a:lstStyle/>
          <a:p>
            <a:fld id="{FA5D96D7-8B87-418A-BE60-160BFF9CBD99}" type="slidenum">
              <a:rPr lang="en-US" smtClean="0"/>
              <a:t>203</a:t>
            </a:fld>
            <a:endParaRPr lang="en-US"/>
          </a:p>
        </p:txBody>
      </p:sp>
    </p:spTree>
    <p:extLst>
      <p:ext uri="{BB962C8B-B14F-4D97-AF65-F5344CB8AC3E}">
        <p14:creationId xmlns:p14="http://schemas.microsoft.com/office/powerpoint/2010/main" val="243649700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204</a:t>
            </a:fld>
            <a:endParaRPr lang="en-US"/>
          </a:p>
        </p:txBody>
      </p:sp>
    </p:spTree>
    <p:extLst>
      <p:ext uri="{BB962C8B-B14F-4D97-AF65-F5344CB8AC3E}">
        <p14:creationId xmlns:p14="http://schemas.microsoft.com/office/powerpoint/2010/main" val="136026691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Knowing the span portion of the wing (L) occupied by the fuel tanks, the chord percentages at which the front and last spar are located and the thickness (distribution) of the wing section, it is possible to estimate the volume of the fuel tank. It is important to check if the required fuel to be transported is a critical issue which might demand a wing redesign (increase thickness) or the allocation of extra space to store the fuel necessary for the mission (e.g. wing podded tanks, other fuselage located tanks)</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205</a:t>
            </a:fld>
            <a:endParaRPr lang="en-US"/>
          </a:p>
        </p:txBody>
      </p:sp>
    </p:spTree>
    <p:extLst>
      <p:ext uri="{BB962C8B-B14F-4D97-AF65-F5344CB8AC3E}">
        <p14:creationId xmlns:p14="http://schemas.microsoft.com/office/powerpoint/2010/main" val="898512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part 1</a:t>
            </a:r>
          </a:p>
        </p:txBody>
      </p:sp>
      <p:sp>
        <p:nvSpPr>
          <p:cNvPr id="4" name="Slide Number Placeholder 3"/>
          <p:cNvSpPr>
            <a:spLocks noGrp="1"/>
          </p:cNvSpPr>
          <p:nvPr>
            <p:ph type="sldNum" sz="quarter" idx="5"/>
          </p:nvPr>
        </p:nvSpPr>
        <p:spPr/>
        <p:txBody>
          <a:bodyPr/>
          <a:lstStyle/>
          <a:p>
            <a:fld id="{FA5D96D7-8B87-418A-BE60-160BFF9CBD99}" type="slidenum">
              <a:rPr lang="en-US" smtClean="0"/>
              <a:t>3</a:t>
            </a:fld>
            <a:endParaRPr lang="en-US" dirty="0"/>
          </a:p>
        </p:txBody>
      </p:sp>
    </p:spTree>
    <p:extLst>
      <p:ext uri="{BB962C8B-B14F-4D97-AF65-F5344CB8AC3E}">
        <p14:creationId xmlns:p14="http://schemas.microsoft.com/office/powerpoint/2010/main" val="101281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https://i.ytimg.com/vi/f-i3Tjk30Ps/maxresdefault.jpg</a:t>
            </a:r>
          </a:p>
          <a:p>
            <a:r>
              <a:rPr lang="en-US" dirty="0"/>
              <a:t>https://www.talkativeman.com/img/Sharklet_of_Airbus_A350_XWB.jpg</a:t>
            </a:r>
          </a:p>
        </p:txBody>
      </p:sp>
      <p:sp>
        <p:nvSpPr>
          <p:cNvPr id="4" name="Slide Number Placeholder 3"/>
          <p:cNvSpPr>
            <a:spLocks noGrp="1"/>
          </p:cNvSpPr>
          <p:nvPr>
            <p:ph type="sldNum" sz="quarter" idx="5"/>
          </p:nvPr>
        </p:nvSpPr>
        <p:spPr/>
        <p:txBody>
          <a:bodyPr/>
          <a:lstStyle/>
          <a:p>
            <a:fld id="{FA5D96D7-8B87-418A-BE60-160BFF9CBD99}" type="slidenum">
              <a:rPr lang="en-US" smtClean="0"/>
              <a:t>21</a:t>
            </a:fld>
            <a:endParaRPr lang="en-US"/>
          </a:p>
        </p:txBody>
      </p:sp>
    </p:spTree>
    <p:extLst>
      <p:ext uri="{BB962C8B-B14F-4D97-AF65-F5344CB8AC3E}">
        <p14:creationId xmlns:p14="http://schemas.microsoft.com/office/powerpoint/2010/main" val="113282866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206</a:t>
            </a:fld>
            <a:endParaRPr lang="en-US"/>
          </a:p>
        </p:txBody>
      </p:sp>
    </p:spTree>
    <p:extLst>
      <p:ext uri="{BB962C8B-B14F-4D97-AF65-F5344CB8AC3E}">
        <p14:creationId xmlns:p14="http://schemas.microsoft.com/office/powerpoint/2010/main" val="10822068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207</a:t>
            </a:fld>
            <a:endParaRPr lang="en-US"/>
          </a:p>
        </p:txBody>
      </p:sp>
    </p:spTree>
    <p:extLst>
      <p:ext uri="{BB962C8B-B14F-4D97-AF65-F5344CB8AC3E}">
        <p14:creationId xmlns:p14="http://schemas.microsoft.com/office/powerpoint/2010/main" val="58653976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https://www.newfoxy.com/wp-content/uploads/2016/10/Aircraft-Fuel-systems-590x315.gif</a:t>
            </a:r>
          </a:p>
          <a:p>
            <a:r>
              <a:rPr lang="en-US" dirty="0"/>
              <a:t>https://www.researchgate.net/profile/Jacek_Gieras/publication/244989427/figure/fig21/AS:668564759515150@1536409668884/Tu-154M-fuel-tank-configuration-No-1-center-wing-tank-CWT-ie-collector-tank-No.ppm</a:t>
            </a:r>
          </a:p>
          <a:p>
            <a:r>
              <a:rPr lang="en-US" dirty="0"/>
              <a:t>https://blog.softinway.com/wp-content/uploads/2020/06/Storage-fuel-system-of-a-Boeing-737.png</a:t>
            </a:r>
          </a:p>
        </p:txBody>
      </p:sp>
      <p:sp>
        <p:nvSpPr>
          <p:cNvPr id="4" name="Slide Number Placeholder 3"/>
          <p:cNvSpPr>
            <a:spLocks noGrp="1"/>
          </p:cNvSpPr>
          <p:nvPr>
            <p:ph type="sldNum" sz="quarter" idx="5"/>
          </p:nvPr>
        </p:nvSpPr>
        <p:spPr/>
        <p:txBody>
          <a:bodyPr/>
          <a:lstStyle/>
          <a:p>
            <a:fld id="{FA5D96D7-8B87-418A-BE60-160BFF9CBD99}" type="slidenum">
              <a:rPr lang="en-US" smtClean="0"/>
              <a:t>208</a:t>
            </a:fld>
            <a:endParaRPr lang="en-US"/>
          </a:p>
        </p:txBody>
      </p:sp>
    </p:spTree>
    <p:extLst>
      <p:ext uri="{BB962C8B-B14F-4D97-AF65-F5344CB8AC3E}">
        <p14:creationId xmlns:p14="http://schemas.microsoft.com/office/powerpoint/2010/main" val="84700297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209</a:t>
            </a:fld>
            <a:endParaRPr lang="en-US"/>
          </a:p>
        </p:txBody>
      </p:sp>
    </p:spTree>
    <p:extLst>
      <p:ext uri="{BB962C8B-B14F-4D97-AF65-F5344CB8AC3E}">
        <p14:creationId xmlns:p14="http://schemas.microsoft.com/office/powerpoint/2010/main" val="149243865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Movables include LE and TE flaps/slats, control surfaces etc.</a:t>
            </a:r>
          </a:p>
        </p:txBody>
      </p:sp>
      <p:sp>
        <p:nvSpPr>
          <p:cNvPr id="4" name="Slide Number Placeholder 3"/>
          <p:cNvSpPr>
            <a:spLocks noGrp="1"/>
          </p:cNvSpPr>
          <p:nvPr>
            <p:ph type="sldNum" sz="quarter" idx="5"/>
          </p:nvPr>
        </p:nvSpPr>
        <p:spPr/>
        <p:txBody>
          <a:bodyPr/>
          <a:lstStyle/>
          <a:p>
            <a:fld id="{FA5D96D7-8B87-418A-BE60-160BFF9CBD99}" type="slidenum">
              <a:rPr lang="en-US" smtClean="0"/>
              <a:t>210</a:t>
            </a:fld>
            <a:endParaRPr lang="en-US"/>
          </a:p>
        </p:txBody>
      </p:sp>
    </p:spTree>
    <p:extLst>
      <p:ext uri="{BB962C8B-B14F-4D97-AF65-F5344CB8AC3E}">
        <p14:creationId xmlns:p14="http://schemas.microsoft.com/office/powerpoint/2010/main" val="135709760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211</a:t>
            </a:fld>
            <a:endParaRPr lang="en-US"/>
          </a:p>
        </p:txBody>
      </p:sp>
    </p:spTree>
    <p:extLst>
      <p:ext uri="{BB962C8B-B14F-4D97-AF65-F5344CB8AC3E}">
        <p14:creationId xmlns:p14="http://schemas.microsoft.com/office/powerpoint/2010/main" val="310388846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212</a:t>
            </a:fld>
            <a:endParaRPr lang="en-US"/>
          </a:p>
        </p:txBody>
      </p:sp>
    </p:spTree>
    <p:extLst>
      <p:ext uri="{BB962C8B-B14F-4D97-AF65-F5344CB8AC3E}">
        <p14:creationId xmlns:p14="http://schemas.microsoft.com/office/powerpoint/2010/main" val="219063504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213</a:t>
            </a:fld>
            <a:endParaRPr lang="en-US"/>
          </a:p>
        </p:txBody>
      </p:sp>
    </p:spTree>
    <p:extLst>
      <p:ext uri="{BB962C8B-B14F-4D97-AF65-F5344CB8AC3E}">
        <p14:creationId xmlns:p14="http://schemas.microsoft.com/office/powerpoint/2010/main" val="349074270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214</a:t>
            </a:fld>
            <a:endParaRPr lang="en-US"/>
          </a:p>
        </p:txBody>
      </p:sp>
    </p:spTree>
    <p:extLst>
      <p:ext uri="{BB962C8B-B14F-4D97-AF65-F5344CB8AC3E}">
        <p14:creationId xmlns:p14="http://schemas.microsoft.com/office/powerpoint/2010/main" val="329063186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215</a:t>
            </a:fld>
            <a:endParaRPr lang="en-US"/>
          </a:p>
        </p:txBody>
      </p:sp>
    </p:spTree>
    <p:extLst>
      <p:ext uri="{BB962C8B-B14F-4D97-AF65-F5344CB8AC3E}">
        <p14:creationId xmlns:p14="http://schemas.microsoft.com/office/powerpoint/2010/main" val="1666352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22</a:t>
            </a:fld>
            <a:endParaRPr lang="en-US"/>
          </a:p>
        </p:txBody>
      </p:sp>
    </p:spTree>
    <p:extLst>
      <p:ext uri="{BB962C8B-B14F-4D97-AF65-F5344CB8AC3E}">
        <p14:creationId xmlns:p14="http://schemas.microsoft.com/office/powerpoint/2010/main" val="331376233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See </a:t>
            </a:r>
            <a:r>
              <a:rPr lang="en-GB" altLang="en-US" dirty="0" err="1">
                <a:latin typeface="Arial" panose="020B0604020202020204" pitchFamily="34" charset="0"/>
              </a:rPr>
              <a:t>Roskam</a:t>
            </a:r>
            <a:r>
              <a:rPr lang="en-GB" altLang="en-US" dirty="0">
                <a:latin typeface="Arial" panose="020B0604020202020204" pitchFamily="34" charset="0"/>
              </a:rPr>
              <a:t> part III for a wide collection of aircraft structural layouts.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https://parnall.net/wp-content/uploads/2019/05/Wing-nose-ribs-in-position.jpg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216</a:t>
            </a:fld>
            <a:endParaRPr lang="en-US"/>
          </a:p>
        </p:txBody>
      </p:sp>
    </p:spTree>
    <p:extLst>
      <p:ext uri="{BB962C8B-B14F-4D97-AF65-F5344CB8AC3E}">
        <p14:creationId xmlns:p14="http://schemas.microsoft.com/office/powerpoint/2010/main" val="278841351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See </a:t>
            </a:r>
            <a:r>
              <a:rPr lang="en-GB" altLang="en-US" dirty="0" err="1">
                <a:latin typeface="Arial" panose="020B0604020202020204" pitchFamily="34" charset="0"/>
              </a:rPr>
              <a:t>Roskam</a:t>
            </a:r>
            <a:r>
              <a:rPr lang="en-GB" altLang="en-US" dirty="0">
                <a:latin typeface="Arial" panose="020B0604020202020204" pitchFamily="34" charset="0"/>
              </a:rPr>
              <a:t> part III for a wide collection of aircraft structural layouts.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https://parnall.net/wp-content/uploads/2019/05/Wing-nose-ribs-in-position.jpg</a:t>
            </a:r>
          </a:p>
          <a:p>
            <a:r>
              <a:rPr lang="en-US" dirty="0"/>
              <a:t>https://www.mscdirect.com/betterMRO/sites/default/files/Aero%20-%20Wing%20Rib%20Component.jpg</a:t>
            </a:r>
          </a:p>
        </p:txBody>
      </p:sp>
      <p:sp>
        <p:nvSpPr>
          <p:cNvPr id="4" name="Slide Number Placeholder 3"/>
          <p:cNvSpPr>
            <a:spLocks noGrp="1"/>
          </p:cNvSpPr>
          <p:nvPr>
            <p:ph type="sldNum" sz="quarter" idx="5"/>
          </p:nvPr>
        </p:nvSpPr>
        <p:spPr/>
        <p:txBody>
          <a:bodyPr/>
          <a:lstStyle/>
          <a:p>
            <a:fld id="{FA5D96D7-8B87-418A-BE60-160BFF9CBD99}" type="slidenum">
              <a:rPr lang="en-US" smtClean="0"/>
              <a:t>217</a:t>
            </a:fld>
            <a:endParaRPr lang="en-US"/>
          </a:p>
        </p:txBody>
      </p:sp>
    </p:spTree>
    <p:extLst>
      <p:ext uri="{BB962C8B-B14F-4D97-AF65-F5344CB8AC3E}">
        <p14:creationId xmlns:p14="http://schemas.microsoft.com/office/powerpoint/2010/main" val="259247208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218</a:t>
            </a:fld>
            <a:endParaRPr lang="en-US"/>
          </a:p>
        </p:txBody>
      </p:sp>
    </p:spTree>
    <p:extLst>
      <p:ext uri="{BB962C8B-B14F-4D97-AF65-F5344CB8AC3E}">
        <p14:creationId xmlns:p14="http://schemas.microsoft.com/office/powerpoint/2010/main" val="6463778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219</a:t>
            </a:fld>
            <a:endParaRPr lang="en-US"/>
          </a:p>
        </p:txBody>
      </p:sp>
    </p:spTree>
    <p:extLst>
      <p:ext uri="{BB962C8B-B14F-4D97-AF65-F5344CB8AC3E}">
        <p14:creationId xmlns:p14="http://schemas.microsoft.com/office/powerpoint/2010/main" val="205644197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220</a:t>
            </a:fld>
            <a:endParaRPr lang="en-US"/>
          </a:p>
        </p:txBody>
      </p:sp>
    </p:spTree>
    <p:extLst>
      <p:ext uri="{BB962C8B-B14F-4D97-AF65-F5344CB8AC3E}">
        <p14:creationId xmlns:p14="http://schemas.microsoft.com/office/powerpoint/2010/main" val="146211229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221</a:t>
            </a:fld>
            <a:endParaRPr lang="en-US"/>
          </a:p>
        </p:txBody>
      </p:sp>
    </p:spTree>
    <p:extLst>
      <p:ext uri="{BB962C8B-B14F-4D97-AF65-F5344CB8AC3E}">
        <p14:creationId xmlns:p14="http://schemas.microsoft.com/office/powerpoint/2010/main" val="1761794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 Reading this section about airfoil (hence a 2D concept) you will see </a:t>
            </a:r>
            <a:r>
              <a:rPr lang="en-GB" altLang="en-US" b="1" dirty="0">
                <a:latin typeface="Arial" panose="020B0604020202020204" pitchFamily="34" charset="0"/>
              </a:rPr>
              <a:t>that is often necessary to anticipate concepts/parameters relative to the wing (hence a 3D concept),</a:t>
            </a:r>
            <a:r>
              <a:rPr lang="en-GB" altLang="en-US" dirty="0">
                <a:latin typeface="Arial" panose="020B0604020202020204" pitchFamily="34" charset="0"/>
              </a:rPr>
              <a:t> which will be discussed in the coming lectures. Make sure to read the complete series of wing design lectures at least twice before starting with the assignment, to get the clear complete picture!</a:t>
            </a:r>
          </a:p>
        </p:txBody>
      </p:sp>
      <p:sp>
        <p:nvSpPr>
          <p:cNvPr id="4" name="Slide Number Placeholder 3"/>
          <p:cNvSpPr>
            <a:spLocks noGrp="1"/>
          </p:cNvSpPr>
          <p:nvPr>
            <p:ph type="sldNum" sz="quarter" idx="5"/>
          </p:nvPr>
        </p:nvSpPr>
        <p:spPr/>
        <p:txBody>
          <a:bodyPr/>
          <a:lstStyle/>
          <a:p>
            <a:fld id="{FA5D96D7-8B87-418A-BE60-160BFF9CBD99}" type="slidenum">
              <a:rPr lang="en-US" smtClean="0"/>
              <a:t>23</a:t>
            </a:fld>
            <a:endParaRPr lang="en-US"/>
          </a:p>
        </p:txBody>
      </p:sp>
    </p:spTree>
    <p:extLst>
      <p:ext uri="{BB962C8B-B14F-4D97-AF65-F5344CB8AC3E}">
        <p14:creationId xmlns:p14="http://schemas.microsoft.com/office/powerpoint/2010/main" val="2979985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The shape of an airfoil (its curvature and thickness characteristics) can be considered as the sum of a curve (the camber line) with a symmetrical thickness distribution. The thickness distribution is actually wrapped around the camber line.</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25</a:t>
            </a:fld>
            <a:endParaRPr lang="en-US"/>
          </a:p>
        </p:txBody>
      </p:sp>
    </p:spTree>
    <p:extLst>
      <p:ext uri="{BB962C8B-B14F-4D97-AF65-F5344CB8AC3E}">
        <p14:creationId xmlns:p14="http://schemas.microsoft.com/office/powerpoint/2010/main" val="3998824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29</a:t>
            </a:fld>
            <a:endParaRPr lang="en-US"/>
          </a:p>
        </p:txBody>
      </p:sp>
    </p:spTree>
    <p:extLst>
      <p:ext uri="{BB962C8B-B14F-4D97-AF65-F5344CB8AC3E}">
        <p14:creationId xmlns:p14="http://schemas.microsoft.com/office/powerpoint/2010/main" val="958203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a:latin typeface="Arial" panose="020B0604020202020204" pitchFamily="34" charset="0"/>
              </a:rPr>
              <a:t>The pressure distribution integrated around the airfoil is the airfoil lift force 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a:latin typeface="Arial" panose="020B0604020202020204" pitchFamily="34" charset="0"/>
              </a:rPr>
              <a:t>This lift force normalized with the airfoil chord length and the dynamic pressure is the airfoil lift coefficient, indicate as C</a:t>
            </a:r>
            <a:r>
              <a:rPr lang="en-GB" altLang="en-US" sz="1200" baseline="-25000" dirty="0">
                <a:latin typeface="Arial" panose="020B0604020202020204" pitchFamily="34" charset="0"/>
              </a:rPr>
              <a:t>l</a:t>
            </a:r>
          </a:p>
          <a:p>
            <a:pPr eaLnBrk="1" hangingPunct="1"/>
            <a:endParaRPr lang="en-GB" altLang="en-US" sz="1200" b="1" dirty="0">
              <a:latin typeface="Arial" panose="020B0604020202020204" pitchFamily="34" charset="0"/>
            </a:endParaRPr>
          </a:p>
          <a:p>
            <a:pPr eaLnBrk="1" hangingPunct="1"/>
            <a:r>
              <a:rPr lang="en-GB" altLang="en-US" sz="1200" b="1" dirty="0">
                <a:latin typeface="Arial" panose="020B0604020202020204" pitchFamily="34" charset="0"/>
              </a:rPr>
              <a:t>l is used when referring to the airfoil (2D case)</a:t>
            </a:r>
          </a:p>
          <a:p>
            <a:pPr eaLnBrk="1" hangingPunct="1"/>
            <a:r>
              <a:rPr lang="en-GB" altLang="en-US" sz="1200" b="1" dirty="0">
                <a:latin typeface="Arial" panose="020B0604020202020204" pitchFamily="34" charset="0"/>
              </a:rPr>
              <a:t>L is used when referring to the wing (3D case);</a:t>
            </a:r>
            <a:r>
              <a:rPr lang="en-GB" altLang="en-US" sz="1200" dirty="0">
                <a:latin typeface="Arial" panose="020B0604020202020204" pitchFamily="34" charset="0"/>
              </a:rPr>
              <a:t> in this case the overall pressure distribution on the wing surface is normalised with the reference wing surface S.</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30</a:t>
            </a:fld>
            <a:endParaRPr lang="en-US"/>
          </a:p>
        </p:txBody>
      </p:sp>
    </p:spTree>
    <p:extLst>
      <p:ext uri="{BB962C8B-B14F-4D97-AF65-F5344CB8AC3E}">
        <p14:creationId xmlns:p14="http://schemas.microsoft.com/office/powerpoint/2010/main" val="3059408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The region of the pressure distribution where negative values start becoming less negative (pressure increases) is called the “pressure recovery region”.</a:t>
            </a:r>
            <a:br>
              <a:rPr lang="en-GB" altLang="en-US" dirty="0">
                <a:latin typeface="Arial" panose="020B0604020202020204" pitchFamily="34" charset="0"/>
              </a:rPr>
            </a:br>
            <a:r>
              <a:rPr lang="en-GB" altLang="en-US" dirty="0">
                <a:latin typeface="Arial" panose="020B0604020202020204" pitchFamily="34" charset="0"/>
              </a:rPr>
              <a:t>There the pressure increases from its minimum value to the value at the trailing edge.</a:t>
            </a:r>
            <a:br>
              <a:rPr lang="en-GB" altLang="en-US" dirty="0">
                <a:latin typeface="Arial" panose="020B0604020202020204" pitchFamily="34" charset="0"/>
              </a:rPr>
            </a:br>
            <a:r>
              <a:rPr lang="en-GB" altLang="en-US" dirty="0">
                <a:latin typeface="Arial" panose="020B0604020202020204" pitchFamily="34" charset="0"/>
              </a:rPr>
              <a:t>This area is also known as the region of </a:t>
            </a:r>
            <a:r>
              <a:rPr lang="en-GB" altLang="en-US" b="1" dirty="0">
                <a:latin typeface="Arial" panose="020B0604020202020204" pitchFamily="34" charset="0"/>
              </a:rPr>
              <a:t>adverse pressure gradient</a:t>
            </a:r>
            <a:r>
              <a:rPr lang="en-GB" altLang="en-US" dirty="0">
                <a:latin typeface="Arial" panose="020B0604020202020204" pitchFamily="34" charset="0"/>
              </a:rPr>
              <a:t> because the change from negative to positive pressure gradient is typically associated with the transition from laminar to turbulent flow and possibly with flow separation, in case the gradient is too severe.</a:t>
            </a:r>
            <a:br>
              <a:rPr lang="en-GB" altLang="en-US" dirty="0">
                <a:latin typeface="Arial" panose="020B0604020202020204" pitchFamily="34" charset="0"/>
              </a:rPr>
            </a:br>
            <a:endParaRPr lang="en-GB" altLang="en-US" dirty="0">
              <a:latin typeface="Arial" panose="020B0604020202020204" pitchFamily="34" charset="0"/>
            </a:endParaRPr>
          </a:p>
          <a:p>
            <a:pPr eaLnBrk="1" hangingPunct="1"/>
            <a:r>
              <a:rPr lang="en-GB" altLang="en-US" dirty="0">
                <a:latin typeface="Arial" panose="020B0604020202020204" pitchFamily="34" charset="0"/>
              </a:rPr>
              <a:t>Furthermore, according to the flow speed regime, the recompression might happen by means of a shockwave formation, which is cause of drag and flow instability (see more about this later).</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31</a:t>
            </a:fld>
            <a:endParaRPr lang="en-US"/>
          </a:p>
        </p:txBody>
      </p:sp>
    </p:spTree>
    <p:extLst>
      <p:ext uri="{BB962C8B-B14F-4D97-AF65-F5344CB8AC3E}">
        <p14:creationId xmlns:p14="http://schemas.microsoft.com/office/powerpoint/2010/main" val="3173030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33</a:t>
            </a:fld>
            <a:endParaRPr lang="en-US"/>
          </a:p>
        </p:txBody>
      </p:sp>
    </p:spTree>
    <p:extLst>
      <p:ext uri="{BB962C8B-B14F-4D97-AF65-F5344CB8AC3E}">
        <p14:creationId xmlns:p14="http://schemas.microsoft.com/office/powerpoint/2010/main" val="174437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34</a:t>
            </a:fld>
            <a:endParaRPr lang="en-US"/>
          </a:p>
        </p:txBody>
      </p:sp>
    </p:spTree>
    <p:extLst>
      <p:ext uri="{BB962C8B-B14F-4D97-AF65-F5344CB8AC3E}">
        <p14:creationId xmlns:p14="http://schemas.microsoft.com/office/powerpoint/2010/main" val="3400405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t>POINT OF ATTENTION: 2</a:t>
            </a:r>
            <a:r>
              <a:rPr lang="el-GR" altLang="en-US" dirty="0">
                <a:cs typeface="Arial" panose="020B0604020202020204" pitchFamily="34" charset="0"/>
              </a:rPr>
              <a:t>π</a:t>
            </a:r>
            <a:r>
              <a:rPr lang="en-GB" altLang="en-US" dirty="0"/>
              <a:t> is the highest gradient according to the “theory for thin airfoils”. However, this is </a:t>
            </a:r>
            <a:r>
              <a:rPr lang="en-GB" altLang="en-US" b="1" dirty="0"/>
              <a:t>true only for low </a:t>
            </a:r>
            <a:r>
              <a:rPr lang="en-GB" altLang="en-US" b="1" dirty="0" err="1"/>
              <a:t>mach</a:t>
            </a:r>
            <a:r>
              <a:rPr lang="en-GB" altLang="en-US" b="1" dirty="0"/>
              <a:t> numbers </a:t>
            </a:r>
            <a:r>
              <a:rPr lang="en-GB" altLang="en-US" dirty="0"/>
              <a:t>(M &lt;= 0.2), when no compressibility effects are present! See later about the effects of compressibility.</a:t>
            </a:r>
          </a:p>
          <a:p>
            <a:pPr eaLnBrk="1" hangingPunct="1"/>
            <a:endParaRPr lang="en-GB" altLang="en-US" dirty="0"/>
          </a:p>
          <a:p>
            <a:pPr eaLnBrk="1" hangingPunct="1"/>
            <a:r>
              <a:rPr lang="en-GB" altLang="en-US" dirty="0">
                <a:latin typeface="Arial" panose="020B0604020202020204" pitchFamily="34" charset="0"/>
              </a:rPr>
              <a:t>* As already mentioned, when discussing about the characteristics of an airfoil (i.e. 2D), we always use lower case for the l, d and m of lift, moment and drag coefficients!!!</a:t>
            </a:r>
          </a:p>
          <a:p>
            <a:pPr eaLnBrk="1" hangingPunct="1"/>
            <a:r>
              <a:rPr lang="en-GB" altLang="en-US" dirty="0">
                <a:latin typeface="Arial" panose="020B0604020202020204" pitchFamily="34" charset="0"/>
              </a:rPr>
              <a:t>The only case where we use upper case L is just and only for the </a:t>
            </a:r>
            <a:r>
              <a:rPr lang="en-GB" altLang="en-US" dirty="0" err="1">
                <a:latin typeface="Arial" panose="020B0604020202020204" pitchFamily="34" charset="0"/>
              </a:rPr>
              <a:t>AoA</a:t>
            </a:r>
            <a:r>
              <a:rPr lang="en-GB" altLang="en-US" dirty="0">
                <a:latin typeface="Arial" panose="020B0604020202020204" pitchFamily="34" charset="0"/>
              </a:rPr>
              <a:t> at zero lift (i.e. </a:t>
            </a:r>
            <a:r>
              <a:rPr lang="el-GR" altLang="en-US" dirty="0">
                <a:latin typeface="Arial" panose="020B0604020202020204" pitchFamily="34" charset="0"/>
                <a:cs typeface="Arial" panose="020B0604020202020204" pitchFamily="34" charset="0"/>
              </a:rPr>
              <a:t>α</a:t>
            </a:r>
            <a:r>
              <a:rPr lang="nl-NL" altLang="en-US" baseline="-25000" dirty="0">
                <a:latin typeface="Arial" panose="020B0604020202020204" pitchFamily="34" charset="0"/>
                <a:cs typeface="Arial" panose="020B0604020202020204" pitchFamily="34" charset="0"/>
              </a:rPr>
              <a:t>0L</a:t>
            </a:r>
            <a:r>
              <a:rPr lang="nl-NL" altLang="en-US" dirty="0">
                <a:latin typeface="Arial" panose="020B0604020202020204" pitchFamily="34" charset="0"/>
                <a:cs typeface="Arial" panose="020B0604020202020204" pitchFamily="34" charset="0"/>
              </a:rPr>
              <a:t>). Why? See later about finite length wing design.....</a:t>
            </a:r>
            <a:endParaRPr lang="el-GR" alt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35</a:t>
            </a:fld>
            <a:endParaRPr lang="en-US"/>
          </a:p>
        </p:txBody>
      </p:sp>
    </p:spTree>
    <p:extLst>
      <p:ext uri="{BB962C8B-B14F-4D97-AF65-F5344CB8AC3E}">
        <p14:creationId xmlns:p14="http://schemas.microsoft.com/office/powerpoint/2010/main" val="66518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part 2</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a:t>
            </a:fld>
            <a:endParaRPr lang="en-US" dirty="0"/>
          </a:p>
        </p:txBody>
      </p:sp>
    </p:spTree>
    <p:extLst>
      <p:ext uri="{BB962C8B-B14F-4D97-AF65-F5344CB8AC3E}">
        <p14:creationId xmlns:p14="http://schemas.microsoft.com/office/powerpoint/2010/main" val="1704205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36</a:t>
            </a:fld>
            <a:endParaRPr lang="en-US"/>
          </a:p>
        </p:txBody>
      </p:sp>
    </p:spTree>
    <p:extLst>
      <p:ext uri="{BB962C8B-B14F-4D97-AF65-F5344CB8AC3E}">
        <p14:creationId xmlns:p14="http://schemas.microsoft.com/office/powerpoint/2010/main" val="3215098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airfoil cambered or uncambered? –Cambered since </a:t>
            </a:r>
            <a:r>
              <a:rPr lang="en-US" dirty="0" err="1"/>
              <a:t>Cldes</a:t>
            </a:r>
            <a:r>
              <a:rPr lang="en-US" dirty="0"/>
              <a:t> is not at cl=0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altLang="en-US" dirty="0">
                <a:latin typeface="Arial" panose="020B0604020202020204" pitchFamily="34" charset="0"/>
                <a:cs typeface="Arial" panose="020B0604020202020204" pitchFamily="34" charset="0"/>
              </a:rPr>
              <a:t>*where there is a linear relation between angle of attack and lift coefficient, of course it is possible to talk indifferently both in terms of C</a:t>
            </a:r>
            <a:r>
              <a:rPr lang="nl-NL" altLang="en-US" baseline="-25000" dirty="0">
                <a:latin typeface="Arial" panose="020B0604020202020204" pitchFamily="34" charset="0"/>
                <a:cs typeface="Arial" panose="020B0604020202020204" pitchFamily="34" charset="0"/>
              </a:rPr>
              <a:t>l</a:t>
            </a:r>
            <a:r>
              <a:rPr lang="nl-NL" altLang="en-US" dirty="0">
                <a:latin typeface="Arial" panose="020B0604020202020204" pitchFamily="34" charset="0"/>
                <a:cs typeface="Arial" panose="020B0604020202020204" pitchFamily="34" charset="0"/>
              </a:rPr>
              <a:t> and </a:t>
            </a:r>
            <a:r>
              <a:rPr lang="el-GR" altLang="en-US" dirty="0">
                <a:latin typeface="Arial" panose="020B0604020202020204" pitchFamily="34" charset="0"/>
                <a:cs typeface="Arial" panose="020B0604020202020204" pitchFamily="34" charset="0"/>
              </a:rPr>
              <a:t>α</a:t>
            </a:r>
            <a:r>
              <a:rPr lang="nl-NL" altLang="en-US" dirty="0">
                <a:latin typeface="Arial" panose="020B0604020202020204" pitchFamily="34" charset="0"/>
                <a:cs typeface="Arial" panose="020B0604020202020204" pitchFamily="34" charset="0"/>
              </a:rPr>
              <a:t>!</a:t>
            </a:r>
          </a:p>
          <a:p>
            <a:endParaRPr lang="en-US" dirty="0"/>
          </a:p>
          <a:p>
            <a:r>
              <a:rPr lang="nl-NL" altLang="en-US" dirty="0">
                <a:latin typeface="Arial" panose="020B0604020202020204" pitchFamily="34" charset="0"/>
                <a:cs typeface="Arial" panose="020B0604020202020204" pitchFamily="34" charset="0"/>
              </a:rPr>
              <a:t>**The geometry of the airfoil is not the only factor. The Re value is important as well. There is a Re_Design value, beyond which the transition to a turbulent flow occours, with consequent enhancement of the airfoil friction drag. Also the actual roughness of the airfoil is determinant, hence both the manufacturing accuracy and the cleannes of the wing section (no insects and dirty) are determinant for the actual existance of the laminar bucket. </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37</a:t>
            </a:fld>
            <a:endParaRPr lang="en-US"/>
          </a:p>
        </p:txBody>
      </p:sp>
    </p:spTree>
    <p:extLst>
      <p:ext uri="{BB962C8B-B14F-4D97-AF65-F5344CB8AC3E}">
        <p14:creationId xmlns:p14="http://schemas.microsoft.com/office/powerpoint/2010/main" val="37871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 If we have to select an airfoil that has to operate most of the time at a certain C</a:t>
            </a:r>
            <a:r>
              <a:rPr lang="en-GB" altLang="en-US" baseline="-25000" dirty="0">
                <a:latin typeface="Arial" panose="020B0604020202020204" pitchFamily="34" charset="0"/>
              </a:rPr>
              <a:t>l</a:t>
            </a:r>
            <a:r>
              <a:rPr lang="en-GB" altLang="en-US" dirty="0">
                <a:latin typeface="Arial" panose="020B0604020202020204" pitchFamily="34" charset="0"/>
              </a:rPr>
              <a:t> value (say C</a:t>
            </a:r>
            <a:r>
              <a:rPr lang="en-GB" altLang="en-US" baseline="-25000" dirty="0">
                <a:latin typeface="Arial" panose="020B0604020202020204" pitchFamily="34" charset="0"/>
              </a:rPr>
              <a:t>l</a:t>
            </a:r>
            <a:r>
              <a:rPr lang="en-GB" altLang="en-US" dirty="0">
                <a:latin typeface="Arial" panose="020B0604020202020204" pitchFamily="34" charset="0"/>
              </a:rPr>
              <a:t> = XX), the smartest solution (those implying the least drag) is to use an airfoil whose </a:t>
            </a:r>
            <a:r>
              <a:rPr lang="en-GB" altLang="en-US" dirty="0" err="1">
                <a:latin typeface="Arial" panose="020B0604020202020204" pitchFamily="34" charset="0"/>
              </a:rPr>
              <a:t>C</a:t>
            </a:r>
            <a:r>
              <a:rPr lang="en-GB" altLang="en-US" baseline="-25000" dirty="0" err="1">
                <a:latin typeface="Arial" panose="020B0604020202020204" pitchFamily="34" charset="0"/>
              </a:rPr>
              <a:t>ldes</a:t>
            </a:r>
            <a:r>
              <a:rPr lang="en-GB" altLang="en-US" dirty="0">
                <a:latin typeface="Arial" panose="020B0604020202020204" pitchFamily="34" charset="0"/>
              </a:rPr>
              <a:t> </a:t>
            </a:r>
            <a:r>
              <a:rPr lang="en-GB" altLang="en-US" dirty="0">
                <a:latin typeface="Arial" panose="020B0604020202020204" pitchFamily="34" charset="0"/>
                <a:cs typeface="Arial" panose="020B0604020202020204" pitchFamily="34" charset="0"/>
              </a:rPr>
              <a:t>≈</a:t>
            </a:r>
            <a:r>
              <a:rPr lang="en-GB" altLang="en-US" dirty="0">
                <a:latin typeface="Arial" panose="020B0604020202020204" pitchFamily="34" charset="0"/>
              </a:rPr>
              <a:t> XX!</a:t>
            </a:r>
          </a:p>
          <a:p>
            <a:pPr eaLnBrk="1" hangingPunct="1"/>
            <a:r>
              <a:rPr lang="en-GB" altLang="en-US" dirty="0">
                <a:latin typeface="Arial" panose="020B0604020202020204" pitchFamily="34" charset="0"/>
              </a:rPr>
              <a:t>See more later, about selecting proper airfoil f</a:t>
            </a:r>
            <a:r>
              <a:rPr lang="en-GB" altLang="en-US" sz="1800" kern="1200" dirty="0">
                <a:solidFill>
                  <a:schemeClr val="tx1"/>
                </a:solidFill>
                <a:latin typeface="+mn-lt"/>
                <a:ea typeface="ＭＳ Ｐゴシック" charset="0"/>
              </a:rPr>
              <a:t>o</a:t>
            </a:r>
            <a:r>
              <a:rPr lang="en-GB" altLang="en-US" dirty="0">
                <a:latin typeface="Arial" panose="020B0604020202020204" pitchFamily="34" charset="0"/>
              </a:rPr>
              <a:t>r a wing.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38</a:t>
            </a:fld>
            <a:endParaRPr lang="en-US"/>
          </a:p>
        </p:txBody>
      </p:sp>
    </p:spTree>
    <p:extLst>
      <p:ext uri="{BB962C8B-B14F-4D97-AF65-F5344CB8AC3E}">
        <p14:creationId xmlns:p14="http://schemas.microsoft.com/office/powerpoint/2010/main" val="2717240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*The airfoil nose radius is a design parameter that affects the lifting capability of the wing  in terms of max lift coefficient and stall angle. This will be discussed later with the estimation of the wing maximum lift coefficient.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39</a:t>
            </a:fld>
            <a:endParaRPr lang="en-US"/>
          </a:p>
        </p:txBody>
      </p:sp>
    </p:spTree>
    <p:extLst>
      <p:ext uri="{BB962C8B-B14F-4D97-AF65-F5344CB8AC3E}">
        <p14:creationId xmlns:p14="http://schemas.microsoft.com/office/powerpoint/2010/main" val="943990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t>*On trainers and aerobatic aircraft low values of camber are typically used because of the inverted flight possibility.</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40</a:t>
            </a:fld>
            <a:endParaRPr lang="en-US"/>
          </a:p>
        </p:txBody>
      </p:sp>
    </p:spTree>
    <p:extLst>
      <p:ext uri="{BB962C8B-B14F-4D97-AF65-F5344CB8AC3E}">
        <p14:creationId xmlns:p14="http://schemas.microsoft.com/office/powerpoint/2010/main" val="2013065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*The airfoil nose radius is a design parameter that affects the lifting capability of the wing  in terms of max lift coefficient and stall angle. This will be discussed later with the estimation of the wing maximum lift coefficient.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41</a:t>
            </a:fld>
            <a:endParaRPr lang="en-US"/>
          </a:p>
        </p:txBody>
      </p:sp>
    </p:spTree>
    <p:extLst>
      <p:ext uri="{BB962C8B-B14F-4D97-AF65-F5344CB8AC3E}">
        <p14:creationId xmlns:p14="http://schemas.microsoft.com/office/powerpoint/2010/main" val="3996800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42</a:t>
            </a:fld>
            <a:endParaRPr lang="en-US"/>
          </a:p>
        </p:txBody>
      </p:sp>
    </p:spTree>
    <p:extLst>
      <p:ext uri="{BB962C8B-B14F-4D97-AF65-F5344CB8AC3E}">
        <p14:creationId xmlns:p14="http://schemas.microsoft.com/office/powerpoint/2010/main" val="1758740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 The stall characteristics of the airfoil (2D) of course influence the stall characteristics of the whole wing (3D) built up with that airfoil. However, a wing is generally built of different kinds of airfoils, and, in case of twist and taper, each single airfoil on the wing works at different condition (different angle of attack, different Re). Also, in case of swept wing and anyhow close to the wing root and tip areas, there are strong 3D effects, which modify the way the airfoil works nominally in 2D. So the airfoil stall characteristics are not inherited right away by the wing! it’s not generally true that a wing built of medium thickness airfoils has bad stall characteristics (as discussed next slides).</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 this is not really about airfoil behaviour, but wing performance, though there is a direct effect!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43</a:t>
            </a:fld>
            <a:endParaRPr lang="en-US"/>
          </a:p>
        </p:txBody>
      </p:sp>
    </p:spTree>
    <p:extLst>
      <p:ext uri="{BB962C8B-B14F-4D97-AF65-F5344CB8AC3E}">
        <p14:creationId xmlns:p14="http://schemas.microsoft.com/office/powerpoint/2010/main" val="1576795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sz="1200" dirty="0"/>
              <a:t>Source </a:t>
            </a:r>
            <a:r>
              <a:rPr lang="en-GB" altLang="en-US" sz="1200" dirty="0" err="1"/>
              <a:t>Corke</a:t>
            </a:r>
            <a:endParaRPr lang="en-GB" altLang="en-US" sz="12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44</a:t>
            </a:fld>
            <a:endParaRPr lang="en-US"/>
          </a:p>
        </p:txBody>
      </p:sp>
    </p:spTree>
    <p:extLst>
      <p:ext uri="{BB962C8B-B14F-4D97-AF65-F5344CB8AC3E}">
        <p14:creationId xmlns:p14="http://schemas.microsoft.com/office/powerpoint/2010/main" val="3236069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sz="1200" dirty="0"/>
              <a:t>Source </a:t>
            </a:r>
            <a:r>
              <a:rPr lang="en-GB" altLang="en-US" sz="1200" dirty="0" err="1"/>
              <a:t>Corke</a:t>
            </a:r>
            <a:endParaRPr lang="en-GB" altLang="en-US" sz="12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45</a:t>
            </a:fld>
            <a:endParaRPr lang="en-US"/>
          </a:p>
        </p:txBody>
      </p:sp>
    </p:spTree>
    <p:extLst>
      <p:ext uri="{BB962C8B-B14F-4D97-AF65-F5344CB8AC3E}">
        <p14:creationId xmlns:p14="http://schemas.microsoft.com/office/powerpoint/2010/main" val="291616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part 3</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a:t>
            </a:fld>
            <a:endParaRPr lang="en-US" dirty="0"/>
          </a:p>
        </p:txBody>
      </p:sp>
    </p:spTree>
    <p:extLst>
      <p:ext uri="{BB962C8B-B14F-4D97-AF65-F5344CB8AC3E}">
        <p14:creationId xmlns:p14="http://schemas.microsoft.com/office/powerpoint/2010/main" val="877653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46</a:t>
            </a:fld>
            <a:endParaRPr lang="en-US"/>
          </a:p>
        </p:txBody>
      </p:sp>
    </p:spTree>
    <p:extLst>
      <p:ext uri="{BB962C8B-B14F-4D97-AF65-F5344CB8AC3E}">
        <p14:creationId xmlns:p14="http://schemas.microsoft.com/office/powerpoint/2010/main" val="1300225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47</a:t>
            </a:fld>
            <a:endParaRPr lang="en-US"/>
          </a:p>
        </p:txBody>
      </p:sp>
    </p:spTree>
    <p:extLst>
      <p:ext uri="{BB962C8B-B14F-4D97-AF65-F5344CB8AC3E}">
        <p14:creationId xmlns:p14="http://schemas.microsoft.com/office/powerpoint/2010/main" val="4116705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a:t>Source Raymer</a:t>
            </a:r>
          </a:p>
          <a:p>
            <a:endParaRPr lang="en-US" dirty="0"/>
          </a:p>
          <a:p>
            <a:pPr eaLnBrk="1" hangingPunct="1"/>
            <a:r>
              <a:rPr lang="en-GB" altLang="en-US" sz="1200" dirty="0">
                <a:latin typeface="Arial" panose="020B0604020202020204" pitchFamily="34" charset="0"/>
              </a:rPr>
              <a:t>1) Thin airfoils feature the generation of separation bubble near the LE, similarly to the medium thick airfoils. The difference is that in this case the bubble extends gradually towards the TE, when alpha increases. At that point the flow results completely separated. Large changes in the lift and pitching moment are then experienced, though the variations are gradual and not abrupt.</a:t>
            </a:r>
          </a:p>
          <a:p>
            <a:pPr eaLnBrk="1" hangingPunct="1"/>
            <a:endParaRPr lang="en-GB" altLang="en-US" sz="1200" dirty="0">
              <a:latin typeface="Arial" panose="020B0604020202020204" pitchFamily="34" charset="0"/>
            </a:endParaRPr>
          </a:p>
          <a:p>
            <a:pPr eaLnBrk="1" hangingPunct="1"/>
            <a:r>
              <a:rPr lang="en-GB" altLang="en-US" sz="1200" dirty="0">
                <a:latin typeface="Arial" panose="020B0604020202020204" pitchFamily="34" charset="0"/>
              </a:rPr>
              <a:t>2) Moderate thickness airfoils (6%&lt;t/c&lt;14%) show flow separation at the nose already at very low angle of attack. The flow anyway reattaches very soon creating a kind of bubble. This separation bubble remains constant for quite some increments of alpha, until it suddenly bursts creating total and abrupt separation of the flow, hence a discontinuity in the lift and pitching moment. Of course a wing (3D) showing such stall behaviour would not be ideal. However the stall behaviour of a wing is generally different than that of the implemented airfoils (see note previous slide). Indeed the greatest majority of aircraft has the wing thickness included in this range!</a:t>
            </a:r>
          </a:p>
          <a:p>
            <a:pPr eaLnBrk="1" hangingPunct="1"/>
            <a:endParaRPr lang="en-GB" altLang="en-US" sz="12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a:latin typeface="Arial" panose="020B0604020202020204" pitchFamily="34" charset="0"/>
              </a:rPr>
              <a:t>3) Thick airfoils (&gt;14%) stall from the TE edge. The boundary layer thickness increases with alpha. Around 10 degree it begins to separate. The separation zone grows gradually with increasing angle of attack. The stall is gradual and the variation in the pitching moment are very small.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48</a:t>
            </a:fld>
            <a:endParaRPr lang="en-US"/>
          </a:p>
        </p:txBody>
      </p:sp>
    </p:spTree>
    <p:extLst>
      <p:ext uri="{BB962C8B-B14F-4D97-AF65-F5344CB8AC3E}">
        <p14:creationId xmlns:p14="http://schemas.microsoft.com/office/powerpoint/2010/main" val="178789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49</a:t>
            </a:fld>
            <a:endParaRPr lang="en-US"/>
          </a:p>
        </p:txBody>
      </p:sp>
    </p:spTree>
    <p:extLst>
      <p:ext uri="{BB962C8B-B14F-4D97-AF65-F5344CB8AC3E}">
        <p14:creationId xmlns:p14="http://schemas.microsoft.com/office/powerpoint/2010/main" val="729384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*Re is function of x, which is a geometric reference length for our airfoil, typically the chord length. Note that you will have to calculate Re, when the chord length of the airfoil to be studied is eventually not known yet! An assumptions will have to be made on the value, e.g., of the wing mean aerodynamic chord (MAC – see next lecture) and </a:t>
            </a:r>
            <a:r>
              <a:rPr lang="en-GB" altLang="en-US" b="1" dirty="0">
                <a:latin typeface="Arial" panose="020B0604020202020204" pitchFamily="34" charset="0"/>
              </a:rPr>
              <a:t>iterations might be required!</a:t>
            </a:r>
          </a:p>
          <a:p>
            <a:pPr eaLnBrk="1" hangingPunct="1"/>
            <a:endParaRPr lang="en-GB" altLang="en-US" b="1" dirty="0">
              <a:latin typeface="Arial" panose="020B0604020202020204" pitchFamily="34" charset="0"/>
            </a:endParaRPr>
          </a:p>
          <a:p>
            <a:pPr eaLnBrk="1" hangingPunct="1"/>
            <a:r>
              <a:rPr lang="en-GB" altLang="en-US" dirty="0">
                <a:latin typeface="Arial" panose="020B0604020202020204" pitchFamily="34" charset="0"/>
              </a:rPr>
              <a:t>The speed V is also the freestream speed </a:t>
            </a:r>
            <a:r>
              <a:rPr lang="en-GB" altLang="en-US" b="1" dirty="0">
                <a:latin typeface="Arial" panose="020B0604020202020204" pitchFamily="34" charset="0"/>
              </a:rPr>
              <a:t>component in the plane of the airfoil</a:t>
            </a:r>
            <a:r>
              <a:rPr lang="en-GB" altLang="en-US" dirty="0">
                <a:latin typeface="Arial" panose="020B0604020202020204" pitchFamily="34" charset="0"/>
              </a:rPr>
              <a:t>! On swept wings this component is not the same as the freestream speed V</a:t>
            </a:r>
            <a:r>
              <a:rPr lang="en-GB" altLang="en-US" baseline="-25000" dirty="0">
                <a:latin typeface="Arial" panose="020B0604020202020204" pitchFamily="34" charset="0"/>
                <a:cs typeface="Arial" panose="020B0604020202020204" pitchFamily="34" charset="0"/>
              </a:rPr>
              <a:t>∞</a:t>
            </a:r>
            <a:r>
              <a:rPr lang="en-GB" altLang="en-US" dirty="0">
                <a:latin typeface="Arial" panose="020B0604020202020204" pitchFamily="34" charset="0"/>
                <a:cs typeface="Arial" panose="020B0604020202020204" pitchFamily="34" charset="0"/>
              </a:rPr>
              <a:t>. Again, an assumption will have to be made on the sweep angle in order to evaluate a proper value of Re. </a:t>
            </a:r>
            <a:r>
              <a:rPr lang="en-GB" altLang="en-US" b="1" dirty="0">
                <a:latin typeface="Arial" panose="020B0604020202020204" pitchFamily="34" charset="0"/>
                <a:cs typeface="Arial" panose="020B0604020202020204" pitchFamily="34" charset="0"/>
              </a:rPr>
              <a:t>Iterations might be required in case that assumption will appear to be too far off.</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50</a:t>
            </a:fld>
            <a:endParaRPr lang="en-US"/>
          </a:p>
        </p:txBody>
      </p:sp>
    </p:spTree>
    <p:extLst>
      <p:ext uri="{BB962C8B-B14F-4D97-AF65-F5344CB8AC3E}">
        <p14:creationId xmlns:p14="http://schemas.microsoft.com/office/powerpoint/2010/main" val="3461678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51</a:t>
            </a:fld>
            <a:endParaRPr lang="en-US"/>
          </a:p>
        </p:txBody>
      </p:sp>
    </p:spTree>
    <p:extLst>
      <p:ext uri="{BB962C8B-B14F-4D97-AF65-F5344CB8AC3E}">
        <p14:creationId xmlns:p14="http://schemas.microsoft.com/office/powerpoint/2010/main" val="24755884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52</a:t>
            </a:fld>
            <a:endParaRPr lang="en-US"/>
          </a:p>
        </p:txBody>
      </p:sp>
    </p:spTree>
    <p:extLst>
      <p:ext uri="{BB962C8B-B14F-4D97-AF65-F5344CB8AC3E}">
        <p14:creationId xmlns:p14="http://schemas.microsoft.com/office/powerpoint/2010/main" val="3854188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sz="1200" dirty="0"/>
              <a:t>The drag </a:t>
            </a:r>
            <a:r>
              <a:rPr lang="en-GB" altLang="en-US" sz="1200" dirty="0" err="1"/>
              <a:t>polars</a:t>
            </a:r>
            <a:r>
              <a:rPr lang="en-GB" altLang="en-US" sz="1200" dirty="0"/>
              <a:t> show the effect of Re in decreasing the skin-friction coefficient C</a:t>
            </a:r>
            <a:r>
              <a:rPr lang="en-GB" altLang="en-US" sz="1200" baseline="-25000" dirty="0"/>
              <a:t>f</a:t>
            </a:r>
            <a:r>
              <a:rPr lang="en-GB" altLang="en-US" sz="1200" dirty="0"/>
              <a:t>. Attention! higher Re numbers yield lower friction coefficient values until the flow is laminar. As soon as there is the transition to turbulent, the friction increases suddenly and then begins decreasing again with increasing Re. </a:t>
            </a:r>
            <a:r>
              <a:rPr lang="en-GB" altLang="en-US" sz="1200" dirty="0" err="1"/>
              <a:t>Infact</a:t>
            </a:r>
            <a:r>
              <a:rPr lang="en-GB" altLang="en-US" sz="1200" dirty="0"/>
              <a:t> C</a:t>
            </a:r>
            <a:r>
              <a:rPr lang="en-GB" altLang="en-US" sz="1200" baseline="-25000" dirty="0"/>
              <a:t>f</a:t>
            </a:r>
            <a:r>
              <a:rPr lang="en-GB" altLang="en-US" sz="1200" dirty="0"/>
              <a:t> = 1/Re^0.5 (laminar flow) and C</a:t>
            </a:r>
            <a:r>
              <a:rPr lang="en-GB" altLang="en-US" sz="1200" baseline="-25000" dirty="0"/>
              <a:t>f</a:t>
            </a:r>
            <a:r>
              <a:rPr lang="en-GB" altLang="en-US" sz="1200" dirty="0"/>
              <a:t> = 1/Re^0.2 (turbulent flow)</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53</a:t>
            </a:fld>
            <a:endParaRPr lang="en-US"/>
          </a:p>
        </p:txBody>
      </p:sp>
    </p:spTree>
    <p:extLst>
      <p:ext uri="{BB962C8B-B14F-4D97-AF65-F5344CB8AC3E}">
        <p14:creationId xmlns:p14="http://schemas.microsoft.com/office/powerpoint/2010/main" val="550128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 See later for the complete reference</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54</a:t>
            </a:fld>
            <a:endParaRPr lang="en-US"/>
          </a:p>
        </p:txBody>
      </p:sp>
    </p:spTree>
    <p:extLst>
      <p:ext uri="{BB962C8B-B14F-4D97-AF65-F5344CB8AC3E}">
        <p14:creationId xmlns:p14="http://schemas.microsoft.com/office/powerpoint/2010/main" val="357719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55</a:t>
            </a:fld>
            <a:endParaRPr lang="en-US"/>
          </a:p>
        </p:txBody>
      </p:sp>
    </p:spTree>
    <p:extLst>
      <p:ext uri="{BB962C8B-B14F-4D97-AF65-F5344CB8AC3E}">
        <p14:creationId xmlns:p14="http://schemas.microsoft.com/office/powerpoint/2010/main" val="4067867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part 4</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a:t>
            </a:fld>
            <a:endParaRPr lang="en-US" dirty="0"/>
          </a:p>
        </p:txBody>
      </p:sp>
    </p:spTree>
    <p:extLst>
      <p:ext uri="{BB962C8B-B14F-4D97-AF65-F5344CB8AC3E}">
        <p14:creationId xmlns:p14="http://schemas.microsoft.com/office/powerpoint/2010/main" val="348103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More complex analytical relations can be found in literature that are able to approximate the real Cl-M curve better than the P-G compressibility correction factor. However, the P-G method is one of the most simple, yet very good for the scope of conceptual design.</a:t>
            </a:r>
          </a:p>
          <a:p>
            <a:endParaRPr lang="en-US" dirty="0"/>
          </a:p>
          <a:p>
            <a:r>
              <a:rPr lang="en-GB" altLang="en-US" dirty="0">
                <a:latin typeface="Arial" panose="020B0604020202020204" pitchFamily="34" charset="0"/>
              </a:rPr>
              <a:t>Note that Cl</a:t>
            </a:r>
            <a:r>
              <a:rPr lang="el-GR" altLang="en-US" dirty="0">
                <a:latin typeface="Arial" panose="020B0604020202020204" pitchFamily="34" charset="0"/>
                <a:cs typeface="Arial" panose="020B0604020202020204" pitchFamily="34" charset="0"/>
              </a:rPr>
              <a:t>α</a:t>
            </a:r>
            <a:r>
              <a:rPr lang="nl-NL" altLang="en-US" dirty="0">
                <a:latin typeface="Arial" panose="020B0604020202020204" pitchFamily="34" charset="0"/>
                <a:cs typeface="Arial" panose="020B0604020202020204" pitchFamily="34" charset="0"/>
              </a:rPr>
              <a:t>, </a:t>
            </a:r>
            <a:r>
              <a:rPr lang="en-GB" altLang="en-US" dirty="0">
                <a:latin typeface="Arial" panose="020B0604020202020204" pitchFamily="34" charset="0"/>
              </a:rPr>
              <a:t>the lift curve slope of thin airfoils, is equal to 2</a:t>
            </a:r>
            <a:r>
              <a:rPr lang="el-GR" altLang="en-US" dirty="0">
                <a:latin typeface="Arial" panose="020B0604020202020204" pitchFamily="34" charset="0"/>
                <a:cs typeface="Arial" panose="020B0604020202020204" pitchFamily="34" charset="0"/>
              </a:rPr>
              <a:t>π</a:t>
            </a:r>
            <a:r>
              <a:rPr lang="nl-NL" altLang="en-US" dirty="0">
                <a:latin typeface="Arial" panose="020B0604020202020204" pitchFamily="34" charset="0"/>
                <a:cs typeface="Arial" panose="020B0604020202020204" pitchFamily="34" charset="0"/>
              </a:rPr>
              <a:t> only for low mach numbers, when there are no compressibility effects. As soon as mach increases also Cl</a:t>
            </a:r>
            <a:r>
              <a:rPr lang="el-GR" altLang="en-US" dirty="0">
                <a:latin typeface="Arial" panose="020B0604020202020204" pitchFamily="34" charset="0"/>
                <a:cs typeface="Arial" panose="020B0604020202020204" pitchFamily="34" charset="0"/>
              </a:rPr>
              <a:t>α</a:t>
            </a:r>
            <a:r>
              <a:rPr lang="nl-NL" altLang="en-US" dirty="0">
                <a:latin typeface="Arial" panose="020B0604020202020204" pitchFamily="34" charset="0"/>
                <a:cs typeface="Arial" panose="020B0604020202020204" pitchFamily="34" charset="0"/>
              </a:rPr>
              <a:t> increases to higher values than </a:t>
            </a:r>
            <a:r>
              <a:rPr lang="en-GB" altLang="en-US" dirty="0">
                <a:latin typeface="Arial" panose="020B0604020202020204" pitchFamily="34" charset="0"/>
              </a:rPr>
              <a:t>2</a:t>
            </a:r>
            <a:r>
              <a:rPr lang="el-GR" altLang="en-US" dirty="0">
                <a:latin typeface="Arial" panose="020B0604020202020204" pitchFamily="34" charset="0"/>
                <a:cs typeface="Arial" panose="020B0604020202020204" pitchFamily="34" charset="0"/>
              </a:rPr>
              <a:t>π</a:t>
            </a:r>
            <a:r>
              <a:rPr lang="nl-NL" altLang="en-US" dirty="0">
                <a:latin typeface="Arial" panose="020B0604020202020204" pitchFamily="34" charset="0"/>
                <a:cs typeface="Arial" panose="020B0604020202020204" pitchFamily="34" charset="0"/>
              </a:rPr>
              <a:t> [1/rad]!</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56</a:t>
            </a:fld>
            <a:endParaRPr lang="en-US"/>
          </a:p>
        </p:txBody>
      </p:sp>
    </p:spTree>
    <p:extLst>
      <p:ext uri="{BB962C8B-B14F-4D97-AF65-F5344CB8AC3E}">
        <p14:creationId xmlns:p14="http://schemas.microsoft.com/office/powerpoint/2010/main" val="2789809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a:t>Source Anderson</a:t>
            </a:r>
          </a:p>
          <a:p>
            <a:pPr eaLnBrk="1" hangingPunct="1"/>
            <a:endParaRPr lang="en-GB" altLang="en-US" dirty="0">
              <a:latin typeface="Arial" panose="020B0604020202020204" pitchFamily="34" charset="0"/>
            </a:endParaRPr>
          </a:p>
          <a:p>
            <a:r>
              <a:rPr lang="en-GB" altLang="en-US" dirty="0">
                <a:latin typeface="Arial" panose="020B0604020202020204" pitchFamily="34" charset="0"/>
              </a:rPr>
              <a:t>Note that Cl</a:t>
            </a:r>
            <a:r>
              <a:rPr lang="el-GR" altLang="en-US" dirty="0">
                <a:latin typeface="Arial" panose="020B0604020202020204" pitchFamily="34" charset="0"/>
                <a:cs typeface="Arial" panose="020B0604020202020204" pitchFamily="34" charset="0"/>
              </a:rPr>
              <a:t>α</a:t>
            </a:r>
            <a:r>
              <a:rPr lang="nl-NL" altLang="en-US" dirty="0">
                <a:latin typeface="Arial" panose="020B0604020202020204" pitchFamily="34" charset="0"/>
                <a:cs typeface="Arial" panose="020B0604020202020204" pitchFamily="34" charset="0"/>
              </a:rPr>
              <a:t>, </a:t>
            </a:r>
            <a:r>
              <a:rPr lang="en-GB" altLang="en-US" dirty="0">
                <a:latin typeface="Arial" panose="020B0604020202020204" pitchFamily="34" charset="0"/>
              </a:rPr>
              <a:t>the lift curve slope of thin airfoils, is equal to 2</a:t>
            </a:r>
            <a:r>
              <a:rPr lang="el-GR" altLang="en-US" dirty="0">
                <a:latin typeface="Arial" panose="020B0604020202020204" pitchFamily="34" charset="0"/>
                <a:cs typeface="Arial" panose="020B0604020202020204" pitchFamily="34" charset="0"/>
              </a:rPr>
              <a:t>π</a:t>
            </a:r>
            <a:r>
              <a:rPr lang="nl-NL" altLang="en-US" dirty="0">
                <a:latin typeface="Arial" panose="020B0604020202020204" pitchFamily="34" charset="0"/>
                <a:cs typeface="Arial" panose="020B0604020202020204" pitchFamily="34" charset="0"/>
              </a:rPr>
              <a:t> only for low mach numbers, when there are no compressibility effects. As soon as mach increases also Cl</a:t>
            </a:r>
            <a:r>
              <a:rPr lang="el-GR" altLang="en-US" dirty="0">
                <a:latin typeface="Arial" panose="020B0604020202020204" pitchFamily="34" charset="0"/>
                <a:cs typeface="Arial" panose="020B0604020202020204" pitchFamily="34" charset="0"/>
              </a:rPr>
              <a:t>α</a:t>
            </a:r>
            <a:r>
              <a:rPr lang="nl-NL" altLang="en-US" dirty="0">
                <a:latin typeface="Arial" panose="020B0604020202020204" pitchFamily="34" charset="0"/>
                <a:cs typeface="Arial" panose="020B0604020202020204" pitchFamily="34" charset="0"/>
              </a:rPr>
              <a:t> increases to higher values than </a:t>
            </a:r>
            <a:r>
              <a:rPr lang="en-GB" altLang="en-US" dirty="0">
                <a:latin typeface="Arial" panose="020B0604020202020204" pitchFamily="34" charset="0"/>
              </a:rPr>
              <a:t>2</a:t>
            </a:r>
            <a:r>
              <a:rPr lang="el-GR" altLang="en-US" dirty="0">
                <a:latin typeface="Arial" panose="020B0604020202020204" pitchFamily="34" charset="0"/>
                <a:cs typeface="Arial" panose="020B0604020202020204" pitchFamily="34" charset="0"/>
              </a:rPr>
              <a:t>π</a:t>
            </a:r>
            <a:r>
              <a:rPr lang="nl-NL" altLang="en-US" dirty="0">
                <a:latin typeface="Arial" panose="020B0604020202020204" pitchFamily="34" charset="0"/>
                <a:cs typeface="Arial" panose="020B0604020202020204" pitchFamily="34" charset="0"/>
              </a:rPr>
              <a:t> [1/rad]!</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57</a:t>
            </a:fld>
            <a:endParaRPr lang="en-US"/>
          </a:p>
        </p:txBody>
      </p:sp>
    </p:spTree>
    <p:extLst>
      <p:ext uri="{BB962C8B-B14F-4D97-AF65-F5344CB8AC3E}">
        <p14:creationId xmlns:p14="http://schemas.microsoft.com/office/powerpoint/2010/main" val="2938557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Airflow speeds up over the top of an airfoil</a:t>
            </a:r>
          </a:p>
        </p:txBody>
      </p:sp>
      <p:sp>
        <p:nvSpPr>
          <p:cNvPr id="4" name="Slide Number Placeholder 3"/>
          <p:cNvSpPr>
            <a:spLocks noGrp="1"/>
          </p:cNvSpPr>
          <p:nvPr>
            <p:ph type="sldNum" sz="quarter" idx="5"/>
          </p:nvPr>
        </p:nvSpPr>
        <p:spPr/>
        <p:txBody>
          <a:bodyPr/>
          <a:lstStyle/>
          <a:p>
            <a:fld id="{FA5D96D7-8B87-418A-BE60-160BFF9CBD99}" type="slidenum">
              <a:rPr lang="en-US" smtClean="0"/>
              <a:t>58</a:t>
            </a:fld>
            <a:endParaRPr lang="en-US"/>
          </a:p>
        </p:txBody>
      </p:sp>
    </p:spTree>
    <p:extLst>
      <p:ext uri="{BB962C8B-B14F-4D97-AF65-F5344CB8AC3E}">
        <p14:creationId xmlns:p14="http://schemas.microsoft.com/office/powerpoint/2010/main" val="41865798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Source: Anderson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Mach crit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Mach drag divergence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59</a:t>
            </a:fld>
            <a:endParaRPr lang="en-US"/>
          </a:p>
        </p:txBody>
      </p:sp>
    </p:spTree>
    <p:extLst>
      <p:ext uri="{BB962C8B-B14F-4D97-AF65-F5344CB8AC3E}">
        <p14:creationId xmlns:p14="http://schemas.microsoft.com/office/powerpoint/2010/main" val="3192920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60</a:t>
            </a:fld>
            <a:endParaRPr lang="en-US"/>
          </a:p>
        </p:txBody>
      </p:sp>
    </p:spTree>
    <p:extLst>
      <p:ext uri="{BB962C8B-B14F-4D97-AF65-F5344CB8AC3E}">
        <p14:creationId xmlns:p14="http://schemas.microsoft.com/office/powerpoint/2010/main" val="184395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 When the strength of the shock wave is such that starts causing flow separation, it means that M</a:t>
            </a:r>
            <a:r>
              <a:rPr lang="en-GB" altLang="en-US" baseline="-25000" dirty="0">
                <a:latin typeface="Arial" panose="020B0604020202020204" pitchFamily="34" charset="0"/>
              </a:rPr>
              <a:t>DD</a:t>
            </a:r>
            <a:r>
              <a:rPr lang="en-GB" altLang="en-US" dirty="0">
                <a:latin typeface="Arial" panose="020B0604020202020204" pitchFamily="34" charset="0"/>
              </a:rPr>
              <a:t> (</a:t>
            </a:r>
            <a:r>
              <a:rPr lang="en-GB" altLang="en-US" dirty="0" err="1">
                <a:latin typeface="Arial" panose="020B0604020202020204" pitchFamily="34" charset="0"/>
              </a:rPr>
              <a:t>mach</a:t>
            </a:r>
            <a:r>
              <a:rPr lang="en-GB" altLang="en-US" dirty="0">
                <a:latin typeface="Arial" panose="020B0604020202020204" pitchFamily="34" charset="0"/>
              </a:rPr>
              <a:t> drag raise/drag divergence) has been reached.</a:t>
            </a:r>
          </a:p>
          <a:p>
            <a:pPr eaLnBrk="1" hangingPunct="1"/>
            <a:r>
              <a:rPr lang="en-GB" altLang="en-US" dirty="0">
                <a:latin typeface="Arial" panose="020B0604020202020204" pitchFamily="34" charset="0"/>
              </a:rPr>
              <a:t>It is important that M</a:t>
            </a:r>
            <a:r>
              <a:rPr lang="en-GB" altLang="en-US" baseline="-25000" dirty="0">
                <a:latin typeface="Arial" panose="020B0604020202020204" pitchFamily="34" charset="0"/>
              </a:rPr>
              <a:t>DD</a:t>
            </a:r>
            <a:r>
              <a:rPr lang="en-GB" altLang="en-US" dirty="0">
                <a:latin typeface="Arial" panose="020B0604020202020204" pitchFamily="34" charset="0"/>
              </a:rPr>
              <a:t> is never reached during operations. It is here and not in correspondence of </a:t>
            </a:r>
            <a:r>
              <a:rPr lang="en-GB" altLang="en-US" dirty="0" err="1">
                <a:latin typeface="Arial" panose="020B0604020202020204" pitchFamily="34" charset="0"/>
              </a:rPr>
              <a:t>Mcr</a:t>
            </a:r>
            <a:r>
              <a:rPr lang="en-GB" altLang="en-US" dirty="0">
                <a:latin typeface="Arial" panose="020B0604020202020204" pitchFamily="34" charset="0"/>
              </a:rPr>
              <a:t>, that the big increase in drag happens. </a:t>
            </a:r>
          </a:p>
          <a:p>
            <a:pPr eaLnBrk="1" hangingPunct="1"/>
            <a:r>
              <a:rPr lang="en-GB" altLang="en-US" dirty="0">
                <a:latin typeface="Arial" panose="020B0604020202020204" pitchFamily="34" charset="0"/>
              </a:rPr>
              <a:t>As mentioned in the previous slide, </a:t>
            </a:r>
            <a:r>
              <a:rPr lang="en-GB" altLang="en-US" dirty="0" err="1">
                <a:latin typeface="Arial" panose="020B0604020202020204" pitchFamily="34" charset="0"/>
              </a:rPr>
              <a:t>Mcr</a:t>
            </a:r>
            <a:r>
              <a:rPr lang="en-GB" altLang="en-US" dirty="0">
                <a:latin typeface="Arial" panose="020B0604020202020204" pitchFamily="34" charset="0"/>
              </a:rPr>
              <a:t> can be considered as a sort of “warning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61</a:t>
            </a:fld>
            <a:endParaRPr lang="en-US"/>
          </a:p>
        </p:txBody>
      </p:sp>
    </p:spTree>
    <p:extLst>
      <p:ext uri="{BB962C8B-B14F-4D97-AF65-F5344CB8AC3E}">
        <p14:creationId xmlns:p14="http://schemas.microsoft.com/office/powerpoint/2010/main" val="15474976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*The shape of the airfoil determines the shape of the pressure distribution, hence the amount of the minimum pressure value, i.e. the maximum speed value!</a:t>
            </a:r>
          </a:p>
          <a:p>
            <a:pPr eaLnBrk="1" hangingPunct="1"/>
            <a:r>
              <a:rPr lang="en-GB" altLang="en-US" dirty="0">
                <a:latin typeface="Arial" panose="020B0604020202020204" pitchFamily="34" charset="0"/>
              </a:rPr>
              <a:t>An airfoil that is able to generate the same amount of lift than another, but with a lower maximum pressure peak, will encounter the sonic critical conditions obviously later (</a:t>
            </a:r>
            <a:r>
              <a:rPr lang="en-GB" altLang="en-US" dirty="0" err="1">
                <a:latin typeface="Arial" panose="020B0604020202020204" pitchFamily="34" charset="0"/>
              </a:rPr>
              <a:t>C</a:t>
            </a:r>
            <a:r>
              <a:rPr lang="en-GB" altLang="en-US" baseline="-25000" dirty="0" err="1">
                <a:latin typeface="Arial" panose="020B0604020202020204" pitchFamily="34" charset="0"/>
              </a:rPr>
              <a:t>pmin</a:t>
            </a:r>
            <a:r>
              <a:rPr lang="en-GB" altLang="en-US" dirty="0">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62</a:t>
            </a:fld>
            <a:endParaRPr lang="en-US"/>
          </a:p>
        </p:txBody>
      </p:sp>
    </p:spTree>
    <p:extLst>
      <p:ext uri="{BB962C8B-B14F-4D97-AF65-F5344CB8AC3E}">
        <p14:creationId xmlns:p14="http://schemas.microsoft.com/office/powerpoint/2010/main" val="7954581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 See previous note: Critical </a:t>
            </a:r>
            <a:r>
              <a:rPr lang="en-GB" altLang="en-US" dirty="0" err="1">
                <a:latin typeface="Arial" panose="020B0604020202020204" pitchFamily="34" charset="0"/>
              </a:rPr>
              <a:t>mach</a:t>
            </a:r>
            <a:r>
              <a:rPr lang="en-GB" altLang="en-US" dirty="0">
                <a:latin typeface="Arial" panose="020B0604020202020204" pitchFamily="34" charset="0"/>
              </a:rPr>
              <a:t> is not only function of the airfoil thickness, but of its shape in general which determine the intensity of the suction pick (</a:t>
            </a:r>
            <a:r>
              <a:rPr lang="en-GB" altLang="en-US" dirty="0" err="1">
                <a:latin typeface="Arial" panose="020B0604020202020204" pitchFamily="34" charset="0"/>
              </a:rPr>
              <a:t>C</a:t>
            </a:r>
            <a:r>
              <a:rPr lang="en-GB" altLang="en-US" baseline="-25000" dirty="0" err="1">
                <a:latin typeface="Arial" panose="020B0604020202020204" pitchFamily="34" charset="0"/>
              </a:rPr>
              <a:t>pmin</a:t>
            </a:r>
            <a:r>
              <a:rPr lang="en-GB" altLang="en-US" dirty="0">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63</a:t>
            </a:fld>
            <a:endParaRPr lang="en-US"/>
          </a:p>
        </p:txBody>
      </p:sp>
    </p:spTree>
    <p:extLst>
      <p:ext uri="{BB962C8B-B14F-4D97-AF65-F5344CB8AC3E}">
        <p14:creationId xmlns:p14="http://schemas.microsoft.com/office/powerpoint/2010/main" val="8561105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Source: Raymer</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Attention: in this picture it is not shown any information concerning wing sweep angle values required to use such thickness values! </a:t>
            </a:r>
            <a:r>
              <a:rPr lang="en-GB" altLang="en-US" dirty="0" err="1">
                <a:latin typeface="Arial" panose="020B0604020202020204" pitchFamily="34" charset="0"/>
              </a:rPr>
              <a:t>E.g.,a</a:t>
            </a:r>
            <a:r>
              <a:rPr lang="en-GB" altLang="en-US" dirty="0">
                <a:latin typeface="Arial" panose="020B0604020202020204" pitchFamily="34" charset="0"/>
              </a:rPr>
              <a:t> t/c value of 0.15 is normal for Mach values around 0.8, </a:t>
            </a:r>
            <a:r>
              <a:rPr lang="en-GB" altLang="en-US" b="1" dirty="0">
                <a:latin typeface="Arial" panose="020B0604020202020204" pitchFamily="34" charset="0"/>
              </a:rPr>
              <a:t>however NOT for unswept wing!!! Need to correct for sweep in the aircraft</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The same data are plotted in fig 4.5. of </a:t>
            </a:r>
            <a:r>
              <a:rPr lang="en-GB" altLang="en-US" dirty="0" err="1">
                <a:latin typeface="Arial" panose="020B0604020202020204" pitchFamily="34" charset="0"/>
              </a:rPr>
              <a:t>Corke</a:t>
            </a:r>
            <a:r>
              <a:rPr lang="en-GB" altLang="en-US" dirty="0">
                <a:latin typeface="Arial" panose="020B0604020202020204" pitchFamily="34" charset="0"/>
              </a:rPr>
              <a:t>, nevertheless a different trend curve has been built, which does not show (like in the picture above) the discontinuity in the (t/c) values which do not really go below 12% for design MACH&lt;1, while they are always below 6% for supersonic  cruise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64</a:t>
            </a:fld>
            <a:endParaRPr lang="en-US"/>
          </a:p>
        </p:txBody>
      </p:sp>
    </p:spTree>
    <p:extLst>
      <p:ext uri="{BB962C8B-B14F-4D97-AF65-F5344CB8AC3E}">
        <p14:creationId xmlns:p14="http://schemas.microsoft.com/office/powerpoint/2010/main" val="38648836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Source: Raymer</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Note how, for the same value of </a:t>
            </a:r>
            <a:r>
              <a:rPr lang="en-GB" altLang="en-US" dirty="0" err="1">
                <a:latin typeface="Arial" panose="020B0604020202020204" pitchFamily="34" charset="0"/>
              </a:rPr>
              <a:t>Mcr</a:t>
            </a:r>
            <a:r>
              <a:rPr lang="en-GB" altLang="en-US" dirty="0">
                <a:latin typeface="Arial" panose="020B0604020202020204" pitchFamily="34" charset="0"/>
              </a:rPr>
              <a:t>, supercritical airfoils can be 10% thicker than conventional airfoils (conventional airfoil thickness ratio times 1.1) which is advantageous in term of weight and space for fuel, landing gear, systems etc. We can also read the graph like this: supercritical airfoils have a higher Mach critical values than other NACA 4, 5, 6 families of the same maximum thickness!</a:t>
            </a:r>
          </a:p>
          <a:p>
            <a:pPr eaLnBrk="1" hangingPunct="1"/>
            <a:r>
              <a:rPr lang="en-GB" altLang="en-US" dirty="0">
                <a:latin typeface="Arial" panose="020B0604020202020204" pitchFamily="34" charset="0"/>
              </a:rPr>
              <a:t>Note also how series 6 airfoils, of the same thickness as NACA series 4 and 5 airfoils, have a far higher </a:t>
            </a:r>
            <a:r>
              <a:rPr lang="en-GB" altLang="en-US" dirty="0" err="1">
                <a:latin typeface="Arial" panose="020B0604020202020204" pitchFamily="34" charset="0"/>
              </a:rPr>
              <a:t>Mcr</a:t>
            </a:r>
            <a:r>
              <a:rPr lang="en-GB" altLang="en-US" dirty="0">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65</a:t>
            </a:fld>
            <a:endParaRPr lang="en-US"/>
          </a:p>
        </p:txBody>
      </p:sp>
    </p:spTree>
    <p:extLst>
      <p:ext uri="{BB962C8B-B14F-4D97-AF65-F5344CB8AC3E}">
        <p14:creationId xmlns:p14="http://schemas.microsoft.com/office/powerpoint/2010/main" val="3262491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part 5</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a:t>
            </a:fld>
            <a:endParaRPr lang="en-US" dirty="0"/>
          </a:p>
        </p:txBody>
      </p:sp>
    </p:spTree>
    <p:extLst>
      <p:ext uri="{BB962C8B-B14F-4D97-AF65-F5344CB8AC3E}">
        <p14:creationId xmlns:p14="http://schemas.microsoft.com/office/powerpoint/2010/main" val="1170259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sz="1200" dirty="0">
                <a:latin typeface="Arial" panose="020B0604020202020204" pitchFamily="34" charset="0"/>
              </a:rPr>
              <a:t>The shape of a SC airfoil is such that, on the suction side, the steep supersonic acceleration of the conventional airfoil is eliminated. The flow reaches supercritical speed, that is maintained over a large part of the airfoil. Then there is a small pressure plateau behind the shock and a pressure recovery in the trailing edge region. The reduction in local Mach number reduces the strength of the shock when the flow decelerates below critical speed. Aft loading and relatively high pitching moment values are other characteristics of supercritical airfoils. This has strong influence on the design of the tail, which has to counterbalance a stronger wing pitching moment than in case conventional airfoils are used, hence increasing the trim drag contribution.</a:t>
            </a:r>
          </a:p>
          <a:p>
            <a:pPr eaLnBrk="1" hangingPunct="1"/>
            <a:endParaRPr lang="en-GB" altLang="en-US" sz="1200" dirty="0">
              <a:latin typeface="Arial" panose="020B0604020202020204" pitchFamily="34" charset="0"/>
            </a:endParaRPr>
          </a:p>
          <a:p>
            <a:pPr eaLnBrk="1" hangingPunct="1"/>
            <a:r>
              <a:rPr lang="en-GB" altLang="en-US" sz="1200" dirty="0">
                <a:latin typeface="Arial" panose="020B0604020202020204" pitchFamily="34" charset="0"/>
              </a:rPr>
              <a:t>The first supercritical airfoils were designed and </a:t>
            </a:r>
            <a:r>
              <a:rPr lang="en-GB" altLang="en-US" sz="1200" dirty="0" err="1">
                <a:latin typeface="Arial" panose="020B0604020202020204" pitchFamily="34" charset="0"/>
              </a:rPr>
              <a:t>analyzed</a:t>
            </a:r>
            <a:r>
              <a:rPr lang="en-GB" altLang="en-US" sz="1200" dirty="0">
                <a:latin typeface="Arial" panose="020B0604020202020204" pitchFamily="34" charset="0"/>
              </a:rPr>
              <a:t> by Whitcomb at NASA Langley in the 1950s flown first on F8 1971. </a:t>
            </a:r>
          </a:p>
          <a:p>
            <a:pPr eaLnBrk="1" hangingPunct="1"/>
            <a:endParaRPr lang="en-GB" altLang="en-US" sz="1200" dirty="0">
              <a:latin typeface="Arial" panose="020B0604020202020204" pitchFamily="34" charset="0"/>
            </a:endParaRPr>
          </a:p>
          <a:p>
            <a:pPr eaLnBrk="1" hangingPunct="1"/>
            <a:r>
              <a:rPr lang="en-GB" altLang="en-US" sz="1200" dirty="0">
                <a:latin typeface="Arial" panose="020B0604020202020204" pitchFamily="34" charset="0"/>
              </a:rPr>
              <a:t>Source http://aerodyn.org/HighSpeed/supercritical.html</a:t>
            </a:r>
          </a:p>
          <a:p>
            <a:pPr eaLnBrk="1" hangingPunct="1"/>
            <a:endParaRPr lang="en-GB" altLang="en-US" sz="1200" dirty="0">
              <a:latin typeface="Arial" panose="020B0604020202020204" pitchFamily="34" charset="0"/>
            </a:endParaRPr>
          </a:p>
          <a:p>
            <a:pPr eaLnBrk="1" hangingPunct="1"/>
            <a:r>
              <a:rPr lang="en-GB" altLang="en-US" sz="1200" dirty="0">
                <a:latin typeface="Arial" panose="020B0604020202020204" pitchFamily="34" charset="0"/>
              </a:rPr>
              <a:t>You can download the NASA official report at http://ntrs.nasa.gov/archive/nasa/casi.ntrs.nasa.gov/19900007394_1990007394.pdf)</a:t>
            </a:r>
          </a:p>
          <a:p>
            <a:pPr eaLnBrk="1" hangingPunct="1"/>
            <a:endParaRPr lang="en-GB" altLang="en-US" sz="12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66</a:t>
            </a:fld>
            <a:endParaRPr lang="en-US"/>
          </a:p>
        </p:txBody>
      </p:sp>
    </p:spTree>
    <p:extLst>
      <p:ext uri="{BB962C8B-B14F-4D97-AF65-F5344CB8AC3E}">
        <p14:creationId xmlns:p14="http://schemas.microsoft.com/office/powerpoint/2010/main" val="667100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Equation to calculate the pressure coefficient along a streamline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 Gamma is equal to Cp/</a:t>
            </a:r>
            <a:r>
              <a:rPr lang="en-US" altLang="en-US" dirty="0" err="1">
                <a:latin typeface="Arial" panose="020B0604020202020204" pitchFamily="34" charset="0"/>
              </a:rPr>
              <a:t>Cv</a:t>
            </a:r>
            <a:r>
              <a:rPr lang="en-US" altLang="en-US" dirty="0">
                <a:latin typeface="Arial" panose="020B0604020202020204" pitchFamily="34" charset="0"/>
              </a:rPr>
              <a:t>, where Cp (do not confuse this with the pressure coefficient!) and </a:t>
            </a:r>
            <a:r>
              <a:rPr lang="en-US" altLang="en-US" dirty="0" err="1">
                <a:latin typeface="Arial" panose="020B0604020202020204" pitchFamily="34" charset="0"/>
              </a:rPr>
              <a:t>Cv</a:t>
            </a:r>
            <a:r>
              <a:rPr lang="en-US" altLang="en-US" dirty="0">
                <a:latin typeface="Arial" panose="020B0604020202020204" pitchFamily="34" charset="0"/>
              </a:rPr>
              <a:t> are the specific heat at constant pressure and the specific heat at constant volume of gas, respectively. </a:t>
            </a:r>
            <a:r>
              <a:rPr lang="en-US" altLang="en-US" b="1" dirty="0">
                <a:latin typeface="Arial" panose="020B0604020202020204" pitchFamily="34" charset="0"/>
              </a:rPr>
              <a:t>Gamma=1.4</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67</a:t>
            </a:fld>
            <a:endParaRPr lang="en-US"/>
          </a:p>
        </p:txBody>
      </p:sp>
    </p:spTree>
    <p:extLst>
      <p:ext uri="{BB962C8B-B14F-4D97-AF65-F5344CB8AC3E}">
        <p14:creationId xmlns:p14="http://schemas.microsoft.com/office/powerpoint/2010/main" val="6746569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latin typeface="Arial" panose="020B0604020202020204" pitchFamily="34" charset="0"/>
              </a:rPr>
              <a:t>*</a:t>
            </a:r>
            <a:r>
              <a:rPr lang="en-US" altLang="en-US" dirty="0" err="1">
                <a:latin typeface="Arial" panose="020B0604020202020204" pitchFamily="34" charset="0"/>
              </a:rPr>
              <a:t>DesignFoil</a:t>
            </a:r>
            <a:r>
              <a:rPr lang="en-US" altLang="en-US" dirty="0">
                <a:latin typeface="Arial" panose="020B0604020202020204" pitchFamily="34" charset="0"/>
              </a:rPr>
              <a:t> can compute the pressure distribution of a given airfoil and automatically shows the value of the minimum value for the pressure coefficient (on the crest of the pressure distribution) </a:t>
            </a:r>
          </a:p>
          <a:p>
            <a:pPr eaLnBrk="1" hangingPunct="1"/>
            <a:r>
              <a:rPr lang="en-US" altLang="en-US" dirty="0">
                <a:latin typeface="Arial" panose="020B0604020202020204" pitchFamily="34" charset="0"/>
              </a:rPr>
              <a:t>Be careful of computing the pressure distribution </a:t>
            </a:r>
            <a:r>
              <a:rPr lang="en-US" altLang="en-US" u="sng" dirty="0">
                <a:latin typeface="Arial" panose="020B0604020202020204" pitchFamily="34" charset="0"/>
              </a:rPr>
              <a:t>without switching on</a:t>
            </a:r>
            <a:r>
              <a:rPr lang="en-US" altLang="en-US" dirty="0">
                <a:latin typeface="Arial" panose="020B0604020202020204" pitchFamily="34" charset="0"/>
              </a:rPr>
              <a:t> the compressibility effect option on </a:t>
            </a:r>
            <a:r>
              <a:rPr lang="en-US" altLang="en-US" dirty="0" err="1">
                <a:latin typeface="Arial" panose="020B0604020202020204" pitchFamily="34" charset="0"/>
              </a:rPr>
              <a:t>DesignFoil</a:t>
            </a:r>
            <a:r>
              <a:rPr lang="en-US" altLang="en-US" dirty="0">
                <a:latin typeface="Arial" panose="020B0604020202020204" pitchFamily="34" charset="0"/>
              </a:rPr>
              <a:t>! Just account for the compressibility effects by yourself using the P-G correction factor!</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On the other side </a:t>
            </a:r>
            <a:r>
              <a:rPr lang="en-US" altLang="en-US" dirty="0" err="1">
                <a:latin typeface="Arial" panose="020B0604020202020204" pitchFamily="34" charset="0"/>
              </a:rPr>
              <a:t>Javafoil</a:t>
            </a:r>
            <a:r>
              <a:rPr lang="en-US" altLang="en-US" dirty="0">
                <a:latin typeface="Arial" panose="020B0604020202020204" pitchFamily="34" charset="0"/>
              </a:rPr>
              <a:t> computes directly the </a:t>
            </a:r>
            <a:r>
              <a:rPr lang="en-US" altLang="en-US" dirty="0" err="1">
                <a:latin typeface="Arial" panose="020B0604020202020204" pitchFamily="34" charset="0"/>
              </a:rPr>
              <a:t>Mcr</a:t>
            </a:r>
            <a:r>
              <a:rPr lang="en-US" altLang="en-US" dirty="0">
                <a:latin typeface="Arial" panose="020B0604020202020204" pitchFamily="34" charset="0"/>
              </a:rPr>
              <a:t> values for a given airfoil (for given angles of attack)</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68</a:t>
            </a:fld>
            <a:endParaRPr lang="en-US"/>
          </a:p>
        </p:txBody>
      </p:sp>
    </p:spTree>
    <p:extLst>
      <p:ext uri="{BB962C8B-B14F-4D97-AF65-F5344CB8AC3E}">
        <p14:creationId xmlns:p14="http://schemas.microsoft.com/office/powerpoint/2010/main" val="25312141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69</a:t>
            </a:fld>
            <a:endParaRPr lang="en-US"/>
          </a:p>
        </p:txBody>
      </p:sp>
    </p:spTree>
    <p:extLst>
      <p:ext uri="{BB962C8B-B14F-4D97-AF65-F5344CB8AC3E}">
        <p14:creationId xmlns:p14="http://schemas.microsoft.com/office/powerpoint/2010/main" val="31101588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Reference Anderson Fundamental of aerodynamics (</a:t>
            </a:r>
            <a:r>
              <a:rPr lang="en-US" altLang="en-US" dirty="0" err="1">
                <a:latin typeface="Arial" panose="020B0604020202020204" pitchFamily="34" charset="0"/>
              </a:rPr>
              <a:t>pag</a:t>
            </a:r>
            <a:r>
              <a:rPr lang="en-US" altLang="en-US" dirty="0">
                <a:latin typeface="Arial" panose="020B0604020202020204" pitchFamily="34" charset="0"/>
              </a:rPr>
              <a:t> 604-611)</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70</a:t>
            </a:fld>
            <a:endParaRPr lang="en-US"/>
          </a:p>
        </p:txBody>
      </p:sp>
    </p:spTree>
    <p:extLst>
      <p:ext uri="{BB962C8B-B14F-4D97-AF65-F5344CB8AC3E}">
        <p14:creationId xmlns:p14="http://schemas.microsoft.com/office/powerpoint/2010/main" val="14693499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In order to avoid problem of big shock waves formation with consequent flow separation, we have to make sure that Mach drag divergence (MDD) conditions are reached on the airfoil at safely higher Mach values than the freestream Mach during dive (i.e., at the maximum operative speed of the aircraft!). </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The use of </a:t>
            </a:r>
            <a:r>
              <a:rPr lang="en-GB" altLang="en-US" dirty="0" err="1">
                <a:latin typeface="Arial" panose="020B0604020202020204" pitchFamily="34" charset="0"/>
              </a:rPr>
              <a:t>Mcr</a:t>
            </a:r>
            <a:r>
              <a:rPr lang="en-GB" altLang="en-US" dirty="0">
                <a:latin typeface="Arial" panose="020B0604020202020204" pitchFamily="34" charset="0"/>
              </a:rPr>
              <a:t> and cruise speed to perform the check might result in too conservative results (better too conservative than the opposite.…)</a:t>
            </a:r>
          </a:p>
          <a:p>
            <a:pPr eaLnBrk="1" hangingPunct="1"/>
            <a:endParaRPr lang="en-GB" altLang="en-US" dirty="0">
              <a:latin typeface="Arial" panose="020B0604020202020204" pitchFamily="34" charset="0"/>
            </a:endParaRPr>
          </a:p>
          <a:p>
            <a:pPr eaLnBrk="1" hangingPunct="1"/>
            <a:r>
              <a:rPr lang="en-GB" altLang="en-US" b="1" dirty="0">
                <a:latin typeface="Arial" panose="020B0604020202020204" pitchFamily="34" charset="0"/>
              </a:rPr>
              <a:t>Use the first method graph in slide 57 to find thickness to chord, find an airfoil use </a:t>
            </a:r>
            <a:r>
              <a:rPr lang="en-GB" altLang="en-US" b="1" dirty="0" err="1">
                <a:latin typeface="Arial" panose="020B0604020202020204" pitchFamily="34" charset="0"/>
              </a:rPr>
              <a:t>javafoil</a:t>
            </a:r>
            <a:r>
              <a:rPr lang="en-GB" altLang="en-US" b="1" dirty="0">
                <a:latin typeface="Arial" panose="020B0604020202020204" pitchFamily="34" charset="0"/>
              </a:rPr>
              <a:t> to find the Cp, then check with the 3</a:t>
            </a:r>
            <a:r>
              <a:rPr lang="en-GB" altLang="en-US" b="1" baseline="30000" dirty="0">
                <a:latin typeface="Arial" panose="020B0604020202020204" pitchFamily="34" charset="0"/>
              </a:rPr>
              <a:t>rd</a:t>
            </a:r>
            <a:r>
              <a:rPr lang="en-GB" altLang="en-US" b="1" dirty="0">
                <a:latin typeface="Arial" panose="020B0604020202020204" pitchFamily="34" charset="0"/>
              </a:rPr>
              <a:t> what the critical </a:t>
            </a:r>
            <a:r>
              <a:rPr lang="en-GB" altLang="en-US" b="1" dirty="0" err="1">
                <a:latin typeface="Arial" panose="020B0604020202020204" pitchFamily="34" charset="0"/>
              </a:rPr>
              <a:t>mach</a:t>
            </a:r>
            <a:r>
              <a:rPr lang="en-GB" altLang="en-US" b="1" dirty="0">
                <a:latin typeface="Arial" panose="020B0604020202020204" pitchFamily="34" charset="0"/>
              </a:rPr>
              <a:t> number. Make the graph and check if you’re on the good or bad side.</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71</a:t>
            </a:fld>
            <a:endParaRPr lang="en-US"/>
          </a:p>
        </p:txBody>
      </p:sp>
    </p:spTree>
    <p:extLst>
      <p:ext uri="{BB962C8B-B14F-4D97-AF65-F5344CB8AC3E}">
        <p14:creationId xmlns:p14="http://schemas.microsoft.com/office/powerpoint/2010/main" val="28976785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a lot about our airfoil design, but we don’t know a few things too. Like the geometry.</a:t>
            </a:r>
          </a:p>
          <a:p>
            <a:r>
              <a:rPr lang="en-US" dirty="0"/>
              <a:t>To design our wings, we need to look at how much lift we need</a:t>
            </a:r>
          </a:p>
        </p:txBody>
      </p:sp>
      <p:sp>
        <p:nvSpPr>
          <p:cNvPr id="4" name="Slide Number Placeholder 3"/>
          <p:cNvSpPr>
            <a:spLocks noGrp="1"/>
          </p:cNvSpPr>
          <p:nvPr>
            <p:ph type="sldNum" sz="quarter" idx="5"/>
          </p:nvPr>
        </p:nvSpPr>
        <p:spPr/>
        <p:txBody>
          <a:bodyPr/>
          <a:lstStyle/>
          <a:p>
            <a:fld id="{FA5D96D7-8B87-418A-BE60-160BFF9CBD99}" type="slidenum">
              <a:rPr lang="en-US" smtClean="0"/>
              <a:t>72</a:t>
            </a:fld>
            <a:endParaRPr lang="en-US"/>
          </a:p>
        </p:txBody>
      </p:sp>
    </p:spTree>
    <p:extLst>
      <p:ext uri="{BB962C8B-B14F-4D97-AF65-F5344CB8AC3E}">
        <p14:creationId xmlns:p14="http://schemas.microsoft.com/office/powerpoint/2010/main" val="24419390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Normally optimize for cruise condition, but optimize for whatever condition you expect to spend the most time or fuel in.</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*In case of </a:t>
            </a:r>
            <a:r>
              <a:rPr lang="en-GB" altLang="en-US" dirty="0" err="1">
                <a:latin typeface="Arial" panose="020B0604020202020204" pitchFamily="34" charset="0"/>
              </a:rPr>
              <a:t>reconnaisance</a:t>
            </a:r>
            <a:r>
              <a:rPr lang="en-GB" altLang="en-US" dirty="0">
                <a:latin typeface="Arial" panose="020B0604020202020204" pitchFamily="34" charset="0"/>
              </a:rPr>
              <a:t> aircraft or any other aircraft type which must spend most of its mission during loiter, it is advisable to optimize the wing design for that phase of the mission (hence consider the right aircraft weight, e.g. it’s loiter weight)</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*In case of mission requiring multiple cruise phases (e.g. with a combat in between, or a release of payload) it is advisable to optimise the wing design for the first cruise stage or before payload release.</a:t>
            </a:r>
            <a:endParaRPr lang="en-GB" altLang="en-US" b="1" dirty="0">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73</a:t>
            </a:fld>
            <a:endParaRPr lang="en-US"/>
          </a:p>
        </p:txBody>
      </p:sp>
    </p:spTree>
    <p:extLst>
      <p:ext uri="{BB962C8B-B14F-4D97-AF65-F5344CB8AC3E}">
        <p14:creationId xmlns:p14="http://schemas.microsoft.com/office/powerpoint/2010/main" val="6868941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W/S is part of the equation but changes over the duration of our flight</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*In order to keep the wing flying trimmed at the optimal value of C</a:t>
            </a:r>
            <a:r>
              <a:rPr lang="en-GB" altLang="en-US" baseline="-25000" dirty="0">
                <a:latin typeface="Arial" panose="020B0604020202020204" pitchFamily="34" charset="0"/>
              </a:rPr>
              <a:t>L</a:t>
            </a:r>
            <a:r>
              <a:rPr lang="en-GB" altLang="en-US" dirty="0">
                <a:latin typeface="Arial" panose="020B0604020202020204" pitchFamily="34" charset="0"/>
              </a:rPr>
              <a:t> (since large excursions of C</a:t>
            </a:r>
            <a:r>
              <a:rPr lang="en-GB" altLang="en-US" baseline="-25000" dirty="0">
                <a:latin typeface="Arial" panose="020B0604020202020204" pitchFamily="34" charset="0"/>
              </a:rPr>
              <a:t>L</a:t>
            </a:r>
            <a:r>
              <a:rPr lang="en-GB" altLang="en-US" dirty="0">
                <a:latin typeface="Arial" panose="020B0604020202020204" pitchFamily="34" charset="0"/>
              </a:rPr>
              <a:t> can lead to quite higher value of drag), q can be changed. So, either the speed is lowered, which is not economically convenient, or the flight altitude is progressively increased (to lower the density value). The latter approach explains the typical </a:t>
            </a:r>
            <a:r>
              <a:rPr lang="en-GB" altLang="en-US" b="1" dirty="0">
                <a:latin typeface="Arial" panose="020B0604020202020204" pitchFamily="34" charset="0"/>
              </a:rPr>
              <a:t>climb steps cruise</a:t>
            </a:r>
            <a:r>
              <a:rPr lang="en-GB" altLang="en-US" dirty="0">
                <a:latin typeface="Arial" panose="020B0604020202020204" pitchFamily="34" charset="0"/>
              </a:rPr>
              <a:t> used by airliner to maximize the range! For the scope of our conceptual design is good enough to consider q fixed and look at CL variations.</a:t>
            </a:r>
          </a:p>
          <a:p>
            <a:endParaRPr lang="en-US" dirty="0"/>
          </a:p>
          <a:p>
            <a:endParaRPr lang="en-US" dirty="0"/>
          </a:p>
          <a:p>
            <a:r>
              <a:rPr lang="en-US" dirty="0"/>
              <a:t>W/S</a:t>
            </a:r>
          </a:p>
        </p:txBody>
      </p:sp>
      <p:sp>
        <p:nvSpPr>
          <p:cNvPr id="4" name="Slide Number Placeholder 3"/>
          <p:cNvSpPr>
            <a:spLocks noGrp="1"/>
          </p:cNvSpPr>
          <p:nvPr>
            <p:ph type="sldNum" sz="quarter" idx="5"/>
          </p:nvPr>
        </p:nvSpPr>
        <p:spPr/>
        <p:txBody>
          <a:bodyPr/>
          <a:lstStyle/>
          <a:p>
            <a:fld id="{FA5D96D7-8B87-418A-BE60-160BFF9CBD99}" type="slidenum">
              <a:rPr lang="en-US" smtClean="0"/>
              <a:t>74</a:t>
            </a:fld>
            <a:endParaRPr lang="en-US"/>
          </a:p>
        </p:txBody>
      </p:sp>
    </p:spTree>
    <p:extLst>
      <p:ext uri="{BB962C8B-B14F-4D97-AF65-F5344CB8AC3E}">
        <p14:creationId xmlns:p14="http://schemas.microsoft.com/office/powerpoint/2010/main" val="10565348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GB" altLang="en-US" dirty="0">
                <a:latin typeface="Arial" panose="020B0604020202020204" pitchFamily="34" charset="0"/>
              </a:rPr>
              <a:t>As discussed in the previous slide, the cruise is typically the most fuel intensive part of the mission, with exception of long endurance mission. </a:t>
            </a:r>
          </a:p>
          <a:p>
            <a:pPr marL="171450" indent="-171450" eaLnBrk="1" hangingPunct="1">
              <a:buFont typeface="Arial" panose="020B0604020202020204" pitchFamily="34" charset="0"/>
              <a:buChar char="•"/>
            </a:pPr>
            <a:endParaRPr lang="en-GB" altLang="en-US" dirty="0">
              <a:latin typeface="Arial" panose="020B0604020202020204" pitchFamily="34" charset="0"/>
            </a:endParaRPr>
          </a:p>
          <a:p>
            <a:pPr marL="171450" indent="-171450" eaLnBrk="1" hangingPunct="1">
              <a:buFont typeface="Arial" panose="020B0604020202020204" pitchFamily="34" charset="0"/>
              <a:buChar char="•"/>
            </a:pPr>
            <a:r>
              <a:rPr lang="en-GB" altLang="en-US" dirty="0">
                <a:latin typeface="Arial" panose="020B0604020202020204" pitchFamily="34" charset="0"/>
              </a:rPr>
              <a:t>In case of combat aircraft or military trainers, the most fuel intensive part of the mission is </a:t>
            </a:r>
            <a:r>
              <a:rPr lang="en-GB" altLang="en-US" b="1" dirty="0">
                <a:latin typeface="Arial" panose="020B0604020202020204" pitchFamily="34" charset="0"/>
              </a:rPr>
              <a:t>the combat or combat simulation</a:t>
            </a:r>
            <a:r>
              <a:rPr lang="en-GB" altLang="en-US" dirty="0">
                <a:latin typeface="Arial" panose="020B0604020202020204" pitchFamily="34" charset="0"/>
              </a:rPr>
              <a:t>. However, during that phase the aircraft typically flies at very NOT constant CL, hence it does not make sense to optimise the wing design for a not existing </a:t>
            </a:r>
            <a:r>
              <a:rPr lang="en-GB" altLang="en-US" dirty="0" err="1">
                <a:latin typeface="Arial" panose="020B0604020202020204" pitchFamily="34" charset="0"/>
              </a:rPr>
              <a:t>C</a:t>
            </a:r>
            <a:r>
              <a:rPr lang="en-GB" altLang="en-US" baseline="-25000" dirty="0" err="1">
                <a:latin typeface="Arial" panose="020B0604020202020204" pitchFamily="34" charset="0"/>
              </a:rPr>
              <a:t>Lcombat</a:t>
            </a:r>
            <a:r>
              <a:rPr lang="en-GB" altLang="en-US" dirty="0">
                <a:latin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75</a:t>
            </a:fld>
            <a:endParaRPr lang="en-US"/>
          </a:p>
        </p:txBody>
      </p:sp>
    </p:spTree>
    <p:extLst>
      <p:ext uri="{BB962C8B-B14F-4D97-AF65-F5344CB8AC3E}">
        <p14:creationId xmlns:p14="http://schemas.microsoft.com/office/powerpoint/2010/main" val="122166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Melkert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8</a:t>
            </a:fld>
            <a:endParaRPr lang="en-US" dirty="0"/>
          </a:p>
        </p:txBody>
      </p:sp>
    </p:spTree>
    <p:extLst>
      <p:ext uri="{BB962C8B-B14F-4D97-AF65-F5344CB8AC3E}">
        <p14:creationId xmlns:p14="http://schemas.microsoft.com/office/powerpoint/2010/main" val="30433927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assignment 2 you will have W/S, climb speed, maneuverability, landing, take-off, climb angle.</a:t>
            </a:r>
          </a:p>
          <a:p>
            <a:r>
              <a:rPr lang="en-US" dirty="0"/>
              <a:t>Correct your W/S with the fuel burned, </a:t>
            </a:r>
            <a:r>
              <a:rPr lang="en-US" dirty="0" err="1"/>
              <a:t>broquet</a:t>
            </a:r>
            <a:r>
              <a:rPr lang="en-US" dirty="0"/>
              <a:t> equations</a:t>
            </a:r>
          </a:p>
        </p:txBody>
      </p:sp>
      <p:sp>
        <p:nvSpPr>
          <p:cNvPr id="4" name="Slide Number Placeholder 3"/>
          <p:cNvSpPr>
            <a:spLocks noGrp="1"/>
          </p:cNvSpPr>
          <p:nvPr>
            <p:ph type="sldNum" sz="quarter" idx="5"/>
          </p:nvPr>
        </p:nvSpPr>
        <p:spPr/>
        <p:txBody>
          <a:bodyPr/>
          <a:lstStyle/>
          <a:p>
            <a:fld id="{FA5D96D7-8B87-418A-BE60-160BFF9CBD99}" type="slidenum">
              <a:rPr lang="en-US" smtClean="0"/>
              <a:t>76</a:t>
            </a:fld>
            <a:endParaRPr lang="en-US"/>
          </a:p>
        </p:txBody>
      </p:sp>
    </p:spTree>
    <p:extLst>
      <p:ext uri="{BB962C8B-B14F-4D97-AF65-F5344CB8AC3E}">
        <p14:creationId xmlns:p14="http://schemas.microsoft.com/office/powerpoint/2010/main" val="36851579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The approximation that the required lift can be generated by a lift coefficient Cl is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The higher the sweep angle is, the higher the lift coefficients Cl of the various wing airfoils need to be, in order to match the design wing lift coefficient CL!</a:t>
            </a:r>
          </a:p>
          <a:p>
            <a:endParaRPr lang="en-US" dirty="0"/>
          </a:p>
          <a:p>
            <a:r>
              <a:rPr lang="en-US" dirty="0"/>
              <a:t>Without this correction we assume that we have more q than we have thus more L than we have thus we fall out of the air.</a:t>
            </a:r>
          </a:p>
        </p:txBody>
      </p:sp>
      <p:sp>
        <p:nvSpPr>
          <p:cNvPr id="4" name="Slide Number Placeholder 3"/>
          <p:cNvSpPr>
            <a:spLocks noGrp="1"/>
          </p:cNvSpPr>
          <p:nvPr>
            <p:ph type="sldNum" sz="quarter" idx="5"/>
          </p:nvPr>
        </p:nvSpPr>
        <p:spPr/>
        <p:txBody>
          <a:bodyPr/>
          <a:lstStyle/>
          <a:p>
            <a:fld id="{FA5D96D7-8B87-418A-BE60-160BFF9CBD99}" type="slidenum">
              <a:rPr lang="en-US" smtClean="0"/>
              <a:t>77</a:t>
            </a:fld>
            <a:endParaRPr lang="en-US"/>
          </a:p>
        </p:txBody>
      </p:sp>
    </p:spTree>
    <p:extLst>
      <p:ext uri="{BB962C8B-B14F-4D97-AF65-F5344CB8AC3E}">
        <p14:creationId xmlns:p14="http://schemas.microsoft.com/office/powerpoint/2010/main" val="21984663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78</a:t>
            </a:fld>
            <a:endParaRPr lang="en-US"/>
          </a:p>
        </p:txBody>
      </p:sp>
    </p:spTree>
    <p:extLst>
      <p:ext uri="{BB962C8B-B14F-4D97-AF65-F5344CB8AC3E}">
        <p14:creationId xmlns:p14="http://schemas.microsoft.com/office/powerpoint/2010/main" val="17914109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b="0" dirty="0">
                <a:latin typeface="Arial" panose="020B0604020202020204" pitchFamily="34" charset="0"/>
              </a:rPr>
              <a:t>IMPORTANT SLIDE</a:t>
            </a:r>
          </a:p>
          <a:p>
            <a:pPr eaLnBrk="1" hangingPunct="1"/>
            <a:r>
              <a:rPr lang="en-GB" altLang="en-US" b="0" dirty="0">
                <a:latin typeface="Arial" panose="020B0604020202020204" pitchFamily="34" charset="0"/>
              </a:rPr>
              <a:t>Mean wing loading and infinite dynamic pressure.</a:t>
            </a:r>
          </a:p>
          <a:p>
            <a:pPr eaLnBrk="1" hangingPunct="1"/>
            <a:r>
              <a:rPr lang="en-GB" altLang="en-US" b="0" dirty="0">
                <a:latin typeface="Arial" panose="020B0604020202020204" pitchFamily="34" charset="0"/>
              </a:rPr>
              <a:t>We don’t know sweep nor our design 3D lift coefficient</a:t>
            </a:r>
          </a:p>
          <a:p>
            <a:endParaRPr lang="en-US" dirty="0"/>
          </a:p>
          <a:p>
            <a:r>
              <a:rPr lang="en-US" dirty="0"/>
              <a:t>Step 1 assume a sweep angle (From reference aircraft)</a:t>
            </a:r>
          </a:p>
          <a:p>
            <a:r>
              <a:rPr lang="en-US" dirty="0"/>
              <a:t>Step 2 Calculate </a:t>
            </a:r>
            <a:r>
              <a:rPr lang="en-US" dirty="0" err="1"/>
              <a:t>C_l_des</a:t>
            </a:r>
            <a:endParaRPr lang="en-US" dirty="0"/>
          </a:p>
          <a:p>
            <a:r>
              <a:rPr lang="en-US" dirty="0"/>
              <a:t>Step 3 Find an airfoil</a:t>
            </a:r>
          </a:p>
          <a:p>
            <a:r>
              <a:rPr lang="en-US" dirty="0"/>
              <a:t>Check Cl and Cd and Cm</a:t>
            </a:r>
          </a:p>
          <a:p>
            <a:r>
              <a:rPr lang="en-US" dirty="0"/>
              <a:t>Correct for possible compressibility effect with the Prandtl-</a:t>
            </a:r>
            <a:r>
              <a:rPr lang="en-US" dirty="0" err="1"/>
              <a:t>Glauert</a:t>
            </a:r>
            <a:r>
              <a:rPr lang="en-US" dirty="0"/>
              <a:t> Equation</a:t>
            </a:r>
          </a:p>
          <a:p>
            <a:r>
              <a:rPr lang="en-US" dirty="0"/>
              <a:t>Below 1.04 </a:t>
            </a:r>
            <a:r>
              <a:rPr lang="en-US" dirty="0" err="1"/>
              <a:t>M_critical</a:t>
            </a:r>
            <a:r>
              <a:rPr lang="en-US" dirty="0"/>
              <a:t> (intersection previous graph)</a:t>
            </a:r>
          </a:p>
          <a:p>
            <a:r>
              <a:rPr lang="en-US" dirty="0"/>
              <a:t>Easy right?</a:t>
            </a:r>
          </a:p>
        </p:txBody>
      </p:sp>
      <p:sp>
        <p:nvSpPr>
          <p:cNvPr id="4" name="Slide Number Placeholder 3"/>
          <p:cNvSpPr>
            <a:spLocks noGrp="1"/>
          </p:cNvSpPr>
          <p:nvPr>
            <p:ph type="sldNum" sz="quarter" idx="5"/>
          </p:nvPr>
        </p:nvSpPr>
        <p:spPr/>
        <p:txBody>
          <a:bodyPr/>
          <a:lstStyle/>
          <a:p>
            <a:fld id="{FA5D96D7-8B87-418A-BE60-160BFF9CBD99}" type="slidenum">
              <a:rPr lang="en-US" smtClean="0"/>
              <a:t>79</a:t>
            </a:fld>
            <a:endParaRPr lang="en-US"/>
          </a:p>
        </p:txBody>
      </p:sp>
    </p:spTree>
    <p:extLst>
      <p:ext uri="{BB962C8B-B14F-4D97-AF65-F5344CB8AC3E}">
        <p14:creationId xmlns:p14="http://schemas.microsoft.com/office/powerpoint/2010/main" val="33600699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We do not have time to get into the equations of </a:t>
            </a:r>
            <a:r>
              <a:rPr lang="en-GB" altLang="en-US" dirty="0" err="1">
                <a:latin typeface="Arial" panose="020B0604020202020204" pitchFamily="34" charset="0"/>
              </a:rPr>
              <a:t>airfoils</a:t>
            </a:r>
            <a:r>
              <a:rPr lang="en-GB" altLang="en-US" dirty="0">
                <a:latin typeface="Arial" panose="020B0604020202020204" pitchFamily="34" charset="0"/>
              </a:rPr>
              <a:t> and optimization of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Make sure you work at the correct Reynolds number</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See also on Raymer, </a:t>
            </a:r>
            <a:r>
              <a:rPr lang="en-GB" altLang="en-US" i="1" dirty="0">
                <a:latin typeface="Arial" panose="020B0604020202020204" pitchFamily="34" charset="0"/>
              </a:rPr>
              <a:t>Appendix D on airfoils data</a:t>
            </a:r>
            <a:r>
              <a:rPr lang="en-GB" altLang="en-US" dirty="0">
                <a:latin typeface="Arial" panose="020B0604020202020204" pitchFamily="34" charset="0"/>
              </a:rPr>
              <a:t>.</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On Jane’s, the kind of airfoils used on commercial aircraft are often indicated.</a:t>
            </a:r>
          </a:p>
          <a:p>
            <a:pPr eaLnBrk="1" hangingPunct="1"/>
            <a:r>
              <a:rPr lang="en-GB" altLang="en-US" dirty="0">
                <a:latin typeface="Arial" panose="020B0604020202020204" pitchFamily="34" charset="0"/>
              </a:rPr>
              <a:t>You can use </a:t>
            </a:r>
            <a:r>
              <a:rPr lang="en-GB" altLang="en-US" dirty="0" err="1">
                <a:latin typeface="Arial" panose="020B0604020202020204" pitchFamily="34" charset="0"/>
              </a:rPr>
              <a:t>DesignFoil</a:t>
            </a:r>
            <a:r>
              <a:rPr lang="en-GB" altLang="en-US" dirty="0">
                <a:latin typeface="Arial" panose="020B0604020202020204" pitchFamily="34" charset="0"/>
              </a:rPr>
              <a:t> to visualize them directly, or </a:t>
            </a:r>
            <a:r>
              <a:rPr lang="en-GB" altLang="en-US" dirty="0" err="1">
                <a:latin typeface="Arial" panose="020B0604020202020204" pitchFamily="34" charset="0"/>
              </a:rPr>
              <a:t>javafoils</a:t>
            </a:r>
            <a:r>
              <a:rPr lang="en-GB" altLang="en-US" dirty="0">
                <a:latin typeface="Arial" panose="020B0604020202020204" pitchFamily="34" charset="0"/>
              </a:rPr>
              <a:t> (you will have to copy and paste the content of the .</a:t>
            </a:r>
            <a:r>
              <a:rPr lang="en-GB" altLang="en-US" dirty="0" err="1">
                <a:latin typeface="Arial" panose="020B0604020202020204" pitchFamily="34" charset="0"/>
              </a:rPr>
              <a:t>dat</a:t>
            </a:r>
            <a:r>
              <a:rPr lang="en-GB" altLang="en-US" dirty="0">
                <a:latin typeface="Arial" panose="020B0604020202020204" pitchFamily="34" charset="0"/>
              </a:rPr>
              <a:t> files)</a:t>
            </a:r>
          </a:p>
          <a:p>
            <a:pPr eaLnBrk="1" hangingPunct="1"/>
            <a:endParaRPr lang="en-GB" altLang="en-US" dirty="0">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80</a:t>
            </a:fld>
            <a:endParaRPr lang="en-US"/>
          </a:p>
        </p:txBody>
      </p:sp>
    </p:spTree>
    <p:extLst>
      <p:ext uri="{BB962C8B-B14F-4D97-AF65-F5344CB8AC3E}">
        <p14:creationId xmlns:p14="http://schemas.microsoft.com/office/powerpoint/2010/main" val="19961228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altLang="en-US" dirty="0">
                <a:latin typeface="Arial" panose="020B0604020202020204" pitchFamily="34" charset="0"/>
              </a:rPr>
              <a:t>See also </a:t>
            </a:r>
            <a:r>
              <a:rPr lang="en-GB" altLang="en-US" b="1" dirty="0">
                <a:latin typeface="Arial" panose="020B0604020202020204" pitchFamily="34" charset="0"/>
              </a:rPr>
              <a:t>http://www.aerospaceweb.org/question/airfoils/q0041.shtml </a:t>
            </a:r>
            <a:r>
              <a:rPr lang="en-GB" altLang="en-US" dirty="0">
                <a:latin typeface="Arial" panose="020B0604020202020204" pitchFamily="34" charset="0"/>
              </a:rPr>
              <a:t>for the mathematical relations describing the thickness distribution and camber line definition of NACA airfoils. Find there also a table summarizing advantages, disadvantages and typical application of all the NACA airfoils families (actually only the series 4, 5 and 6 are of interest!)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81</a:t>
            </a:fld>
            <a:endParaRPr lang="en-US"/>
          </a:p>
        </p:txBody>
      </p:sp>
    </p:spTree>
    <p:extLst>
      <p:ext uri="{BB962C8B-B14F-4D97-AF65-F5344CB8AC3E}">
        <p14:creationId xmlns:p14="http://schemas.microsoft.com/office/powerpoint/2010/main" val="10782660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02122"/>
                </a:solidFill>
                <a:effectLst/>
                <a:latin typeface="Arial" panose="020B0604020202020204" pitchFamily="34" charset="0"/>
              </a:rPr>
              <a:t>7 &amp; 8 series are supercritical speeds. Maximizing the laminar flow, seldom used as they are inefficient outside of their optimum conditions</a:t>
            </a:r>
          </a:p>
          <a:p>
            <a:pPr algn="l">
              <a:buFont typeface="+mj-lt"/>
              <a:buNone/>
            </a:pPr>
            <a:endParaRPr lang="en-US" b="0" i="0" dirty="0">
              <a:solidFill>
                <a:srgbClr val="202122"/>
              </a:solidFill>
              <a:effectLst/>
              <a:latin typeface="Arial" panose="020B0604020202020204" pitchFamily="34" charset="0"/>
            </a:endParaRPr>
          </a:p>
          <a:p>
            <a:pPr algn="l">
              <a:buFont typeface="+mj-lt"/>
              <a:buNone/>
            </a:pPr>
            <a:r>
              <a:rPr lang="en-US" b="0" i="0" dirty="0">
                <a:solidFill>
                  <a:srgbClr val="202122"/>
                </a:solidFill>
                <a:effectLst/>
                <a:latin typeface="Arial" panose="020B0604020202020204" pitchFamily="34" charset="0"/>
              </a:rPr>
              <a:t>What would you choose for a tailless aircraft?</a:t>
            </a:r>
          </a:p>
        </p:txBody>
      </p:sp>
      <p:sp>
        <p:nvSpPr>
          <p:cNvPr id="4" name="Slide Number Placeholder 3"/>
          <p:cNvSpPr>
            <a:spLocks noGrp="1"/>
          </p:cNvSpPr>
          <p:nvPr>
            <p:ph type="sldNum" sz="quarter" idx="5"/>
          </p:nvPr>
        </p:nvSpPr>
        <p:spPr/>
        <p:txBody>
          <a:bodyPr/>
          <a:lstStyle/>
          <a:p>
            <a:fld id="{FA5D96D7-8B87-418A-BE60-160BFF9CBD99}" type="slidenum">
              <a:rPr lang="en-US" smtClean="0"/>
              <a:t>82</a:t>
            </a:fld>
            <a:endParaRPr lang="en-US"/>
          </a:p>
        </p:txBody>
      </p:sp>
    </p:spTree>
    <p:extLst>
      <p:ext uri="{BB962C8B-B14F-4D97-AF65-F5344CB8AC3E}">
        <p14:creationId xmlns:p14="http://schemas.microsoft.com/office/powerpoint/2010/main" val="31582407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53A8A3A4-878F-4C9C-83F8-A0A9FB110B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BA161C35-DCAE-4623-A771-FC09136F9031}" type="slidenum">
              <a:rPr lang="en-US" altLang="en-US">
                <a:latin typeface="Arial" panose="020B0604020202020204" pitchFamily="34" charset="0"/>
              </a:rPr>
              <a:pPr eaLnBrk="1" hangingPunct="1"/>
              <a:t>83</a:t>
            </a:fld>
            <a:endParaRPr lang="en-US" altLang="en-US">
              <a:latin typeface="Arial" panose="020B0604020202020204" pitchFamily="34" charset="0"/>
            </a:endParaRPr>
          </a:p>
        </p:txBody>
      </p:sp>
      <p:sp>
        <p:nvSpPr>
          <p:cNvPr id="122883" name="Rectangle 2">
            <a:extLst>
              <a:ext uri="{FF2B5EF4-FFF2-40B4-BE49-F238E27FC236}">
                <a16:creationId xmlns:a16="http://schemas.microsoft.com/office/drawing/2014/main" id="{DC5523E0-24FC-4D24-A871-47494F111133}"/>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177C0D86-6C9E-4067-B746-BB5DC44955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See also </a:t>
            </a:r>
            <a:r>
              <a:rPr lang="en-GB" altLang="en-US" b="1" dirty="0">
                <a:latin typeface="Arial" panose="020B0604020202020204" pitchFamily="34" charset="0"/>
              </a:rPr>
              <a:t>http://www.aerospaceweb.org/question/airfoils/q0041.shtml </a:t>
            </a:r>
            <a:r>
              <a:rPr lang="en-GB" altLang="en-US" dirty="0">
                <a:latin typeface="Arial" panose="020B0604020202020204" pitchFamily="34" charset="0"/>
              </a:rPr>
              <a:t>for the mathematical relations describing the thickness distribution and camber line definition of NACA airfoils. Find there also a table summarizing advantages, disadvantages and typical application of all the NACA airfoils families (actually only the series 4, 5 and 6 are of interest!)</a:t>
            </a:r>
          </a:p>
          <a:p>
            <a:pPr eaLnBrk="1" hangingPunct="1"/>
            <a:endParaRPr lang="en-GB" altLang="en-US" dirty="0">
              <a:latin typeface="Arial" panose="020B0604020202020204" pitchFamily="34" charset="0"/>
            </a:endParaRPr>
          </a:p>
          <a:p>
            <a:pPr eaLnBrk="1" hangingPunct="1">
              <a:spcBef>
                <a:spcPct val="0"/>
              </a:spcBef>
            </a:pPr>
            <a:r>
              <a:rPr lang="en-GB" altLang="en-US" b="1" dirty="0">
                <a:latin typeface="Arial" panose="020B0604020202020204" pitchFamily="34" charset="0"/>
              </a:rPr>
              <a:t>NACA 4 digits </a:t>
            </a:r>
            <a:r>
              <a:rPr lang="en-GB" altLang="en-US" dirty="0">
                <a:latin typeface="Arial" panose="020B0604020202020204" pitchFamily="34" charset="0"/>
              </a:rPr>
              <a:t>have rather gradual stall behaviour. They features gradual increase in drag and pitch moment for increasing angle of attack. They are good also in (low speed) trainers, which have to operate in many different conditions (not one fixed </a:t>
            </a:r>
            <a:r>
              <a:rPr lang="en-GB" altLang="en-US" dirty="0" err="1">
                <a:latin typeface="Arial" panose="020B0604020202020204" pitchFamily="34" charset="0"/>
              </a:rPr>
              <a:t>C</a:t>
            </a:r>
            <a:r>
              <a:rPr lang="en-GB" altLang="en-US" baseline="-25000" dirty="0" err="1">
                <a:latin typeface="Arial" panose="020B0604020202020204" pitchFamily="34" charset="0"/>
              </a:rPr>
              <a:t>ldes</a:t>
            </a:r>
            <a:r>
              <a:rPr lang="en-GB" altLang="en-US" dirty="0">
                <a:latin typeface="Arial" panose="020B0604020202020204" pitchFamily="34" charset="0"/>
              </a:rPr>
              <a:t>)</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C-5 Galaxy NACA 0012</a:t>
            </a:r>
          </a:p>
          <a:p>
            <a:pPr eaLnBrk="1" hangingPunct="1"/>
            <a:r>
              <a:rPr lang="en-GB" altLang="en-US" dirty="0">
                <a:latin typeface="Arial" panose="020B0604020202020204" pitchFamily="34" charset="0"/>
              </a:rPr>
              <a:t>Fairchild A10 6716 (root) and  6713 tip</a:t>
            </a:r>
          </a:p>
          <a:p>
            <a:pPr eaLnBrk="1" hangingPunct="1"/>
            <a:endParaRPr lang="en-GB" altLang="en-US" dirty="0">
              <a:latin typeface="Arial" panose="020B0604020202020204" pitchFamily="34" charset="0"/>
            </a:endParaRPr>
          </a:p>
          <a:p>
            <a:pPr eaLnBrk="1" hangingPunct="1"/>
            <a:endParaRPr lang="en-GB" altLang="en-US" dirty="0">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276B7953-D9BB-471E-9E30-96606CB6AD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1E4AAEB0-1C0E-4C0A-9A6B-DD519CCAF000}" type="slidenum">
              <a:rPr lang="en-US" altLang="en-US">
                <a:latin typeface="Arial" panose="020B0604020202020204" pitchFamily="34" charset="0"/>
              </a:rPr>
              <a:pPr eaLnBrk="1" hangingPunct="1"/>
              <a:t>84</a:t>
            </a:fld>
            <a:endParaRPr lang="en-US" altLang="en-US">
              <a:latin typeface="Arial" panose="020B0604020202020204" pitchFamily="34" charset="0"/>
            </a:endParaRPr>
          </a:p>
        </p:txBody>
      </p:sp>
      <p:sp>
        <p:nvSpPr>
          <p:cNvPr id="123907" name="Rectangle 2">
            <a:extLst>
              <a:ext uri="{FF2B5EF4-FFF2-40B4-BE49-F238E27FC236}">
                <a16:creationId xmlns:a16="http://schemas.microsoft.com/office/drawing/2014/main" id="{F96CE61D-48D3-4577-AFB3-90EBB2EF5B1B}"/>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4E4C0422-8734-48F4-8E07-9C35528E3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b="1" dirty="0">
                <a:latin typeface="Arial" panose="020B0604020202020204" pitchFamily="34" charset="0"/>
              </a:rPr>
              <a:t>NACA 5 digits</a:t>
            </a:r>
            <a:r>
              <a:rPr lang="en-GB" altLang="en-US" dirty="0">
                <a:latin typeface="Arial" panose="020B0604020202020204" pitchFamily="34" charset="0"/>
              </a:rPr>
              <a:t> are generally appropriated for  personal/utility or regional commuters aircraft (</a:t>
            </a:r>
            <a:r>
              <a:rPr lang="en-GB" altLang="en-US" dirty="0" err="1">
                <a:latin typeface="Arial" panose="020B0604020202020204" pitchFamily="34" charset="0"/>
              </a:rPr>
              <a:t>Mcruise</a:t>
            </a:r>
            <a:r>
              <a:rPr lang="en-GB" altLang="en-US" dirty="0">
                <a:latin typeface="Arial" panose="020B0604020202020204" pitchFamily="34" charset="0"/>
              </a:rPr>
              <a:t> &lt; 0.4), with (t/c)</a:t>
            </a:r>
            <a:r>
              <a:rPr lang="en-GB" altLang="en-US" baseline="-25000" dirty="0">
                <a:latin typeface="Arial" panose="020B0604020202020204" pitchFamily="34" charset="0"/>
              </a:rPr>
              <a:t>max</a:t>
            </a:r>
            <a:r>
              <a:rPr lang="en-GB" altLang="en-US" dirty="0">
                <a:latin typeface="Arial" panose="020B0604020202020204" pitchFamily="34" charset="0"/>
              </a:rPr>
              <a:t> = 14%.</a:t>
            </a:r>
          </a:p>
          <a:p>
            <a:pPr eaLnBrk="1" hangingPunct="1"/>
            <a:r>
              <a:rPr lang="en-GB" altLang="en-US" dirty="0">
                <a:latin typeface="Arial" panose="020B0604020202020204" pitchFamily="34" charset="0"/>
              </a:rPr>
              <a:t>The position of the max camber is closer to the nose with respect to the 4 digit series. They feature high values of </a:t>
            </a:r>
            <a:r>
              <a:rPr lang="en-GB" altLang="en-US" dirty="0" err="1">
                <a:latin typeface="Arial" panose="020B0604020202020204" pitchFamily="34" charset="0"/>
              </a:rPr>
              <a:t>C</a:t>
            </a:r>
            <a:r>
              <a:rPr lang="en-GB" altLang="en-US" baseline="-25000" dirty="0" err="1">
                <a:latin typeface="Arial" panose="020B0604020202020204" pitchFamily="34" charset="0"/>
              </a:rPr>
              <a:t>lmax</a:t>
            </a:r>
            <a:r>
              <a:rPr lang="en-GB" altLang="en-US" dirty="0">
                <a:latin typeface="Arial" panose="020B0604020202020204" pitchFamily="34" charset="0"/>
              </a:rPr>
              <a:t> (the highest of all the NACA families) but a rather abrupt stall behaviour. Due to this poor stall behaviour NACA 5 airfoils are quite often used together with NACA 4 airfoils installed at the wing tip. (see next lecture concerning the stall behaviour of wings)</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See also </a:t>
            </a:r>
            <a:r>
              <a:rPr lang="en-GB" altLang="en-US" b="1" dirty="0">
                <a:latin typeface="Arial" panose="020B0604020202020204" pitchFamily="34" charset="0"/>
              </a:rPr>
              <a:t>http://www.aerospaceweb.org/question/airfoils/q0041.shtml </a:t>
            </a:r>
            <a:r>
              <a:rPr lang="en-GB" altLang="en-US" dirty="0">
                <a:latin typeface="Arial" panose="020B0604020202020204" pitchFamily="34" charset="0"/>
              </a:rPr>
              <a:t>for the mathematical relations describing the thickness distribution and camber line definition of NACA airfoils</a:t>
            </a:r>
          </a:p>
          <a:p>
            <a:pPr eaLnBrk="1" hangingPunct="1"/>
            <a:endParaRPr lang="en-GB" altLang="en-US" dirty="0">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70E8FA94-BF59-4749-8C6F-061068C791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D3E420E8-9698-4415-A424-404BE74352A0}" type="slidenum">
              <a:rPr lang="en-US" altLang="en-US">
                <a:latin typeface="Arial" panose="020B0604020202020204" pitchFamily="34" charset="0"/>
              </a:rPr>
              <a:pPr eaLnBrk="1" hangingPunct="1"/>
              <a:t>85</a:t>
            </a:fld>
            <a:endParaRPr lang="en-US" altLang="en-US">
              <a:latin typeface="Arial" panose="020B0604020202020204" pitchFamily="34" charset="0"/>
            </a:endParaRPr>
          </a:p>
        </p:txBody>
      </p:sp>
      <p:sp>
        <p:nvSpPr>
          <p:cNvPr id="124931" name="Rectangle 2">
            <a:extLst>
              <a:ext uri="{FF2B5EF4-FFF2-40B4-BE49-F238E27FC236}">
                <a16:creationId xmlns:a16="http://schemas.microsoft.com/office/drawing/2014/main" id="{14D8C1FE-B2D1-4366-87AA-95FA1E5074DE}"/>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71A8753D-C8D7-42B6-83D0-78D63D7645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F16 NACA 64A204</a:t>
            </a:r>
          </a:p>
          <a:p>
            <a:pPr eaLnBrk="1" hangingPunct="1"/>
            <a:r>
              <a:rPr lang="en-GB" altLang="en-US">
                <a:latin typeface="Arial" panose="020B0604020202020204" pitchFamily="34" charset="0"/>
              </a:rPr>
              <a:t>F22 uses a NACA 6 as well!</a:t>
            </a:r>
          </a:p>
          <a:p>
            <a:pPr eaLnBrk="1" hangingPunct="1"/>
            <a:endParaRPr lang="en-GB" altLang="en-US">
              <a:latin typeface="Arial" panose="020B0604020202020204" pitchFamily="34" charset="0"/>
            </a:endParaRPr>
          </a:p>
          <a:p>
            <a:pPr eaLnBrk="1" hangingPunct="1"/>
            <a:endParaRPr lang="en-GB"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While the first two functional requirements are generally common to any wing design, the others are just optional: not all kind of aircraft use wings to store fuel, not all aircraft have landing gears attached to the wing.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a:t>
            </a:fld>
            <a:endParaRPr lang="en-US" dirty="0"/>
          </a:p>
        </p:txBody>
      </p:sp>
    </p:spTree>
    <p:extLst>
      <p:ext uri="{BB962C8B-B14F-4D97-AF65-F5344CB8AC3E}">
        <p14:creationId xmlns:p14="http://schemas.microsoft.com/office/powerpoint/2010/main" val="20106332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eaLnBrk="1" hangingPunct="1"/>
            <a:r>
              <a:rPr lang="en-GB" altLang="en-US" dirty="0">
                <a:latin typeface="Arial" panose="020B0604020202020204" pitchFamily="34" charset="0"/>
              </a:rPr>
              <a:t>1) Consider that a lot of the airfoils used on modern aircraft are not those standard (like the NACA) we discussed before. More and more often the airfoils employed on a wing have been developed specifically for that very wing, by means of optimization code and wind tunnel studies. Rarely information of those airfoils becomes available to the public (and potential competitors).</a:t>
            </a:r>
          </a:p>
          <a:p>
            <a:pPr marL="342900" indent="-342900" eaLnBrk="1" hangingPunct="1"/>
            <a:endParaRPr lang="en-GB" altLang="en-US" dirty="0">
              <a:latin typeface="Arial" panose="020B0604020202020204" pitchFamily="34" charset="0"/>
            </a:endParaRPr>
          </a:p>
          <a:p>
            <a:pPr marL="342900" indent="-342900" eaLnBrk="1" hangingPunct="1"/>
            <a:r>
              <a:rPr lang="en-GB" altLang="en-US" dirty="0">
                <a:latin typeface="Arial" panose="020B0604020202020204" pitchFamily="34" charset="0"/>
              </a:rPr>
              <a:t>* Completely free Java applet, easy to use and quite robust. All NACA airfoil families are ready available. You can also import airfoils from external sources by copying and pasting the airfoil coordinates inside the given slot. It is also provides a simple tool for airfoil inverse design. It does not allow to plot on the same graph the curves of different </a:t>
            </a:r>
            <a:r>
              <a:rPr lang="en-GB" altLang="en-US" dirty="0" err="1">
                <a:latin typeface="Arial" panose="020B0604020202020204" pitchFamily="34" charset="0"/>
              </a:rPr>
              <a:t>airfoils.Directly</a:t>
            </a:r>
            <a:r>
              <a:rPr lang="en-GB" altLang="en-US" dirty="0">
                <a:latin typeface="Arial" panose="020B0604020202020204" pitchFamily="34" charset="0"/>
              </a:rPr>
              <a:t> compute </a:t>
            </a:r>
            <a:r>
              <a:rPr lang="en-GB" altLang="en-US" dirty="0" err="1">
                <a:latin typeface="Arial" panose="020B0604020202020204" pitchFamily="34" charset="0"/>
              </a:rPr>
              <a:t>Mcr</a:t>
            </a:r>
            <a:r>
              <a:rPr lang="en-GB" altLang="en-US" dirty="0">
                <a:latin typeface="Arial" panose="020B0604020202020204" pitchFamily="34" charset="0"/>
              </a:rPr>
              <a:t> at varying angle of attack. In the options you can select more languages.</a:t>
            </a:r>
          </a:p>
          <a:p>
            <a:pPr marL="342900" indent="-342900" eaLnBrk="1" hangingPunct="1"/>
            <a:r>
              <a:rPr lang="en-GB" altLang="en-US" dirty="0">
                <a:latin typeface="Arial" panose="020B0604020202020204" pitchFamily="34" charset="0"/>
              </a:rPr>
              <a:t>** Note the availability of this software has been recently changed from shareware to commercial. Anyway a demo version can still be </a:t>
            </a:r>
            <a:r>
              <a:rPr lang="en-GB" altLang="en-US" dirty="0" err="1">
                <a:latin typeface="Arial" panose="020B0604020202020204" pitchFamily="34" charset="0"/>
              </a:rPr>
              <a:t>dowloaded</a:t>
            </a:r>
            <a:r>
              <a:rPr lang="en-GB" altLang="en-US" dirty="0">
                <a:latin typeface="Arial" panose="020B0604020202020204" pitchFamily="34" charset="0"/>
              </a:rPr>
              <a:t> at the reported HTTP. The demo is valid 30 days, then you are prompted to acquire a licence (though the demo keeps on working). </a:t>
            </a:r>
            <a:r>
              <a:rPr lang="en-GB" altLang="en-US" b="1" dirty="0">
                <a:latin typeface="Arial" panose="020B0604020202020204" pitchFamily="34" charset="0"/>
              </a:rPr>
              <a:t>Be aware!</a:t>
            </a:r>
            <a:r>
              <a:rPr lang="en-GB" altLang="en-US" dirty="0">
                <a:latin typeface="Arial" panose="020B0604020202020204" pitchFamily="34" charset="0"/>
              </a:rPr>
              <a:t>  The demo tool has some limitations on the modelling of some NACA airfoil families. An older version has been made available on BB with less limitations on NACA 6 airfoils. It can give strange results when Reynolds number are too high!</a:t>
            </a:r>
          </a:p>
          <a:p>
            <a:pPr marL="342900" indent="-342900" eaLnBrk="1" hangingPunct="1"/>
            <a:r>
              <a:rPr lang="en-GB" altLang="en-US" dirty="0">
                <a:latin typeface="Arial" panose="020B0604020202020204" pitchFamily="34" charset="0"/>
              </a:rPr>
              <a:t>*** </a:t>
            </a:r>
            <a:r>
              <a:rPr lang="en-GB" altLang="en-US" dirty="0" err="1">
                <a:latin typeface="Arial" panose="020B0604020202020204" pitchFamily="34" charset="0"/>
              </a:rPr>
              <a:t>Xfoil</a:t>
            </a:r>
            <a:r>
              <a:rPr lang="en-GB" altLang="en-US" dirty="0">
                <a:latin typeface="Arial" panose="020B0604020202020204" pitchFamily="34" charset="0"/>
              </a:rPr>
              <a:t>, developed by Prof. </a:t>
            </a:r>
            <a:r>
              <a:rPr lang="en-GB" altLang="en-US" dirty="0" err="1">
                <a:latin typeface="Arial" panose="020B0604020202020204" pitchFamily="34" charset="0"/>
              </a:rPr>
              <a:t>Drela</a:t>
            </a:r>
            <a:r>
              <a:rPr lang="en-GB" altLang="en-US" dirty="0">
                <a:latin typeface="Arial" panose="020B0604020202020204" pitchFamily="34" charset="0"/>
              </a:rPr>
              <a:t> at MIT is a completely free software tool. The interface is not so intuitive and user friendly as </a:t>
            </a:r>
            <a:r>
              <a:rPr lang="en-GB" altLang="en-US" dirty="0" err="1">
                <a:latin typeface="Arial" panose="020B0604020202020204" pitchFamily="34" charset="0"/>
              </a:rPr>
              <a:t>DesignFoil</a:t>
            </a:r>
            <a:r>
              <a:rPr lang="en-GB" altLang="en-US" dirty="0">
                <a:latin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86</a:t>
            </a:fld>
            <a:endParaRPr lang="en-US"/>
          </a:p>
        </p:txBody>
      </p:sp>
    </p:spTree>
    <p:extLst>
      <p:ext uri="{BB962C8B-B14F-4D97-AF65-F5344CB8AC3E}">
        <p14:creationId xmlns:p14="http://schemas.microsoft.com/office/powerpoint/2010/main" val="19931189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9AE83AC0-192C-4EAD-8C31-E145992606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2ED650AF-9A5B-4B85-BFED-FEB72B7179E9}" type="slidenum">
              <a:rPr lang="en-US" altLang="en-US">
                <a:latin typeface="Arial" panose="020B0604020202020204" pitchFamily="34" charset="0"/>
              </a:rPr>
              <a:pPr eaLnBrk="1" hangingPunct="1"/>
              <a:t>87</a:t>
            </a:fld>
            <a:endParaRPr lang="en-US" altLang="en-US">
              <a:latin typeface="Arial" panose="020B0604020202020204" pitchFamily="34" charset="0"/>
            </a:endParaRPr>
          </a:p>
        </p:txBody>
      </p:sp>
      <p:sp>
        <p:nvSpPr>
          <p:cNvPr id="128003" name="Rectangle 2">
            <a:extLst>
              <a:ext uri="{FF2B5EF4-FFF2-40B4-BE49-F238E27FC236}">
                <a16:creationId xmlns:a16="http://schemas.microsoft.com/office/drawing/2014/main" id="{9FEB1A1F-D14D-47B3-B0FA-295F14D36E7D}"/>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3561CF94-E51F-4833-80F4-9E4D8664B7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 In any case refer to the manual!</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057C50D5-8D5B-4CBB-B5E4-5C731551BE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83150F0A-FD87-423F-B0EA-9E58BBD28EA4}" type="slidenum">
              <a:rPr lang="en-US" altLang="en-US">
                <a:latin typeface="Arial" panose="020B0604020202020204" pitchFamily="34" charset="0"/>
              </a:rPr>
              <a:pPr eaLnBrk="1" hangingPunct="1"/>
              <a:t>88</a:t>
            </a:fld>
            <a:endParaRPr lang="en-US" altLang="en-US">
              <a:latin typeface="Arial" panose="020B0604020202020204" pitchFamily="34" charset="0"/>
            </a:endParaRPr>
          </a:p>
        </p:txBody>
      </p:sp>
      <p:sp>
        <p:nvSpPr>
          <p:cNvPr id="129027" name="Rectangle 2">
            <a:extLst>
              <a:ext uri="{FF2B5EF4-FFF2-40B4-BE49-F238E27FC236}">
                <a16:creationId xmlns:a16="http://schemas.microsoft.com/office/drawing/2014/main" id="{5ADFB655-D8A8-4D4C-9BB7-E8C2F274599C}"/>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664ECBB8-8DA6-40BA-B39D-99CF97D431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 In any case refer to the manual!</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FFED0D82-44B4-459F-9B8F-EF459E90D5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0385D870-B799-4960-B7D0-AB5370D61287}" type="slidenum">
              <a:rPr lang="en-US" altLang="en-US">
                <a:latin typeface="Arial" panose="020B0604020202020204" pitchFamily="34" charset="0"/>
              </a:rPr>
              <a:pPr eaLnBrk="1" hangingPunct="1"/>
              <a:t>89</a:t>
            </a:fld>
            <a:endParaRPr lang="en-US" altLang="en-US">
              <a:latin typeface="Arial" panose="020B0604020202020204" pitchFamily="34" charset="0"/>
            </a:endParaRPr>
          </a:p>
        </p:txBody>
      </p:sp>
      <p:sp>
        <p:nvSpPr>
          <p:cNvPr id="130051" name="Rectangle 2">
            <a:extLst>
              <a:ext uri="{FF2B5EF4-FFF2-40B4-BE49-F238E27FC236}">
                <a16:creationId xmlns:a16="http://schemas.microsoft.com/office/drawing/2014/main" id="{4FF655D9-556E-43E2-80A8-899468433C44}"/>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5897FA67-1BA5-4824-A6A7-9DA050E306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 In any case refer to the manual!</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53492A2D-0E1F-4AB3-9107-58482C744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1C280B46-D2F6-4D0C-BB7B-E98A18421668}" type="slidenum">
              <a:rPr lang="en-US" altLang="en-US">
                <a:latin typeface="Arial" panose="020B0604020202020204" pitchFamily="34" charset="0"/>
              </a:rPr>
              <a:pPr eaLnBrk="1" hangingPunct="1"/>
              <a:t>90</a:t>
            </a:fld>
            <a:endParaRPr lang="en-US" altLang="en-US">
              <a:latin typeface="Arial" panose="020B0604020202020204" pitchFamily="34" charset="0"/>
            </a:endParaRPr>
          </a:p>
        </p:txBody>
      </p:sp>
      <p:sp>
        <p:nvSpPr>
          <p:cNvPr id="131075" name="Rectangle 2">
            <a:extLst>
              <a:ext uri="{FF2B5EF4-FFF2-40B4-BE49-F238E27FC236}">
                <a16:creationId xmlns:a16="http://schemas.microsoft.com/office/drawing/2014/main" id="{4985ABF6-F997-4ACE-9C4F-CEFC53D71792}"/>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0F24D71B-7FCF-4671-B918-640FCAEB9E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 In any case refer to the manual!</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AA887026-C2F6-45A9-8945-148D005E06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B426956E-8194-42B4-99DB-91B149F86994}" type="slidenum">
              <a:rPr lang="en-US" altLang="en-US">
                <a:latin typeface="Arial" panose="020B0604020202020204" pitchFamily="34" charset="0"/>
              </a:rPr>
              <a:pPr eaLnBrk="1" hangingPunct="1"/>
              <a:t>91</a:t>
            </a:fld>
            <a:endParaRPr lang="en-US" altLang="en-US">
              <a:latin typeface="Arial" panose="020B0604020202020204" pitchFamily="34" charset="0"/>
            </a:endParaRPr>
          </a:p>
        </p:txBody>
      </p:sp>
      <p:sp>
        <p:nvSpPr>
          <p:cNvPr id="132099" name="Rectangle 2">
            <a:extLst>
              <a:ext uri="{FF2B5EF4-FFF2-40B4-BE49-F238E27FC236}">
                <a16:creationId xmlns:a16="http://schemas.microsoft.com/office/drawing/2014/main" id="{5CB8944C-1522-4774-A434-51CBCFF773A8}"/>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A2C6FD53-019A-4233-AF80-E74656FA1D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*The compressibility effects are accounted here (using the Prandtl compressibility correction), but the tool works only for M&lt;0.75.</a:t>
            </a:r>
          </a:p>
          <a:p>
            <a:pPr eaLnBrk="1" hangingPunct="1"/>
            <a:r>
              <a:rPr lang="en-GB" altLang="en-US" dirty="0">
                <a:latin typeface="Arial" panose="020B0604020202020204" pitchFamily="34" charset="0"/>
              </a:rPr>
              <a:t>In general you have the analytical tools to provide these corrections without using this tool option. Besides, many of the formulas provided in the lecture are already accounting for the compressibility effect, hence do not end up </a:t>
            </a:r>
            <a:r>
              <a:rPr lang="en-GB" altLang="en-US" dirty="0" err="1">
                <a:latin typeface="Arial" panose="020B0604020202020204" pitchFamily="34" charset="0"/>
              </a:rPr>
              <a:t>appling</a:t>
            </a:r>
            <a:r>
              <a:rPr lang="en-GB" altLang="en-US" dirty="0">
                <a:latin typeface="Arial" panose="020B0604020202020204" pitchFamily="34" charset="0"/>
              </a:rPr>
              <a:t> the compressibility corrections twice!!!!</a:t>
            </a:r>
          </a:p>
          <a:p>
            <a:pPr eaLnBrk="1" hangingPunct="1"/>
            <a:r>
              <a:rPr lang="en-GB" altLang="en-US" dirty="0">
                <a:latin typeface="Arial" panose="020B0604020202020204" pitchFamily="34" charset="0"/>
              </a:rPr>
              <a:t>Typically </a:t>
            </a:r>
            <a:r>
              <a:rPr lang="en-GB" altLang="en-US" b="1" dirty="0">
                <a:latin typeface="Arial" panose="020B0604020202020204" pitchFamily="34" charset="0"/>
              </a:rPr>
              <a:t>you will not need to have the compressibility effects functionality on</a:t>
            </a:r>
            <a:r>
              <a:rPr lang="en-GB" altLang="en-US" dirty="0">
                <a:latin typeface="Arial" panose="020B0604020202020204" pitchFamily="34" charset="0"/>
              </a:rPr>
              <a:t>, especially when the intent is to generate the same kind of data provided in the Abbot’s book (though the Abbott’s polar and lift curves are not computed, but actually gathered in a low speed wind tunnel, hence without any compressibility effect!!!)</a:t>
            </a:r>
          </a:p>
          <a:p>
            <a:pPr eaLnBrk="1" hangingPunct="1"/>
            <a:r>
              <a:rPr lang="en-GB" altLang="en-US" dirty="0">
                <a:latin typeface="Arial" panose="020B0604020202020204" pitchFamily="34" charset="0"/>
              </a:rPr>
              <a:t>**To compute Re you will have to have an estimate of the airfoil chord length. Typically the mean aerodynamic chord (M.A.C.) of the wing is used as average wing chord value! When computing Re for your airfoil, consider that </a:t>
            </a:r>
            <a:r>
              <a:rPr lang="en-GB" altLang="en-US" b="1" dirty="0">
                <a:latin typeface="Arial" panose="020B0604020202020204" pitchFamily="34" charset="0"/>
              </a:rPr>
              <a:t>in case of swept wing, you will have to use the effective speed of the flow investing the airfoil, i.e., </a:t>
            </a:r>
            <a:r>
              <a:rPr lang="en-GB" altLang="en-US" b="1" dirty="0" err="1">
                <a:latin typeface="Arial" panose="020B0604020202020204" pitchFamily="34" charset="0"/>
              </a:rPr>
              <a:t>V</a:t>
            </a:r>
            <a:r>
              <a:rPr lang="en-GB" altLang="en-US" b="1" baseline="-25000" dirty="0" err="1">
                <a:latin typeface="Arial" panose="020B0604020202020204" pitchFamily="34" charset="0"/>
                <a:cs typeface="Arial" panose="020B0604020202020204" pitchFamily="34" charset="0"/>
              </a:rPr>
              <a:t>∞</a:t>
            </a:r>
            <a:r>
              <a:rPr lang="en-GB" altLang="en-US" b="1" dirty="0" err="1">
                <a:latin typeface="Arial" panose="020B0604020202020204" pitchFamily="34" charset="0"/>
                <a:cs typeface="Arial" panose="020B0604020202020204" pitchFamily="34" charset="0"/>
              </a:rPr>
              <a:t>cos</a:t>
            </a:r>
            <a:r>
              <a:rPr lang="el-GR" altLang="en-US" b="1" dirty="0">
                <a:latin typeface="Arial" panose="020B0604020202020204" pitchFamily="34" charset="0"/>
                <a:cs typeface="Arial" panose="020B0604020202020204" pitchFamily="34" charset="0"/>
              </a:rPr>
              <a:t>Λ</a:t>
            </a:r>
            <a:r>
              <a:rPr lang="nl-NL" altLang="en-US" b="1" dirty="0">
                <a:latin typeface="Arial" panose="020B0604020202020204" pitchFamily="34" charset="0"/>
                <a:cs typeface="Arial" panose="020B0604020202020204" pitchFamily="34" charset="0"/>
              </a:rPr>
              <a:t>!</a:t>
            </a:r>
          </a:p>
          <a:p>
            <a:pPr eaLnBrk="1" hangingPunct="1"/>
            <a:endParaRPr lang="nl-NL" altLang="en-US" b="1" dirty="0">
              <a:latin typeface="Arial" panose="020B0604020202020204" pitchFamily="34" charset="0"/>
              <a:cs typeface="Arial" panose="020B0604020202020204" pitchFamily="34" charset="0"/>
            </a:endParaRPr>
          </a:p>
          <a:p>
            <a:pPr eaLnBrk="1" hangingPunct="1"/>
            <a:r>
              <a:rPr lang="nl-NL" altLang="en-US" b="1" dirty="0">
                <a:latin typeface="Arial" panose="020B0604020202020204" pitchFamily="34" charset="0"/>
                <a:cs typeface="Arial" panose="020B0604020202020204" pitchFamily="34" charset="0"/>
              </a:rPr>
              <a:t>Consider that at too high Re values you might get strange unreliable results (odd, broken curves). Ask yourself if you really need to obtain values for such high Re...</a:t>
            </a:r>
            <a:endParaRPr lang="el-GR" altLang="en-US" b="1" dirty="0">
              <a:latin typeface="Arial" panose="020B0604020202020204" pitchFamily="34" charset="0"/>
              <a:cs typeface="Arial" panose="020B0604020202020204" pitchFamily="34" charset="0"/>
            </a:endParaRPr>
          </a:p>
          <a:p>
            <a:pPr eaLnBrk="1" hangingPunct="1"/>
            <a:endParaRPr lang="en-GB" altLang="en-US" dirty="0">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92</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Any questions on </a:t>
            </a:r>
            <a:r>
              <a:rPr lang="en-GB" altLang="en-US" dirty="0" err="1">
                <a:latin typeface="Arial" panose="020B0604020202020204" pitchFamily="34" charset="0"/>
              </a:rPr>
              <a:t>airfoils</a:t>
            </a:r>
            <a:endParaRPr lang="en-GB" altLang="en-US" dirty="0">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 </a:t>
            </a:r>
            <a:r>
              <a:rPr lang="en-US" dirty="0" err="1"/>
              <a:t>Mcrit</a:t>
            </a:r>
            <a:r>
              <a:rPr lang="en-US" dirty="0"/>
              <a:t> correctly</a:t>
            </a:r>
          </a:p>
          <a:p>
            <a:r>
              <a:rPr lang="en-US" dirty="0"/>
              <a:t>Made a good assumption on sweep angle</a:t>
            </a:r>
          </a:p>
          <a:p>
            <a:r>
              <a:rPr lang="en-US" dirty="0"/>
              <a:t>Lift coefficient correctly</a:t>
            </a:r>
          </a:p>
          <a:p>
            <a:r>
              <a:rPr lang="en-US" dirty="0"/>
              <a:t>Take in account compressibility effects (Prandtl Glauert)</a:t>
            </a:r>
          </a:p>
          <a:p>
            <a:r>
              <a:rPr lang="en-US" dirty="0"/>
              <a:t>Low drag/drag bucket</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93</a:t>
            </a:fld>
            <a:endParaRPr lang="en-US"/>
          </a:p>
        </p:txBody>
      </p:sp>
    </p:spTree>
    <p:extLst>
      <p:ext uri="{BB962C8B-B14F-4D97-AF65-F5344CB8AC3E}">
        <p14:creationId xmlns:p14="http://schemas.microsoft.com/office/powerpoint/2010/main" val="22863542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Of course the wing surface S is one of the most important wing parameters! However this has been already discussed and evaluated in the second module of this course.</a:t>
            </a:r>
          </a:p>
          <a:p>
            <a:pPr eaLnBrk="1" hangingPunct="1"/>
            <a:endParaRPr lang="en-GB"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A5D96D7-8B87-418A-BE60-160BFF9CBD99}" type="slidenum">
              <a:rPr lang="en-US" smtClean="0"/>
              <a:t>94</a:t>
            </a:fld>
            <a:endParaRPr lang="en-US"/>
          </a:p>
        </p:txBody>
      </p:sp>
    </p:spTree>
    <p:extLst>
      <p:ext uri="{BB962C8B-B14F-4D97-AF65-F5344CB8AC3E}">
        <p14:creationId xmlns:p14="http://schemas.microsoft.com/office/powerpoint/2010/main" val="32988201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95</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To define the trapezoidal reference surface, eventual </a:t>
            </a:r>
            <a:r>
              <a:rPr lang="en-GB" altLang="en-US" b="1" dirty="0">
                <a:latin typeface="Arial" panose="020B0604020202020204" pitchFamily="34" charset="0"/>
              </a:rPr>
              <a:t>chords extensions, root and tip rounding and curvatures are ignored</a:t>
            </a:r>
            <a:r>
              <a:rPr lang="en-GB" altLang="en-US" dirty="0">
                <a:latin typeface="Arial" panose="020B0604020202020204" pitchFamily="34" charset="0"/>
              </a:rPr>
              <a:t>! The extended trapezoidal wing surface is actually called extended, because it </a:t>
            </a:r>
            <a:r>
              <a:rPr lang="en-GB" altLang="en-US" b="1" dirty="0">
                <a:latin typeface="Arial" panose="020B0604020202020204" pitchFamily="34" charset="0"/>
              </a:rPr>
              <a:t>extends inside the fuselage</a:t>
            </a:r>
            <a:r>
              <a:rPr lang="en-GB" altLang="en-US" dirty="0">
                <a:latin typeface="Arial" panose="020B0604020202020204" pitchFamily="34" charset="0"/>
              </a:rPr>
              <a:t>, till the aircraft symmetry plane. </a:t>
            </a:r>
          </a:p>
          <a:p>
            <a:pPr eaLnBrk="1" hangingPunct="1"/>
            <a:r>
              <a:rPr lang="en-GB" altLang="en-US" dirty="0">
                <a:latin typeface="Arial" panose="020B0604020202020204" pitchFamily="34" charset="0"/>
              </a:rPr>
              <a:t>It is measured in planform view, hence it is independent from the dihedral angle (until the wing span is also independent from the dihedral angle).</a:t>
            </a:r>
          </a:p>
          <a:p>
            <a:pPr eaLnBrk="1" hangingPunct="1"/>
            <a:endParaRPr lang="en-GB" altLang="en-US" dirty="0">
              <a:latin typeface="Arial" panose="020B0604020202020204" pitchFamily="34" charset="0"/>
            </a:endParaRP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*The wetted area (hence the actual exposed surface of the wing) would seem the most logical surface to be used as reference, rather than the extended trapezoidal one. However, it is quite difficult to compute, in fact, the </a:t>
            </a:r>
            <a:r>
              <a:rPr lang="en-GB" altLang="en-US" dirty="0" err="1">
                <a:latin typeface="Arial" panose="020B0604020202020204" pitchFamily="34" charset="0"/>
              </a:rPr>
              <a:t>airfoils’</a:t>
            </a:r>
            <a:r>
              <a:rPr lang="en-GB" altLang="en-US" dirty="0">
                <a:latin typeface="Arial" panose="020B0604020202020204" pitchFamily="34" charset="0"/>
              </a:rPr>
              <a:t> thickness must also be known to calculate it.</a:t>
            </a:r>
          </a:p>
          <a:p>
            <a:pPr eaLnBrk="1" hangingPunct="1"/>
            <a:r>
              <a:rPr lang="en-GB" altLang="en-US" dirty="0">
                <a:latin typeface="Arial" panose="020B0604020202020204" pitchFamily="34" charset="0"/>
              </a:rPr>
              <a:t>Other typical reference surfaces are the flapped wing reference surface (i.e., the wing area interested by the presence of flaps or slats; defined in 8.4), and the exposed wing surface, which is actually equal to the trapezoidal surface subtracted by the part masked by the fuselage! </a:t>
            </a:r>
          </a:p>
          <a:p>
            <a:pPr eaLnBrk="1" hangingPunct="1"/>
            <a:r>
              <a:rPr lang="en-GB" altLang="en-US" dirty="0">
                <a:latin typeface="Arial" panose="020B0604020202020204" pitchFamily="34" charset="0"/>
              </a:rPr>
              <a:t>Note that the use of different reference surfaces yields to different value of the wing lift coefficient….not to different values of lift!</a:t>
            </a:r>
          </a:p>
          <a:p>
            <a:pPr eaLnBrk="1" hangingPunct="1"/>
            <a:endParaRPr lang="en-GB" altLang="en-US" dirty="0">
              <a:latin typeface="Arial" panose="020B0604020202020204" pitchFamily="34" charset="0"/>
            </a:endParaRPr>
          </a:p>
          <a:p>
            <a:pPr eaLnBrk="1" hangingPunct="1"/>
            <a:r>
              <a:rPr lang="en-GB" altLang="en-US" b="1" dirty="0">
                <a:latin typeface="Arial" panose="020B0604020202020204" pitchFamily="34" charset="0"/>
              </a:rPr>
              <a:t>** Consider that, in assignment 2, you already computed both the optimal wing loading and the maximum take-off weight, hence you already have a value for the wing surface S!</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119533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10</a:t>
            </a:fld>
            <a:endParaRPr lang="en-US"/>
          </a:p>
        </p:txBody>
      </p:sp>
    </p:spTree>
    <p:extLst>
      <p:ext uri="{BB962C8B-B14F-4D97-AF65-F5344CB8AC3E}">
        <p14:creationId xmlns:p14="http://schemas.microsoft.com/office/powerpoint/2010/main" val="33381960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96</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rPr>
              <a:t>To operate in common airports (manoeuvre on the ground, approach the terminal areas, enter hangars for maintenance) the maximum span length that is allowed today is </a:t>
            </a:r>
            <a:r>
              <a:rPr lang="en-GB" altLang="en-US" b="1" dirty="0">
                <a:latin typeface="Arial" panose="020B0604020202020204" pitchFamily="34" charset="0"/>
              </a:rPr>
              <a:t>80m</a:t>
            </a:r>
            <a:r>
              <a:rPr lang="en-GB" altLang="en-US" dirty="0">
                <a:latin typeface="Arial" panose="020B0604020202020204" pitchFamily="34" charset="0"/>
              </a:rPr>
              <a:t>.</a:t>
            </a:r>
            <a:br>
              <a:rPr lang="en-GB" altLang="en-US" dirty="0">
                <a:latin typeface="Arial" panose="020B0604020202020204" pitchFamily="34" charset="0"/>
              </a:rPr>
            </a:br>
            <a:r>
              <a:rPr lang="en-GB" altLang="en-US" b="1" dirty="0">
                <a:latin typeface="Arial" panose="020B0604020202020204" pitchFamily="34" charset="0"/>
              </a:rPr>
              <a:t>This must be considered as the max value possible for b in your wing design! </a:t>
            </a:r>
          </a:p>
        </p:txBody>
      </p:sp>
    </p:spTree>
    <p:extLst>
      <p:ext uri="{BB962C8B-B14F-4D97-AF65-F5344CB8AC3E}">
        <p14:creationId xmlns:p14="http://schemas.microsoft.com/office/powerpoint/2010/main" val="36378695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97</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l-GR" altLang="en-US" b="1" dirty="0"/>
              <a:t>λ</a:t>
            </a:r>
            <a:r>
              <a:rPr lang="en-US" dirty="0"/>
              <a:t> = small Lambda</a:t>
            </a:r>
          </a:p>
          <a:p>
            <a:pPr eaLnBrk="1" hangingPunct="1"/>
            <a:endParaRPr lang="en-US" altLang="en-US" b="1" dirty="0">
              <a:latin typeface="Arial" panose="020B0604020202020204" pitchFamily="34" charset="0"/>
            </a:endParaRPr>
          </a:p>
          <a:p>
            <a:pPr eaLnBrk="1" hangingPunct="1"/>
            <a:r>
              <a:rPr lang="en-US" altLang="en-US" b="0" dirty="0">
                <a:latin typeface="Arial" panose="020B0604020202020204" pitchFamily="34" charset="0"/>
              </a:rPr>
              <a:t>Taper ratio, greater than 1?</a:t>
            </a:r>
            <a:endParaRPr lang="en-GB" altLang="en-US" b="0" dirty="0">
              <a:latin typeface="Arial" panose="020B0604020202020204" pitchFamily="34" charset="0"/>
            </a:endParaRPr>
          </a:p>
        </p:txBody>
      </p:sp>
    </p:spTree>
    <p:extLst>
      <p:ext uri="{BB962C8B-B14F-4D97-AF65-F5344CB8AC3E}">
        <p14:creationId xmlns:p14="http://schemas.microsoft.com/office/powerpoint/2010/main" val="26294281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98</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l-GR" altLang="en-US" sz="1200" b="1" dirty="0">
                <a:solidFill>
                  <a:srgbClr val="00A4DE"/>
                </a:solidFill>
                <a:cs typeface="Tahoma" panose="020B0604030504040204" pitchFamily="34" charset="0"/>
              </a:rPr>
              <a:t>Λ</a:t>
            </a:r>
            <a:r>
              <a:rPr lang="en-US" altLang="en-US" sz="1200" b="1" dirty="0">
                <a:solidFill>
                  <a:srgbClr val="00A4DE"/>
                </a:solidFill>
                <a:cs typeface="Tahoma" panose="020B0604030504040204" pitchFamily="34" charset="0"/>
              </a:rPr>
              <a:t>=</a:t>
            </a:r>
            <a:r>
              <a:rPr lang="en-GB" altLang="en-US" b="1" dirty="0">
                <a:latin typeface="Arial" panose="020B0604020202020204" pitchFamily="34" charset="0"/>
              </a:rPr>
              <a:t>Capital Lambda</a:t>
            </a:r>
          </a:p>
          <a:p>
            <a:pPr eaLnBrk="1" hangingPunct="1"/>
            <a:endParaRPr lang="en-GB" altLang="en-US" b="1" dirty="0">
              <a:latin typeface="Arial" panose="020B0604020202020204" pitchFamily="34" charset="0"/>
            </a:endParaRPr>
          </a:p>
          <a:p>
            <a:pPr eaLnBrk="1" hangingPunct="1"/>
            <a:r>
              <a:rPr lang="en-GB" altLang="en-US" b="1" dirty="0">
                <a:latin typeface="Arial" panose="020B0604020202020204" pitchFamily="34" charset="0"/>
              </a:rPr>
              <a:t>The sweep angle as function of the X/C</a:t>
            </a:r>
          </a:p>
          <a:p>
            <a:pPr eaLnBrk="1" hangingPunct="1"/>
            <a:r>
              <a:rPr lang="en-GB" altLang="en-US" b="1" dirty="0">
                <a:latin typeface="Arial" panose="020B0604020202020204" pitchFamily="34" charset="0"/>
              </a:rPr>
              <a:t>Sweep changes as we change the taper ratio!</a:t>
            </a:r>
          </a:p>
          <a:p>
            <a:pPr eaLnBrk="1" hangingPunct="1"/>
            <a:r>
              <a:rPr lang="en-GB" altLang="en-US" b="1" dirty="0">
                <a:latin typeface="Arial" panose="020B0604020202020204" pitchFamily="34" charset="0"/>
              </a:rPr>
              <a:t>Quarter chord is a good estimation of our center of pressure/aerodynamic center</a:t>
            </a:r>
          </a:p>
          <a:p>
            <a:pPr eaLnBrk="1" hangingPunct="1"/>
            <a:endParaRPr lang="en-GB" altLang="en-US" b="1" dirty="0">
              <a:latin typeface="Arial" panose="020B0604020202020204" pitchFamily="34" charset="0"/>
            </a:endParaRPr>
          </a:p>
          <a:p>
            <a:pPr eaLnBrk="1" hangingPunct="1"/>
            <a:r>
              <a:rPr lang="en-GB" altLang="en-US" b="1" dirty="0">
                <a:latin typeface="Arial" panose="020B0604020202020204" pitchFamily="34" charset="0"/>
              </a:rPr>
              <a:t>What number (speed) are we delaying: </a:t>
            </a:r>
            <a:r>
              <a:rPr lang="en-GB" altLang="en-US" b="1" dirty="0" err="1">
                <a:latin typeface="Arial" panose="020B0604020202020204" pitchFamily="34" charset="0"/>
              </a:rPr>
              <a:t>Mdd</a:t>
            </a:r>
            <a:endParaRPr lang="en-GB" altLang="en-US" b="1" dirty="0">
              <a:latin typeface="Arial" panose="020B0604020202020204" pitchFamily="34" charset="0"/>
            </a:endParaRPr>
          </a:p>
          <a:p>
            <a:pPr eaLnBrk="1" hangingPunct="1"/>
            <a:r>
              <a:rPr lang="en-GB" altLang="en-US" b="1" dirty="0">
                <a:latin typeface="Arial" panose="020B0604020202020204" pitchFamily="34" charset="0"/>
              </a:rPr>
              <a:t>How do we calculate the point at which we lift, our center of pressure? How about we simplify our wing a little more.</a:t>
            </a:r>
          </a:p>
          <a:p>
            <a:pPr eaLnBrk="1" hangingPunct="1"/>
            <a:r>
              <a:rPr lang="en-GB" altLang="en-US" b="1" dirty="0">
                <a:latin typeface="Arial" panose="020B0604020202020204" pitchFamily="34" charset="0"/>
              </a:rPr>
              <a:t>How about we take the average of all chords?</a:t>
            </a:r>
          </a:p>
        </p:txBody>
      </p:sp>
    </p:spTree>
    <p:extLst>
      <p:ext uri="{BB962C8B-B14F-4D97-AF65-F5344CB8AC3E}">
        <p14:creationId xmlns:p14="http://schemas.microsoft.com/office/powerpoint/2010/main" val="23565848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99</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b="1" dirty="0">
              <a:latin typeface="Arial" panose="020B0604020202020204" pitchFamily="34" charset="0"/>
            </a:endParaRPr>
          </a:p>
        </p:txBody>
      </p:sp>
    </p:spTree>
    <p:extLst>
      <p:ext uri="{BB962C8B-B14F-4D97-AF65-F5344CB8AC3E}">
        <p14:creationId xmlns:p14="http://schemas.microsoft.com/office/powerpoint/2010/main" val="41982983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100</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GB" altLang="en-US" sz="1200" b="1" dirty="0">
                <a:latin typeface="Arial" panose="020B0604020202020204" pitchFamily="34" charset="0"/>
              </a:rPr>
              <a:t>The wing aerodynamic </a:t>
            </a:r>
            <a:r>
              <a:rPr lang="en-GB" altLang="en-US" sz="1200" b="1" dirty="0" err="1">
                <a:latin typeface="Arial" panose="020B0604020202020204" pitchFamily="34" charset="0"/>
              </a:rPr>
              <a:t>center</a:t>
            </a:r>
            <a:r>
              <a:rPr lang="en-GB" altLang="en-US" sz="1200" b="1" dirty="0">
                <a:latin typeface="Arial" panose="020B0604020202020204" pitchFamily="34" charset="0"/>
              </a:rPr>
              <a:t> (i.e., the point where we can consider applied the resultant of the lift forces) is located around 0.25 MAC for subsonic aircraft</a:t>
            </a:r>
            <a:r>
              <a:rPr lang="en-GB" altLang="en-US" sz="1200" dirty="0">
                <a:latin typeface="Arial" panose="020B0604020202020204" pitchFamily="34" charset="0"/>
              </a:rPr>
              <a:t>, at 0.4MAC in case of supersonic aircraft. </a:t>
            </a:r>
          </a:p>
          <a:p>
            <a:pPr eaLnBrk="1" hangingPunct="1">
              <a:lnSpc>
                <a:spcPct val="80000"/>
              </a:lnSpc>
            </a:pPr>
            <a:endParaRPr lang="en-GB" altLang="en-US" sz="1200" dirty="0">
              <a:latin typeface="Arial" panose="020B0604020202020204" pitchFamily="34" charset="0"/>
            </a:endParaRPr>
          </a:p>
          <a:p>
            <a:pPr eaLnBrk="1" hangingPunct="1">
              <a:lnSpc>
                <a:spcPct val="80000"/>
              </a:lnSpc>
            </a:pPr>
            <a:r>
              <a:rPr lang="en-GB" altLang="en-US" sz="1200" b="1" u="sng" dirty="0">
                <a:latin typeface="Arial" panose="020B0604020202020204" pitchFamily="34" charset="0"/>
              </a:rPr>
              <a:t>NOTE for your design:</a:t>
            </a:r>
            <a:r>
              <a:rPr lang="en-GB" altLang="en-US" sz="1200" b="1" dirty="0">
                <a:latin typeface="Arial" panose="020B0604020202020204" pitchFamily="34" charset="0"/>
              </a:rPr>
              <a:t> MAC is very useful to define the preliminary longitudinal positioning of the wing with respect to the fuselage. </a:t>
            </a:r>
            <a:r>
              <a:rPr lang="en-US" altLang="en-US" sz="1200" b="1" dirty="0">
                <a:latin typeface="Arial" panose="020B0604020202020204" pitchFamily="34" charset="0"/>
              </a:rPr>
              <a:t>At the early stages of the design process one may locate the aerodynamic center of the wing at the center of the fuselage constant section or, for aircraft with aft-fuselage-mounted engines, at 60% of constant section (hence a bit after). </a:t>
            </a:r>
          </a:p>
          <a:p>
            <a:pPr eaLnBrk="1" hangingPunct="1">
              <a:lnSpc>
                <a:spcPct val="80000"/>
              </a:lnSpc>
            </a:pPr>
            <a:r>
              <a:rPr lang="en-GB" altLang="en-US" sz="1200" b="1" dirty="0">
                <a:latin typeface="Arial" panose="020B0604020202020204" pitchFamily="34" charset="0"/>
              </a:rPr>
              <a:t>Indeed, t</a:t>
            </a:r>
            <a:r>
              <a:rPr lang="en-US" altLang="en-US" sz="1200" b="1" dirty="0">
                <a:latin typeface="Arial" panose="020B0604020202020204" pitchFamily="34" charset="0"/>
              </a:rPr>
              <a:t>he wing position with respect to the fuselage is set by stability and control considerations. It requires a detailed weight breakdown and the estimation of the aircraft center of gravity (</a:t>
            </a:r>
            <a:r>
              <a:rPr lang="en-US" altLang="en-US" sz="1200" b="1" dirty="0" err="1">
                <a:latin typeface="Arial" panose="020B0604020202020204" pitchFamily="34" charset="0"/>
              </a:rPr>
              <a:t>c.g.</a:t>
            </a:r>
            <a:r>
              <a:rPr lang="en-US" altLang="en-US" sz="1200" b="1" dirty="0">
                <a:latin typeface="Arial" panose="020B0604020202020204" pitchFamily="34" charset="0"/>
              </a:rPr>
              <a:t>). </a:t>
            </a:r>
          </a:p>
        </p:txBody>
      </p:sp>
    </p:spTree>
    <p:extLst>
      <p:ext uri="{BB962C8B-B14F-4D97-AF65-F5344CB8AC3E}">
        <p14:creationId xmlns:p14="http://schemas.microsoft.com/office/powerpoint/2010/main" val="32225036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101</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5838634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102</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sz="1200" dirty="0">
                <a:latin typeface="Arial" panose="020B0604020202020204" pitchFamily="34" charset="0"/>
              </a:rPr>
              <a:t>Typically as straight wing it is intended a wing with the </a:t>
            </a:r>
            <a:r>
              <a:rPr lang="en-GB" altLang="en-US" sz="1200" b="1" dirty="0">
                <a:latin typeface="Arial" panose="020B0604020202020204" pitchFamily="34" charset="0"/>
              </a:rPr>
              <a:t>quarter chord line</a:t>
            </a:r>
            <a:r>
              <a:rPr lang="en-GB" altLang="en-US" sz="1200" dirty="0">
                <a:latin typeface="Arial" panose="020B0604020202020204" pitchFamily="34" charset="0"/>
              </a:rPr>
              <a:t> orthogonal to the undisturbed flow direction, i.e. </a:t>
            </a:r>
            <a:r>
              <a:rPr lang="el-GR" altLang="en-US" sz="1200" dirty="0">
                <a:latin typeface="Arial" panose="020B0604020202020204" pitchFamily="34" charset="0"/>
              </a:rPr>
              <a:t>Λ</a:t>
            </a:r>
            <a:r>
              <a:rPr lang="nl-NL" altLang="en-US" sz="1200" baseline="-25000" dirty="0">
                <a:latin typeface="Arial" panose="020B0604020202020204" pitchFamily="34" charset="0"/>
              </a:rPr>
              <a:t>0.25c</a:t>
            </a:r>
            <a:r>
              <a:rPr lang="nl-NL" altLang="en-US" sz="1200" dirty="0">
                <a:latin typeface="Arial" panose="020B0604020202020204" pitchFamily="34" charset="0"/>
              </a:rPr>
              <a:t> = 0</a:t>
            </a:r>
          </a:p>
          <a:p>
            <a:pPr eaLnBrk="1" hangingPunct="1">
              <a:lnSpc>
                <a:spcPct val="90000"/>
              </a:lnSpc>
            </a:pPr>
            <a:endParaRPr lang="en-GB" altLang="en-US" sz="1200" dirty="0">
              <a:latin typeface="Arial" panose="020B0604020202020204" pitchFamily="34" charset="0"/>
            </a:endParaRPr>
          </a:p>
          <a:p>
            <a:pPr eaLnBrk="1" hangingPunct="1">
              <a:lnSpc>
                <a:spcPct val="90000"/>
              </a:lnSpc>
            </a:pPr>
            <a:r>
              <a:rPr lang="en-GB" altLang="en-US" sz="1200" dirty="0">
                <a:latin typeface="Arial" panose="020B0604020202020204" pitchFamily="34" charset="0"/>
              </a:rPr>
              <a:t>Theoretically shocks formation on swept wing is determined not by the actual velocity of the air passing over the wing, but rather by the air velocity in the direction perpendicular to the leading edge of the wing.</a:t>
            </a:r>
          </a:p>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5489564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103</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sz="1200" dirty="0">
                <a:latin typeface="Arial" panose="020B0604020202020204" pitchFamily="34" charset="0"/>
              </a:rPr>
              <a:t>The capability of the sweep angle in reducing the local speed on the wing sections is completely independent by its sign. After or forward sweep angle (also of different sign on each wing) would do the same job!</a:t>
            </a:r>
          </a:p>
          <a:p>
            <a:pPr eaLnBrk="1" hangingPunct="1">
              <a:lnSpc>
                <a:spcPct val="90000"/>
              </a:lnSpc>
            </a:pPr>
            <a:r>
              <a:rPr lang="en-GB" altLang="en-US" sz="1200" dirty="0">
                <a:latin typeface="Arial" panose="020B0604020202020204" pitchFamily="34" charset="0"/>
              </a:rPr>
              <a:t>However, the “side effects” for a fore-swept wing would be different:</a:t>
            </a:r>
          </a:p>
          <a:p>
            <a:pPr eaLnBrk="1" hangingPunct="1">
              <a:lnSpc>
                <a:spcPct val="90000"/>
              </a:lnSpc>
            </a:pPr>
            <a:r>
              <a:rPr lang="en-GB" altLang="en-US" sz="1200" dirty="0">
                <a:latin typeface="Arial" panose="020B0604020202020204" pitchFamily="34" charset="0"/>
              </a:rPr>
              <a:t>Improved stall capability and controllability at high angle of attack (aileron in zone free from separated flow)</a:t>
            </a:r>
          </a:p>
          <a:p>
            <a:pPr eaLnBrk="1" hangingPunct="1">
              <a:lnSpc>
                <a:spcPct val="90000"/>
              </a:lnSpc>
            </a:pPr>
            <a:r>
              <a:rPr lang="en-GB" altLang="en-US" sz="1200" dirty="0">
                <a:latin typeface="Arial" panose="020B0604020202020204" pitchFamily="34" charset="0"/>
              </a:rPr>
              <a:t>For oblique wing, better wave drag because of the more favourable volumes distribution (area rules). </a:t>
            </a:r>
          </a:p>
          <a:p>
            <a:pPr eaLnBrk="1" hangingPunct="1">
              <a:lnSpc>
                <a:spcPct val="90000"/>
              </a:lnSpc>
            </a:pPr>
            <a:r>
              <a:rPr lang="en-GB" altLang="en-US" sz="1200" dirty="0">
                <a:latin typeface="Arial" panose="020B0604020202020204" pitchFamily="34" charset="0"/>
              </a:rPr>
              <a:t>Fore-sweep  is associated with a complex structural design (Use of properly tailored composite material) to account for the critical coupling of bending and torsional load. </a:t>
            </a:r>
          </a:p>
          <a:p>
            <a:pPr eaLnBrk="1" hangingPunct="1">
              <a:lnSpc>
                <a:spcPct val="90000"/>
              </a:lnSpc>
            </a:pPr>
            <a:endParaRPr lang="en-GB" altLang="en-US" sz="1200" b="1" dirty="0">
              <a:latin typeface="Arial" panose="020B0604020202020204" pitchFamily="34" charset="0"/>
            </a:endParaRPr>
          </a:p>
          <a:p>
            <a:pPr eaLnBrk="1" hangingPunct="1">
              <a:lnSpc>
                <a:spcPct val="90000"/>
              </a:lnSpc>
            </a:pPr>
            <a:r>
              <a:rPr lang="en-GB" altLang="en-US" sz="1200" b="1" dirty="0">
                <a:latin typeface="Arial" panose="020B0604020202020204" pitchFamily="34" charset="0"/>
              </a:rPr>
              <a:t>*Due to the 3D effects (see coming slides) the increase in </a:t>
            </a:r>
            <a:r>
              <a:rPr lang="en-GB" altLang="en-US" sz="1200" b="1" dirty="0" err="1">
                <a:latin typeface="Arial" panose="020B0604020202020204" pitchFamily="34" charset="0"/>
              </a:rPr>
              <a:t>M</a:t>
            </a:r>
            <a:r>
              <a:rPr lang="en-GB" altLang="en-US" sz="1200" b="1" baseline="-25000" dirty="0" err="1">
                <a:latin typeface="Arial" panose="020B0604020202020204" pitchFamily="34" charset="0"/>
              </a:rPr>
              <a:t>cr</a:t>
            </a:r>
            <a:r>
              <a:rPr lang="en-GB" altLang="en-US" sz="1200" b="1" dirty="0">
                <a:latin typeface="Arial" panose="020B0604020202020204" pitchFamily="34" charset="0"/>
              </a:rPr>
              <a:t> is actually not of a factor cos(</a:t>
            </a:r>
            <a:r>
              <a:rPr lang="el-GR" altLang="en-US" sz="1200" b="1" dirty="0">
                <a:latin typeface="Arial" panose="020B0604020202020204" pitchFamily="34" charset="0"/>
                <a:cs typeface="Arial" panose="020B0604020202020204" pitchFamily="34" charset="0"/>
              </a:rPr>
              <a:t>Λ</a:t>
            </a:r>
            <a:r>
              <a:rPr lang="en-GB" altLang="en-US" sz="1200" b="1" baseline="-25000" dirty="0">
                <a:latin typeface="Arial" panose="020B0604020202020204" pitchFamily="34" charset="0"/>
              </a:rPr>
              <a:t>LE</a:t>
            </a:r>
            <a:r>
              <a:rPr lang="en-GB" altLang="en-US" sz="1200" b="1" dirty="0">
                <a:latin typeface="Arial" panose="020B0604020202020204" pitchFamily="34" charset="0"/>
              </a:rPr>
              <a:t>)^-1, but only to circa cos(</a:t>
            </a:r>
            <a:r>
              <a:rPr lang="el-GR" altLang="en-US" sz="1200" b="1" dirty="0">
                <a:latin typeface="Arial" panose="020B0604020202020204" pitchFamily="34" charset="0"/>
                <a:cs typeface="Arial" panose="020B0604020202020204" pitchFamily="34" charset="0"/>
              </a:rPr>
              <a:t>Λ</a:t>
            </a:r>
            <a:r>
              <a:rPr lang="en-GB" altLang="en-US" sz="1200" b="1" baseline="-25000" dirty="0">
                <a:latin typeface="Arial" panose="020B0604020202020204" pitchFamily="34" charset="0"/>
              </a:rPr>
              <a:t>LE</a:t>
            </a:r>
            <a:r>
              <a:rPr lang="en-GB" altLang="en-US" sz="1200" b="1" dirty="0">
                <a:latin typeface="Arial" panose="020B0604020202020204" pitchFamily="34" charset="0"/>
              </a:rPr>
              <a:t>)^-1/2!</a:t>
            </a:r>
          </a:p>
          <a:p>
            <a:pPr eaLnBrk="1" hangingPunct="1">
              <a:lnSpc>
                <a:spcPct val="90000"/>
              </a:lnSpc>
            </a:pPr>
            <a:endParaRPr lang="en-GB" altLang="en-US" sz="1200" dirty="0">
              <a:latin typeface="Arial" panose="020B0604020202020204" pitchFamily="34" charset="0"/>
            </a:endParaRPr>
          </a:p>
          <a:p>
            <a:pPr eaLnBrk="1" hangingPunct="1">
              <a:lnSpc>
                <a:spcPct val="90000"/>
              </a:lnSpc>
            </a:pPr>
            <a:r>
              <a:rPr lang="en-GB" altLang="en-US" sz="1200" dirty="0">
                <a:latin typeface="Arial" panose="020B0604020202020204" pitchFamily="34" charset="0"/>
              </a:rPr>
              <a:t>**The fact that the wing upper bending is associated with nose down rotation of the wing (mostly at the tip of course) is such that a swept wing is more tolerant to gusts: when a sudden lift load is generated by a gust, the torsion of the wing, with consequent lowering of the angle of attack, is such that the amount of extra lift is actually lowered!</a:t>
            </a:r>
          </a:p>
          <a:p>
            <a:pPr eaLnBrk="1" hangingPunct="1">
              <a:lnSpc>
                <a:spcPct val="90000"/>
              </a:lnSpc>
            </a:pPr>
            <a:endParaRPr lang="en-GB" altLang="en-US" sz="1200" dirty="0">
              <a:latin typeface="Arial" panose="020B0604020202020204" pitchFamily="34" charset="0"/>
            </a:endParaRPr>
          </a:p>
          <a:p>
            <a:pPr eaLnBrk="1" hangingPunct="1"/>
            <a:r>
              <a:rPr lang="en-GB" altLang="en-US" dirty="0">
                <a:latin typeface="Arial" panose="020B0604020202020204" pitchFamily="34" charset="0"/>
              </a:rPr>
              <a:t>FORWARD SWEEP IS ELASTICALLY UNSTABLE</a:t>
            </a:r>
          </a:p>
        </p:txBody>
      </p:sp>
    </p:spTree>
    <p:extLst>
      <p:ext uri="{BB962C8B-B14F-4D97-AF65-F5344CB8AC3E}">
        <p14:creationId xmlns:p14="http://schemas.microsoft.com/office/powerpoint/2010/main" val="21079836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104</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7368454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F561F71-05A8-45A7-BE8A-9D441E0F4F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3A2FA2A1-1E8C-40C5-89DD-FBF358D3A154}" type="slidenum">
              <a:rPr lang="en-US" altLang="en-US">
                <a:latin typeface="Arial" panose="020B0604020202020204" pitchFamily="34" charset="0"/>
              </a:rPr>
              <a:pPr eaLnBrk="1" hangingPunct="1"/>
              <a:t>105</a:t>
            </a:fld>
            <a:endParaRPr lang="en-US" altLang="en-US">
              <a:latin typeface="Arial" panose="020B0604020202020204" pitchFamily="34" charset="0"/>
            </a:endParaRPr>
          </a:p>
        </p:txBody>
      </p:sp>
      <p:sp>
        <p:nvSpPr>
          <p:cNvPr id="133123" name="Rectangle 2">
            <a:extLst>
              <a:ext uri="{FF2B5EF4-FFF2-40B4-BE49-F238E27FC236}">
                <a16:creationId xmlns:a16="http://schemas.microsoft.com/office/drawing/2014/main" id="{0699549D-44EC-4D3D-8C60-C479180C8407}"/>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BC8E7FAD-C950-4063-8F6B-FA4775764F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sz="1200" b="1" dirty="0">
                <a:latin typeface="Arial" panose="020B0604020202020204" pitchFamily="34" charset="0"/>
              </a:rPr>
              <a:t>* </a:t>
            </a:r>
            <a:r>
              <a:rPr lang="en-GB" altLang="en-US" sz="1200" dirty="0">
                <a:latin typeface="Arial" panose="020B0604020202020204" pitchFamily="34" charset="0"/>
              </a:rPr>
              <a:t>Of course the spanwise flow does not have any effect on the lift generation, because it just flows on a straight surface. On the contrary of the component perpendicular to the LE, it is not forced to deviate around a curved surface, hence it does not accelerate and generate any pressure distribution (i.e. lift).</a:t>
            </a:r>
          </a:p>
          <a:p>
            <a:pPr eaLnBrk="1" hangingPunct="1"/>
            <a:endParaRPr lang="en-GB" altLang="en-US" dirty="0">
              <a:latin typeface="Arial" panose="020B0604020202020204" pitchFamily="34" charset="0"/>
            </a:endParaRPr>
          </a:p>
          <a:p>
            <a:pPr eaLnBrk="1" hangingPunct="1"/>
            <a:r>
              <a:rPr lang="en-GB" altLang="en-US" dirty="0">
                <a:latin typeface="Arial" panose="020B0604020202020204" pitchFamily="34" charset="0"/>
              </a:rPr>
              <a:t>Increase sweep angle at the tip</a:t>
            </a:r>
          </a:p>
          <a:p>
            <a:pPr eaLnBrk="1" hangingPunct="1"/>
            <a:r>
              <a:rPr lang="en-GB" altLang="en-US" dirty="0">
                <a:latin typeface="Arial" panose="020B0604020202020204" pitchFamily="34" charset="0"/>
              </a:rPr>
              <a:t>Decrease sweep angle at the root</a:t>
            </a:r>
          </a:p>
          <a:p>
            <a:pPr eaLnBrk="1" hangingPunct="1"/>
            <a:endParaRPr lang="en-GB" altLang="en-US" dirty="0">
              <a:latin typeface="Arial" panose="020B0604020202020204" pitchFamily="34" charset="0"/>
            </a:endParaRPr>
          </a:p>
          <a:p>
            <a:pPr eaLnBrk="1" hangingPunct="1"/>
            <a:r>
              <a:rPr lang="en-GB" altLang="en-US" dirty="0" err="1">
                <a:latin typeface="Arial" panose="020B0604020202020204" pitchFamily="34" charset="0"/>
              </a:rPr>
              <a:t>Torenbeek</a:t>
            </a:r>
            <a:endParaRPr lang="en-GB" altLang="en-US" dirty="0">
              <a:latin typeface="Arial" panose="020B0604020202020204" pitchFamily="34" charset="0"/>
            </a:endParaRPr>
          </a:p>
        </p:txBody>
      </p:sp>
    </p:spTree>
    <p:extLst>
      <p:ext uri="{BB962C8B-B14F-4D97-AF65-F5344CB8AC3E}">
        <p14:creationId xmlns:p14="http://schemas.microsoft.com/office/powerpoint/2010/main" val="924043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0763"/>
            <a:ext cx="10363200" cy="916737"/>
          </a:xfrm>
          <a:prstGeom prst="rect">
            <a:avLst/>
          </a:prstGeom>
        </p:spPr>
        <p:txBody>
          <a:bodyPr/>
          <a:lstStyle>
            <a:lvl1pPr>
              <a:defRPr sz="24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27210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t"/>
          <a:lstStyle>
            <a:lvl1pPr algn="l">
              <a:defRPr sz="2400" b="1">
                <a:solidFill>
                  <a:schemeClr val="accent2">
                    <a:lumMod val="75000"/>
                  </a:schemeClr>
                </a:solidFill>
              </a:defRPr>
            </a:lvl1pPr>
          </a:lstStyle>
          <a:p>
            <a:r>
              <a:rPr lang="en-US"/>
              <a:t>Click to edit Master title style</a:t>
            </a:r>
          </a:p>
        </p:txBody>
      </p:sp>
      <p:sp>
        <p:nvSpPr>
          <p:cNvPr id="3" name="Content Placeholder 2"/>
          <p:cNvSpPr>
            <a:spLocks noGrp="1"/>
          </p:cNvSpPr>
          <p:nvPr>
            <p:ph idx="1"/>
          </p:nvPr>
        </p:nvSpPr>
        <p:spPr>
          <a:xfrm>
            <a:off x="4766733" y="273063"/>
            <a:ext cx="6815667" cy="5460925"/>
          </a:xfrm>
          <a:prstGeom prst="rect">
            <a:avLst/>
          </a:prstGeom>
        </p:spPr>
        <p:txBody>
          <a:bodyPr/>
          <a:lstStyle>
            <a:lvl1pPr>
              <a:defRPr sz="2400"/>
            </a:lvl1pPr>
            <a:lvl2pPr>
              <a:defRPr sz="2000"/>
            </a:lvl2pPr>
            <a:lvl3pPr>
              <a:defRPr sz="1600"/>
            </a:lvl3pPr>
            <a:lvl4pPr>
              <a:defRPr sz="1200"/>
            </a:lvl4pPr>
            <a:lvl5pPr>
              <a:defRPr sz="1200"/>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1"/>
            <a:ext cx="4011084" cy="4298874"/>
          </a:xfrm>
          <a:prstGeom prst="rect">
            <a:avLst/>
          </a:prstGeom>
        </p:spPr>
        <p:txBody>
          <a:bodyPr/>
          <a:lstStyle>
            <a:lvl1pPr marL="0" indent="0">
              <a:buNone/>
              <a:defRPr sz="1200"/>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Tree>
    <p:extLst>
      <p:ext uri="{BB962C8B-B14F-4D97-AF65-F5344CB8AC3E}">
        <p14:creationId xmlns:p14="http://schemas.microsoft.com/office/powerpoint/2010/main" val="1310590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1029" y="4441416"/>
            <a:ext cx="7315200" cy="566738"/>
          </a:xfrm>
          <a:prstGeom prst="rect">
            <a:avLst/>
          </a:prstGeom>
        </p:spPr>
        <p:txBody>
          <a:bodyPr anchor="b"/>
          <a:lstStyle>
            <a:lvl1pPr algn="l">
              <a:defRPr sz="1600" b="1">
                <a:solidFill>
                  <a:schemeClr val="accent2">
                    <a:lumMod val="75000"/>
                  </a:schemeClr>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441029" y="612788"/>
            <a:ext cx="7315200" cy="3671671"/>
          </a:xfrm>
          <a:prstGeom prst="rect">
            <a:avLst/>
          </a:prstGeom>
        </p:spPr>
        <p:txBody>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pPr lvl="0"/>
            <a:r>
              <a:rPr lang="en-US" noProof="0"/>
              <a:t>Drag picture to placeholder or click icon to add</a:t>
            </a:r>
          </a:p>
        </p:txBody>
      </p:sp>
      <p:sp>
        <p:nvSpPr>
          <p:cNvPr id="4" name="Text Placeholder 3"/>
          <p:cNvSpPr>
            <a:spLocks noGrp="1"/>
          </p:cNvSpPr>
          <p:nvPr>
            <p:ph type="body" sz="half" idx="2"/>
          </p:nvPr>
        </p:nvSpPr>
        <p:spPr>
          <a:xfrm>
            <a:off x="2441029" y="5008154"/>
            <a:ext cx="7315200" cy="804862"/>
          </a:xfrm>
          <a:prstGeom prst="rect">
            <a:avLst/>
          </a:prstGeom>
        </p:spPr>
        <p:txBody>
          <a:bodyPr/>
          <a:lstStyle>
            <a:lvl1pPr marL="0" indent="0">
              <a:buNone/>
              <a:defRPr sz="1200"/>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Tree>
    <p:extLst>
      <p:ext uri="{BB962C8B-B14F-4D97-AF65-F5344CB8AC3E}">
        <p14:creationId xmlns:p14="http://schemas.microsoft.com/office/powerpoint/2010/main" val="2997983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0763"/>
            <a:ext cx="10363200" cy="916737"/>
          </a:xfrm>
          <a:prstGeom prst="rect">
            <a:avLst/>
          </a:prstGeom>
        </p:spPr>
        <p:txBody>
          <a:bodyPr/>
          <a:lstStyle>
            <a:lvl1pPr>
              <a:defRPr sz="24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1470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90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09600" y="1600207"/>
            <a:ext cx="10972800" cy="4108119"/>
          </a:xfrm>
          <a:prstGeom prst="rect">
            <a:avLst/>
          </a:prstGeom>
        </p:spPr>
        <p:txBody>
          <a:bodyPr/>
          <a:lstStyle>
            <a:lvl1pPr>
              <a:defRPr sz="2400"/>
            </a:lvl1pPr>
            <a:lvl2pPr>
              <a:defRPr sz="2000"/>
            </a:lvl2pPr>
            <a:lvl3pPr>
              <a:defRPr sz="16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600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8"/>
            <a:ext cx="10363200" cy="1470025"/>
          </a:xfrm>
          <a:prstGeom prst="rect">
            <a:avLst/>
          </a:prstGeo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54425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F29C22-DAA5-40E5-9652-69E2EF57603E}"/>
              </a:ext>
            </a:extLst>
          </p:cNvPr>
          <p:cNvSpPr/>
          <p:nvPr userDrawn="1"/>
        </p:nvSpPr>
        <p:spPr>
          <a:xfrm>
            <a:off x="0" y="0"/>
            <a:ext cx="12192000" cy="5961529"/>
          </a:xfrm>
          <a:prstGeom prst="rect">
            <a:avLst/>
          </a:prstGeom>
          <a:solidFill>
            <a:srgbClr val="970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5F4152-6B85-4757-B724-7A1CF1111B91}"/>
              </a:ext>
            </a:extLst>
          </p:cNvPr>
          <p:cNvSpPr>
            <a:spLocks noGrp="1"/>
          </p:cNvSpPr>
          <p:nvPr>
            <p:ph type="ctrTitle" hasCustomPrompt="1"/>
          </p:nvPr>
        </p:nvSpPr>
        <p:spPr>
          <a:xfrm>
            <a:off x="995082" y="117861"/>
            <a:ext cx="10363200" cy="1470025"/>
          </a:xfrm>
          <a:prstGeom prst="rect">
            <a:avLst/>
          </a:prstGeom>
        </p:spPr>
        <p:txBody>
          <a:bodyPr/>
          <a:lstStyle>
            <a:lvl1pPr>
              <a:defRPr sz="5400">
                <a:solidFill>
                  <a:schemeClr val="bg1"/>
                </a:solidFill>
              </a:defRPr>
            </a:lvl1pPr>
          </a:lstStyle>
          <a:p>
            <a:r>
              <a:rPr lang="en-US" dirty="0"/>
              <a:t>[New Section/Sub-Section Topic]</a:t>
            </a:r>
          </a:p>
        </p:txBody>
      </p:sp>
      <p:sp>
        <p:nvSpPr>
          <p:cNvPr id="5" name="Subtitle 2">
            <a:extLst>
              <a:ext uri="{FF2B5EF4-FFF2-40B4-BE49-F238E27FC236}">
                <a16:creationId xmlns:a16="http://schemas.microsoft.com/office/drawing/2014/main" id="{AE0E08C0-7FB0-4AD9-AFE6-05A27DE00403}"/>
              </a:ext>
            </a:extLst>
          </p:cNvPr>
          <p:cNvSpPr>
            <a:spLocks noGrp="1"/>
          </p:cNvSpPr>
          <p:nvPr>
            <p:ph type="subTitle" idx="1" hasCustomPrompt="1"/>
          </p:nvPr>
        </p:nvSpPr>
        <p:spPr>
          <a:xfrm>
            <a:off x="354106" y="1783975"/>
            <a:ext cx="4876800" cy="4069977"/>
          </a:xfrm>
          <a:prstGeom prst="rect">
            <a:avLst/>
          </a:prstGeom>
        </p:spPr>
        <p:txBody>
          <a:bodyPr/>
          <a:lstStyle>
            <a:lvl1pPr marL="0" indent="0" algn="l">
              <a:buNone/>
              <a:defRPr sz="2000">
                <a:solidFill>
                  <a:schemeClr val="bg1"/>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dirty="0"/>
              <a:t>[List of New Section/Topic Sub-Sections/Topics]</a:t>
            </a:r>
          </a:p>
          <a:p>
            <a:r>
              <a:rPr lang="en-US" dirty="0"/>
              <a:t>#.1 Sub-Section/Topic 1</a:t>
            </a:r>
          </a:p>
          <a:p>
            <a:r>
              <a:rPr lang="en-US" dirty="0"/>
              <a:t>#.2 Sub-Section/Topic 2</a:t>
            </a:r>
          </a:p>
          <a:p>
            <a:r>
              <a:rPr lang="en-US" dirty="0"/>
              <a:t>.</a:t>
            </a:r>
          </a:p>
          <a:p>
            <a:r>
              <a:rPr lang="en-US" dirty="0"/>
              <a:t>.</a:t>
            </a:r>
          </a:p>
          <a:p>
            <a:r>
              <a:rPr lang="en-US" dirty="0"/>
              <a:t>.</a:t>
            </a:r>
          </a:p>
          <a:p>
            <a:r>
              <a:rPr lang="en-US" dirty="0"/>
              <a:t>#. # Sub-Section/Topic #</a:t>
            </a:r>
          </a:p>
        </p:txBody>
      </p:sp>
      <p:sp>
        <p:nvSpPr>
          <p:cNvPr id="6" name="Content Placeholder 2">
            <a:extLst>
              <a:ext uri="{FF2B5EF4-FFF2-40B4-BE49-F238E27FC236}">
                <a16:creationId xmlns:a16="http://schemas.microsoft.com/office/drawing/2014/main" id="{F2378B3B-B4E7-4E2B-878C-C03099A52A23}"/>
              </a:ext>
            </a:extLst>
          </p:cNvPr>
          <p:cNvSpPr>
            <a:spLocks noGrp="1"/>
          </p:cNvSpPr>
          <p:nvPr>
            <p:ph idx="10" hasCustomPrompt="1"/>
          </p:nvPr>
        </p:nvSpPr>
        <p:spPr>
          <a:xfrm>
            <a:off x="5490881" y="1783975"/>
            <a:ext cx="6485965" cy="4108119"/>
          </a:xfrm>
          <a:prstGeom prst="rect">
            <a:avLst/>
          </a:prstGeom>
        </p:spPr>
        <p:txBody>
          <a:bodyPr/>
          <a:lstStyle>
            <a:lvl1pPr marL="0" indent="0">
              <a:buNone/>
              <a:defRPr sz="2400">
                <a:solidFill>
                  <a:schemeClr val="bg1"/>
                </a:solidFill>
              </a:defRPr>
            </a:lvl1pPr>
            <a:lvl2pPr marL="192882" indent="0">
              <a:buNone/>
              <a:defRPr sz="2000"/>
            </a:lvl2pPr>
            <a:lvl3pPr marL="385763" indent="0">
              <a:buNone/>
              <a:defRPr sz="1600"/>
            </a:lvl3pPr>
            <a:lvl4pPr marL="578644" indent="0">
              <a:buNone/>
              <a:defRPr sz="1200"/>
            </a:lvl4pPr>
            <a:lvl5pPr marL="771525" indent="0">
              <a:buNone/>
              <a:defRPr sz="1200"/>
            </a:lvl5pPr>
          </a:lstStyle>
          <a:p>
            <a:pPr lvl="0"/>
            <a:r>
              <a:rPr lang="en-US" dirty="0"/>
              <a:t>[New Section/Topic Picture]</a:t>
            </a:r>
          </a:p>
        </p:txBody>
      </p:sp>
    </p:spTree>
    <p:extLst>
      <p:ext uri="{BB962C8B-B14F-4D97-AF65-F5344CB8AC3E}">
        <p14:creationId xmlns:p14="http://schemas.microsoft.com/office/powerpoint/2010/main" val="1278974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09600" y="1600207"/>
            <a:ext cx="10972800" cy="4108119"/>
          </a:xfrm>
          <a:prstGeom prst="rect">
            <a:avLst/>
          </a:prstGeom>
        </p:spPr>
        <p:txBody>
          <a:bodyPr/>
          <a:lstStyle>
            <a:lvl1pPr>
              <a:defRPr sz="2400"/>
            </a:lvl1pPr>
            <a:lvl2pPr>
              <a:defRPr sz="2000"/>
            </a:lvl2pPr>
            <a:lvl3pPr>
              <a:defRPr sz="16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719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0324" y="4406913"/>
            <a:ext cx="10363200" cy="1362075"/>
          </a:xfrm>
          <a:prstGeom prst="rect">
            <a:avLst/>
          </a:prstGeom>
        </p:spPr>
        <p:txBody>
          <a:bodyPr anchor="t"/>
          <a:lstStyle>
            <a:lvl1pPr algn="l">
              <a:defRPr sz="28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920324" y="2906713"/>
            <a:ext cx="10363200" cy="1500187"/>
          </a:xfrm>
          <a:prstGeom prst="rect">
            <a:avLst/>
          </a:prstGeom>
        </p:spPr>
        <p:txBody>
          <a:bodyPr anchor="b"/>
          <a:lstStyle>
            <a:lvl1pPr marL="0" indent="0">
              <a:buNone/>
              <a:defRPr sz="1600">
                <a:solidFill>
                  <a:schemeClr val="tx1">
                    <a:tint val="75000"/>
                  </a:schemeClr>
                </a:solidFill>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376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
        <p:nvSpPr>
          <p:cNvPr id="3" name="Content Placeholder 2"/>
          <p:cNvSpPr>
            <a:spLocks noGrp="1"/>
          </p:cNvSpPr>
          <p:nvPr>
            <p:ph sz="half" idx="1"/>
          </p:nvPr>
        </p:nvSpPr>
        <p:spPr>
          <a:xfrm>
            <a:off x="609600" y="1600205"/>
            <a:ext cx="5384800" cy="4172257"/>
          </a:xfrm>
          <a:prstGeom prst="rect">
            <a:avLst/>
          </a:prstGeom>
        </p:spPr>
        <p:txBody>
          <a:bodyPr/>
          <a:lstStyle>
            <a:lvl1pPr>
              <a:defRPr sz="2400"/>
            </a:lvl1pPr>
            <a:lvl2pPr>
              <a:defRPr sz="1800"/>
            </a:lvl2pPr>
            <a:lvl3pPr>
              <a:defRPr sz="1400"/>
            </a:lvl3pPr>
            <a:lvl4pPr>
              <a:defRPr sz="1200"/>
            </a:lvl4pPr>
            <a:lvl5pPr>
              <a:defRPr sz="120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172257"/>
          </a:xfrm>
          <a:prstGeom prst="rect">
            <a:avLst/>
          </a:prstGeom>
        </p:spPr>
        <p:txBody>
          <a:bodyPr/>
          <a:lstStyle>
            <a:lvl1pPr>
              <a:defRPr sz="2400"/>
            </a:lvl1pPr>
            <a:lvl2pPr>
              <a:defRPr sz="1800"/>
            </a:lvl2pPr>
            <a:lvl3pPr>
              <a:defRPr sz="1400"/>
            </a:lvl3pPr>
            <a:lvl4pPr>
              <a:defRPr sz="1200"/>
            </a:lvl4pPr>
            <a:lvl5pPr>
              <a:defRPr sz="120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704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6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80"/>
            <a:ext cx="5386917" cy="3571927"/>
          </a:xfrm>
          <a:prstGeom prst="rect">
            <a:avLst/>
          </a:prstGeom>
        </p:spPr>
        <p:txBody>
          <a:bodyPr/>
          <a:lstStyle>
            <a:lvl1pPr>
              <a:defRPr sz="1600"/>
            </a:lvl1pPr>
            <a:lvl2pPr>
              <a:defRPr sz="1200"/>
            </a:lvl2pPr>
            <a:lvl3pPr>
              <a:defRPr sz="1100"/>
            </a:lvl3pPr>
            <a:lvl4pPr>
              <a:defRPr sz="1100"/>
            </a:lvl4pPr>
            <a:lvl5pPr>
              <a:defRPr sz="11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a:prstGeom prst="rect">
            <a:avLst/>
          </a:prstGeom>
        </p:spPr>
        <p:txBody>
          <a:bodyPr anchor="b"/>
          <a:lstStyle>
            <a:lvl1pPr marL="0" indent="0">
              <a:buNone/>
              <a:defRPr sz="16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76" y="2174880"/>
            <a:ext cx="5389033" cy="3571927"/>
          </a:xfrm>
          <a:prstGeom prst="rect">
            <a:avLst/>
          </a:prstGeom>
        </p:spPr>
        <p:txBody>
          <a:bodyPr/>
          <a:lstStyle>
            <a:lvl1pPr>
              <a:defRPr sz="1600"/>
            </a:lvl1pPr>
            <a:lvl2pPr>
              <a:defRPr sz="1200"/>
            </a:lvl2pPr>
            <a:lvl3pPr>
              <a:defRPr sz="1100"/>
            </a:lvl3pPr>
            <a:lvl4pPr>
              <a:defRPr sz="1100"/>
            </a:lvl4pPr>
            <a:lvl5pPr>
              <a:defRPr sz="11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25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Tree>
    <p:extLst>
      <p:ext uri="{BB962C8B-B14F-4D97-AF65-F5344CB8AC3E}">
        <p14:creationId xmlns:p14="http://schemas.microsoft.com/office/powerpoint/2010/main" val="36665558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 descr="Logo Up bar.png"/>
          <p:cNvPicPr>
            <a:picLocks noChangeAspect="1"/>
          </p:cNvPicPr>
          <p:nvPr/>
        </p:nvPicPr>
        <p:blipFill rotWithShape="1">
          <a:blip r:embed="rId4">
            <a:extLst>
              <a:ext uri="{28A0092B-C50C-407E-A947-70E740481C1C}">
                <a14:useLocalDpi xmlns:a14="http://schemas.microsoft.com/office/drawing/2010/main" val="0"/>
              </a:ext>
            </a:extLst>
          </a:blip>
          <a:srcRect t="84746"/>
          <a:stretch/>
        </p:blipFill>
        <p:spPr bwMode="auto">
          <a:xfrm>
            <a:off x="3" y="5811852"/>
            <a:ext cx="12189884" cy="10461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EEAC6F5-8B02-4EF7-9115-DC05E622749E}"/>
              </a:ext>
            </a:extLst>
          </p:cNvPr>
          <p:cNvPicPr>
            <a:picLocks noChangeAspect="1"/>
          </p:cNvPicPr>
          <p:nvPr userDrawn="1"/>
        </p:nvPicPr>
        <p:blipFill>
          <a:blip r:embed="rId5">
            <a:clrChange>
              <a:clrFrom>
                <a:srgbClr val="FFFFFF"/>
              </a:clrFrom>
              <a:clrTo>
                <a:srgbClr val="FFFFFF">
                  <a:alpha val="0"/>
                </a:srgbClr>
              </a:clrTo>
            </a:clrChange>
          </a:blip>
          <a:stretch>
            <a:fillRect/>
          </a:stretch>
        </p:blipFill>
        <p:spPr>
          <a:xfrm>
            <a:off x="2200276" y="282402"/>
            <a:ext cx="7789341" cy="4329940"/>
          </a:xfrm>
          <a:prstGeom prst="rect">
            <a:avLst/>
          </a:prstGeom>
        </p:spPr>
      </p:pic>
    </p:spTree>
  </p:cSld>
  <p:clrMap bg1="lt1" tx1="dk1" bg2="lt2" tx2="dk2" accent1="accent1" accent2="accent2" accent3="accent3" accent4="accent4" accent5="accent5" accent6="accent6" hlink="hlink" folHlink="folHlink"/>
  <p:sldLayoutIdLst>
    <p:sldLayoutId id="2147483690" r:id="rId1"/>
    <p:sldLayoutId id="2147483705" r:id="rId2"/>
  </p:sldLayoutIdLst>
  <p:txStyles>
    <p:titleStyle>
      <a:lvl1pPr algn="ctr" defTabSz="192881" rtl="0" eaLnBrk="1" fontAlgn="base" hangingPunct="1">
        <a:spcBef>
          <a:spcPct val="0"/>
        </a:spcBef>
        <a:spcAft>
          <a:spcPct val="0"/>
        </a:spcAft>
        <a:defRPr sz="1856" kern="1200">
          <a:solidFill>
            <a:schemeClr val="tx1"/>
          </a:solidFill>
          <a:latin typeface="+mj-lt"/>
          <a:ea typeface="ＭＳ Ｐゴシック" charset="0"/>
          <a:cs typeface="ＭＳ Ｐゴシック" charset="0"/>
        </a:defRPr>
      </a:lvl1pPr>
      <a:lvl2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9pPr>
    </p:titleStyle>
    <p:body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DBE5CF-ABBB-410C-822C-4016CD410C6F}"/>
              </a:ext>
            </a:extLst>
          </p:cNvPr>
          <p:cNvSpPr/>
          <p:nvPr userDrawn="1"/>
        </p:nvSpPr>
        <p:spPr>
          <a:xfrm>
            <a:off x="2" y="5956928"/>
            <a:ext cx="12191999" cy="901072"/>
          </a:xfrm>
          <a:prstGeom prst="rect">
            <a:avLst/>
          </a:prstGeom>
          <a:solidFill>
            <a:srgbClr val="970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7" descr="bottom garnet bar.png">
            <a:extLst>
              <a:ext uri="{FF2B5EF4-FFF2-40B4-BE49-F238E27FC236}">
                <a16:creationId xmlns:a16="http://schemas.microsoft.com/office/drawing/2014/main" id="{116F2435-A4A8-49C8-B18E-2A548E2AFCE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r="50442"/>
          <a:stretch/>
        </p:blipFill>
        <p:spPr bwMode="auto">
          <a:xfrm>
            <a:off x="1" y="5969209"/>
            <a:ext cx="4531659"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DF69E46-A192-4357-A367-99BF5352D745}"/>
              </a:ext>
            </a:extLst>
          </p:cNvPr>
          <p:cNvSpPr txBox="1"/>
          <p:nvPr userDrawn="1"/>
        </p:nvSpPr>
        <p:spPr>
          <a:xfrm>
            <a:off x="11545017" y="6482527"/>
            <a:ext cx="646981" cy="369332"/>
          </a:xfrm>
          <a:prstGeom prst="rect">
            <a:avLst/>
          </a:prstGeom>
          <a:noFill/>
        </p:spPr>
        <p:txBody>
          <a:bodyPr wrap="square" rtlCol="0">
            <a:spAutoFit/>
          </a:bodyPr>
          <a:lstStyle/>
          <a:p>
            <a:pPr algn="r"/>
            <a:fld id="{574A9693-E5FD-411F-A0B0-46A75F5C6BF1}" type="slidenum">
              <a:rPr lang="en-US" smtClean="0">
                <a:solidFill>
                  <a:schemeClr val="bg1"/>
                </a:solidFill>
              </a:rPr>
              <a:pPr algn="r"/>
              <a:t>‹#›</a:t>
            </a:fld>
            <a:endParaRPr 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94" r:id="rId1"/>
    <p:sldLayoutId id="2147483702" r:id="rId2"/>
    <p:sldLayoutId id="2147483695" r:id="rId3"/>
    <p:sldLayoutId id="2147483696" r:id="rId4"/>
    <p:sldLayoutId id="2147483697" r:id="rId5"/>
    <p:sldLayoutId id="2147483698" r:id="rId6"/>
    <p:sldLayoutId id="2147483699" r:id="rId7"/>
    <p:sldLayoutId id="2147483700" r:id="rId8"/>
    <p:sldLayoutId id="2147483701" r:id="rId9"/>
    <p:sldLayoutId id="2147483703" r:id="rId10"/>
    <p:sldLayoutId id="2147483704" r:id="rId11"/>
  </p:sldLayoutIdLst>
  <p:txStyles>
    <p:titleStyle>
      <a:lvl1pPr algn="ctr" defTabSz="192881" rtl="0" fontAlgn="base">
        <a:spcBef>
          <a:spcPct val="0"/>
        </a:spcBef>
        <a:spcAft>
          <a:spcPct val="0"/>
        </a:spcAft>
        <a:defRPr sz="1856" kern="1200">
          <a:solidFill>
            <a:schemeClr val="tx1"/>
          </a:solidFill>
          <a:latin typeface="+mj-lt"/>
          <a:ea typeface="ＭＳ Ｐゴシック" charset="0"/>
          <a:cs typeface="ＭＳ Ｐゴシック" charset="0"/>
        </a:defRPr>
      </a:lvl1pPr>
      <a:lvl2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9pPr>
    </p:titleStyle>
    <p:bodyStyle>
      <a:lvl1pPr marL="144661" indent="-144661" algn="l" defTabSz="192881" rtl="0" fontAlgn="base">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dbacker@cec.sc.edu"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108.wmf"/><Relationship Id="rId17" Type="http://schemas.openxmlformats.org/officeDocument/2006/relationships/image" Target="../media/image106.jpeg"/><Relationship Id="rId2" Type="http://schemas.openxmlformats.org/officeDocument/2006/relationships/notesSlide" Target="../notesSlides/notesSlide94.xml"/><Relationship Id="rId16" Type="http://schemas.openxmlformats.org/officeDocument/2006/relationships/image" Target="../media/image118.wmf"/><Relationship Id="rId1" Type="http://schemas.openxmlformats.org/officeDocument/2006/relationships/slideLayout" Target="../slideLayouts/slideLayout5.xml"/><Relationship Id="rId6" Type="http://schemas.openxmlformats.org/officeDocument/2006/relationships/image" Target="../media/image114.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44.bin"/><Relationship Id="rId14" Type="http://schemas.openxmlformats.org/officeDocument/2006/relationships/image" Target="../media/image117.w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1.xml"/><Relationship Id="rId1" Type="http://schemas.openxmlformats.org/officeDocument/2006/relationships/slideLayout" Target="../slideLayouts/slideLayout5.xml"/><Relationship Id="rId4" Type="http://schemas.openxmlformats.org/officeDocument/2006/relationships/image" Target="../media/image120.emf"/></Relationships>
</file>

<file path=ppt/slides/_rels/slide1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106.jpeg"/></Relationships>
</file>

<file path=ppt/slides/_rels/slide1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5.xml"/><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11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7.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10.xml"/><Relationship Id="rId1" Type="http://schemas.openxmlformats.org/officeDocument/2006/relationships/slideLayout" Target="../slideLayouts/slideLayout5.xml"/><Relationship Id="rId5" Type="http://schemas.openxmlformats.org/officeDocument/2006/relationships/image" Target="../media/image128.jpeg"/><Relationship Id="rId4" Type="http://schemas.openxmlformats.org/officeDocument/2006/relationships/image" Target="../media/image127.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2.xml"/><Relationship Id="rId1" Type="http://schemas.openxmlformats.org/officeDocument/2006/relationships/slideLayout" Target="../slideLayouts/slideLayout5.xml"/><Relationship Id="rId4" Type="http://schemas.openxmlformats.org/officeDocument/2006/relationships/image" Target="../media/image130.jpeg"/></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notesSlide" Target="../notesSlides/notesSlide113.xml"/><Relationship Id="rId1" Type="http://schemas.openxmlformats.org/officeDocument/2006/relationships/slideLayout" Target="../slideLayouts/slideLayout5.xml"/><Relationship Id="rId4" Type="http://schemas.openxmlformats.org/officeDocument/2006/relationships/image" Target="../media/image131.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4.xml"/><Relationship Id="rId1" Type="http://schemas.openxmlformats.org/officeDocument/2006/relationships/slideLayout" Target="../slideLayouts/slideLayout5.xml"/><Relationship Id="rId6" Type="http://schemas.openxmlformats.org/officeDocument/2006/relationships/image" Target="../media/image133.wmf"/><Relationship Id="rId5" Type="http://schemas.openxmlformats.org/officeDocument/2006/relationships/oleObject" Target="../embeddings/oleObject49.bin"/><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6.xml"/><Relationship Id="rId1" Type="http://schemas.openxmlformats.org/officeDocument/2006/relationships/slideLayout" Target="../slideLayouts/slideLayout5.xml"/><Relationship Id="rId5" Type="http://schemas.openxmlformats.org/officeDocument/2006/relationships/image" Target="../media/image136.jpeg"/><Relationship Id="rId4" Type="http://schemas.openxmlformats.org/officeDocument/2006/relationships/image" Target="../media/image135.jpeg"/></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50.bin"/><Relationship Id="rId7" Type="http://schemas.openxmlformats.org/officeDocument/2006/relationships/image" Target="../media/image140.jpeg"/><Relationship Id="rId2" Type="http://schemas.openxmlformats.org/officeDocument/2006/relationships/notesSlide" Target="../notesSlides/notesSlide117.xml"/><Relationship Id="rId1" Type="http://schemas.openxmlformats.org/officeDocument/2006/relationships/slideLayout" Target="../slideLayouts/slideLayout5.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wmf"/></Relationships>
</file>

<file path=ppt/slides/_rels/slide12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18.xml"/><Relationship Id="rId1" Type="http://schemas.openxmlformats.org/officeDocument/2006/relationships/slideLayout" Target="../slideLayouts/slideLayout5.xml"/><Relationship Id="rId6" Type="http://schemas.openxmlformats.org/officeDocument/2006/relationships/image" Target="../media/image142.wmf"/><Relationship Id="rId5" Type="http://schemas.openxmlformats.org/officeDocument/2006/relationships/oleObject" Target="../embeddings/oleObject51.bin"/><Relationship Id="rId4" Type="http://schemas.openxmlformats.org/officeDocument/2006/relationships/image" Target="../media/image141.jpeg"/></Relationships>
</file>

<file path=ppt/slides/_rels/slide1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9.xml"/><Relationship Id="rId1" Type="http://schemas.openxmlformats.org/officeDocument/2006/relationships/slideLayout" Target="../slideLayouts/slideLayout5.xml"/><Relationship Id="rId4" Type="http://schemas.openxmlformats.org/officeDocument/2006/relationships/image" Target="../media/image106.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notesSlide" Target="../notesSlides/notesSlide121.xml"/><Relationship Id="rId1" Type="http://schemas.openxmlformats.org/officeDocument/2006/relationships/slideLayout" Target="../slideLayouts/slideLayout5.xml"/><Relationship Id="rId5" Type="http://schemas.openxmlformats.org/officeDocument/2006/relationships/image" Target="../media/image31.jpeg"/><Relationship Id="rId4" Type="http://schemas.openxmlformats.org/officeDocument/2006/relationships/image" Target="../media/image144.w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notesSlide" Target="../notesSlides/notesSlide122.xml"/><Relationship Id="rId1" Type="http://schemas.openxmlformats.org/officeDocument/2006/relationships/slideLayout" Target="../slideLayouts/slideLayout5.xml"/><Relationship Id="rId5" Type="http://schemas.openxmlformats.org/officeDocument/2006/relationships/image" Target="../media/image145.png"/><Relationship Id="rId4" Type="http://schemas.openxmlformats.org/officeDocument/2006/relationships/image" Target="../media/image108.wmf"/></Relationships>
</file>

<file path=ppt/slides/_rels/slide1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3.xml"/><Relationship Id="rId1" Type="http://schemas.openxmlformats.org/officeDocument/2006/relationships/slideLayout" Target="../slideLayouts/slideLayout5.xml"/><Relationship Id="rId4" Type="http://schemas.openxmlformats.org/officeDocument/2006/relationships/image" Target="../media/image106.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4.xml"/><Relationship Id="rId1" Type="http://schemas.openxmlformats.org/officeDocument/2006/relationships/slideLayout" Target="../slideLayouts/slideLayout5.xml"/><Relationship Id="rId4" Type="http://schemas.openxmlformats.org/officeDocument/2006/relationships/image" Target="../media/image148.jpeg"/></Relationships>
</file>

<file path=ppt/slides/_rels/slide1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31.xml"/><Relationship Id="rId1" Type="http://schemas.openxmlformats.org/officeDocument/2006/relationships/slideLayout" Target="../slideLayouts/slideLayout5.xml"/><Relationship Id="rId5" Type="http://schemas.openxmlformats.org/officeDocument/2006/relationships/image" Target="../media/image152.wmf"/><Relationship Id="rId4" Type="http://schemas.openxmlformats.org/officeDocument/2006/relationships/oleObject" Target="../embeddings/oleObject54.bin"/></Relationships>
</file>

<file path=ppt/slides/_rels/slide13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9.gif"/></Relationships>
</file>

<file path=ppt/slides/_rels/slide140.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34.xml"/><Relationship Id="rId1" Type="http://schemas.openxmlformats.org/officeDocument/2006/relationships/slideLayout" Target="../slideLayouts/slideLayout5.xml"/><Relationship Id="rId4" Type="http://schemas.openxmlformats.org/officeDocument/2006/relationships/image" Target="../media/image155.jpeg"/></Relationships>
</file>

<file path=ppt/slides/_rels/slide141.xml.rels><?xml version="1.0" encoding="UTF-8" standalone="yes"?>
<Relationships xmlns="http://schemas.openxmlformats.org/package/2006/relationships"><Relationship Id="rId3" Type="http://schemas.openxmlformats.org/officeDocument/2006/relationships/hyperlink" Target="http://www.air-and-space.com/edw98/f8bl.jpg" TargetMode="External"/><Relationship Id="rId2" Type="http://schemas.openxmlformats.org/officeDocument/2006/relationships/notesSlide" Target="../notesSlides/notesSlide135.xml"/><Relationship Id="rId1" Type="http://schemas.openxmlformats.org/officeDocument/2006/relationships/slideLayout" Target="../slideLayouts/slideLayout5.xml"/><Relationship Id="rId5" Type="http://schemas.openxmlformats.org/officeDocument/2006/relationships/image" Target="../media/image157.png"/><Relationship Id="rId4" Type="http://schemas.openxmlformats.org/officeDocument/2006/relationships/image" Target="../media/image156.jpeg"/></Relationships>
</file>

<file path=ppt/slides/_rels/slide14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notesSlide" Target="../notesSlides/notesSlide140.xml"/><Relationship Id="rId1" Type="http://schemas.openxmlformats.org/officeDocument/2006/relationships/slideLayout" Target="../slideLayouts/slideLayout5.xml"/><Relationship Id="rId6" Type="http://schemas.openxmlformats.org/officeDocument/2006/relationships/image" Target="../media/image160.wmf"/><Relationship Id="rId5" Type="http://schemas.openxmlformats.org/officeDocument/2006/relationships/oleObject" Target="../embeddings/oleObject56.bin"/><Relationship Id="rId10" Type="http://schemas.openxmlformats.org/officeDocument/2006/relationships/image" Target="../media/image162.wmf"/><Relationship Id="rId4" Type="http://schemas.openxmlformats.org/officeDocument/2006/relationships/image" Target="../media/image159.wmf"/><Relationship Id="rId9" Type="http://schemas.openxmlformats.org/officeDocument/2006/relationships/oleObject" Target="../embeddings/oleObject58.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5.wmf"/><Relationship Id="rId2" Type="http://schemas.openxmlformats.org/officeDocument/2006/relationships/notesSlide" Target="../notesSlides/notesSlide142.xml"/><Relationship Id="rId1" Type="http://schemas.openxmlformats.org/officeDocument/2006/relationships/slideLayout" Target="../slideLayouts/slideLayout5.xml"/><Relationship Id="rId6" Type="http://schemas.openxmlformats.org/officeDocument/2006/relationships/oleObject" Target="../embeddings/oleObject60.bin"/><Relationship Id="rId5" Type="http://schemas.openxmlformats.org/officeDocument/2006/relationships/image" Target="../media/image164.wmf"/><Relationship Id="rId4" Type="http://schemas.openxmlformats.org/officeDocument/2006/relationships/oleObject" Target="../embeddings/oleObject59.bin"/></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61.bin"/><Relationship Id="rId7" Type="http://schemas.openxmlformats.org/officeDocument/2006/relationships/image" Target="../media/image31.jpeg"/><Relationship Id="rId2" Type="http://schemas.openxmlformats.org/officeDocument/2006/relationships/notesSlide" Target="../notesSlides/notesSlide143.xml"/><Relationship Id="rId1" Type="http://schemas.openxmlformats.org/officeDocument/2006/relationships/slideLayout" Target="../slideLayouts/slideLayout5.xml"/><Relationship Id="rId6" Type="http://schemas.openxmlformats.org/officeDocument/2006/relationships/image" Target="../media/image167.wmf"/><Relationship Id="rId5" Type="http://schemas.openxmlformats.org/officeDocument/2006/relationships/oleObject" Target="../embeddings/oleObject62.bin"/><Relationship Id="rId4" Type="http://schemas.openxmlformats.org/officeDocument/2006/relationships/image" Target="../media/image166.wmf"/></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1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notesSlide" Target="../notesSlides/notesSlide145.xml"/><Relationship Id="rId1" Type="http://schemas.openxmlformats.org/officeDocument/2006/relationships/slideLayout" Target="../slideLayouts/slideLayout5.xml"/><Relationship Id="rId4" Type="http://schemas.openxmlformats.org/officeDocument/2006/relationships/image" Target="../media/image169.wmf"/></Relationships>
</file>

<file path=ppt/slides/_rels/slide152.x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oleObject" Target="../embeddings/oleObject69.bin"/><Relationship Id="rId18" Type="http://schemas.openxmlformats.org/officeDocument/2006/relationships/oleObject" Target="../embeddings/oleObject71.bin"/><Relationship Id="rId3" Type="http://schemas.openxmlformats.org/officeDocument/2006/relationships/oleObject" Target="../embeddings/oleObject64.bin"/><Relationship Id="rId21" Type="http://schemas.openxmlformats.org/officeDocument/2006/relationships/image" Target="../media/image175.wmf"/><Relationship Id="rId7" Type="http://schemas.openxmlformats.org/officeDocument/2006/relationships/oleObject" Target="../embeddings/oleObject66.bin"/><Relationship Id="rId12" Type="http://schemas.openxmlformats.org/officeDocument/2006/relationships/image" Target="../media/image170.wmf"/><Relationship Id="rId17" Type="http://schemas.openxmlformats.org/officeDocument/2006/relationships/image" Target="../media/image173.jpeg"/><Relationship Id="rId2" Type="http://schemas.openxmlformats.org/officeDocument/2006/relationships/notesSlide" Target="../notesSlides/notesSlide146.xml"/><Relationship Id="rId16" Type="http://schemas.openxmlformats.org/officeDocument/2006/relationships/image" Target="../media/image172.wmf"/><Relationship Id="rId20" Type="http://schemas.openxmlformats.org/officeDocument/2006/relationships/oleObject" Target="../embeddings/oleObject72.bin"/><Relationship Id="rId1" Type="http://schemas.openxmlformats.org/officeDocument/2006/relationships/slideLayout" Target="../slideLayouts/slideLayout5.xml"/><Relationship Id="rId6" Type="http://schemas.openxmlformats.org/officeDocument/2006/relationships/image" Target="../media/image160.wmf"/><Relationship Id="rId11" Type="http://schemas.openxmlformats.org/officeDocument/2006/relationships/oleObject" Target="../embeddings/oleObject68.bin"/><Relationship Id="rId5" Type="http://schemas.openxmlformats.org/officeDocument/2006/relationships/oleObject" Target="../embeddings/oleObject65.bin"/><Relationship Id="rId15" Type="http://schemas.openxmlformats.org/officeDocument/2006/relationships/oleObject" Target="../embeddings/oleObject70.bin"/><Relationship Id="rId23" Type="http://schemas.openxmlformats.org/officeDocument/2006/relationships/image" Target="../media/image176.wmf"/><Relationship Id="rId10" Type="http://schemas.openxmlformats.org/officeDocument/2006/relationships/image" Target="../media/image162.wmf"/><Relationship Id="rId19" Type="http://schemas.openxmlformats.org/officeDocument/2006/relationships/image" Target="../media/image174.wmf"/><Relationship Id="rId4" Type="http://schemas.openxmlformats.org/officeDocument/2006/relationships/image" Target="../media/image159.wmf"/><Relationship Id="rId9" Type="http://schemas.openxmlformats.org/officeDocument/2006/relationships/oleObject" Target="../embeddings/oleObject67.bin"/><Relationship Id="rId14" Type="http://schemas.openxmlformats.org/officeDocument/2006/relationships/image" Target="../media/image171.wmf"/><Relationship Id="rId22" Type="http://schemas.openxmlformats.org/officeDocument/2006/relationships/oleObject" Target="../embeddings/oleObject73.bin"/></Relationships>
</file>

<file path=ppt/slides/_rels/slide153.xml.rels><?xml version="1.0" encoding="UTF-8" standalone="yes"?>
<Relationships xmlns="http://schemas.openxmlformats.org/package/2006/relationships"><Relationship Id="rId8" Type="http://schemas.openxmlformats.org/officeDocument/2006/relationships/image" Target="../media/image178.wmf"/><Relationship Id="rId13" Type="http://schemas.openxmlformats.org/officeDocument/2006/relationships/oleObject" Target="../embeddings/oleObject79.bin"/><Relationship Id="rId18" Type="http://schemas.openxmlformats.org/officeDocument/2006/relationships/image" Target="../media/image182.wmf"/><Relationship Id="rId3" Type="http://schemas.openxmlformats.org/officeDocument/2006/relationships/oleObject" Target="../embeddings/oleObject74.bin"/><Relationship Id="rId21" Type="http://schemas.openxmlformats.org/officeDocument/2006/relationships/oleObject" Target="../embeddings/oleObject83.bin"/><Relationship Id="rId7" Type="http://schemas.openxmlformats.org/officeDocument/2006/relationships/oleObject" Target="../embeddings/oleObject76.bin"/><Relationship Id="rId12" Type="http://schemas.openxmlformats.org/officeDocument/2006/relationships/image" Target="../media/image179.wmf"/><Relationship Id="rId17" Type="http://schemas.openxmlformats.org/officeDocument/2006/relationships/oleObject" Target="../embeddings/oleObject81.bin"/><Relationship Id="rId2" Type="http://schemas.openxmlformats.org/officeDocument/2006/relationships/notesSlide" Target="../notesSlides/notesSlide147.xml"/><Relationship Id="rId16" Type="http://schemas.openxmlformats.org/officeDocument/2006/relationships/image" Target="../media/image181.wmf"/><Relationship Id="rId20" Type="http://schemas.openxmlformats.org/officeDocument/2006/relationships/image" Target="../media/image183.wmf"/><Relationship Id="rId1" Type="http://schemas.openxmlformats.org/officeDocument/2006/relationships/slideLayout" Target="../slideLayouts/slideLayout5.xml"/><Relationship Id="rId6" Type="http://schemas.openxmlformats.org/officeDocument/2006/relationships/image" Target="../media/image161.wmf"/><Relationship Id="rId11" Type="http://schemas.openxmlformats.org/officeDocument/2006/relationships/oleObject" Target="../embeddings/oleObject78.bin"/><Relationship Id="rId24" Type="http://schemas.openxmlformats.org/officeDocument/2006/relationships/image" Target="../media/image176.wmf"/><Relationship Id="rId5" Type="http://schemas.openxmlformats.org/officeDocument/2006/relationships/oleObject" Target="../embeddings/oleObject75.bin"/><Relationship Id="rId15" Type="http://schemas.openxmlformats.org/officeDocument/2006/relationships/oleObject" Target="../embeddings/oleObject80.bin"/><Relationship Id="rId23" Type="http://schemas.openxmlformats.org/officeDocument/2006/relationships/oleObject" Target="../embeddings/oleObject84.bin"/><Relationship Id="rId10" Type="http://schemas.openxmlformats.org/officeDocument/2006/relationships/image" Target="../media/image172.wmf"/><Relationship Id="rId19" Type="http://schemas.openxmlformats.org/officeDocument/2006/relationships/oleObject" Target="../embeddings/oleObject82.bin"/><Relationship Id="rId4" Type="http://schemas.openxmlformats.org/officeDocument/2006/relationships/image" Target="../media/image177.wmf"/><Relationship Id="rId9" Type="http://schemas.openxmlformats.org/officeDocument/2006/relationships/oleObject" Target="../embeddings/oleObject77.bin"/><Relationship Id="rId14" Type="http://schemas.openxmlformats.org/officeDocument/2006/relationships/image" Target="../media/image180.wmf"/><Relationship Id="rId22" Type="http://schemas.openxmlformats.org/officeDocument/2006/relationships/image" Target="../media/image184.wmf"/></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notesSlide" Target="../notesSlides/notesSlide149.xml"/><Relationship Id="rId1" Type="http://schemas.openxmlformats.org/officeDocument/2006/relationships/slideLayout" Target="../slideLayouts/slideLayout5.xml"/><Relationship Id="rId6" Type="http://schemas.openxmlformats.org/officeDocument/2006/relationships/image" Target="../media/image162.wmf"/><Relationship Id="rId5" Type="http://schemas.openxmlformats.org/officeDocument/2006/relationships/oleObject" Target="../embeddings/oleObject86.bin"/><Relationship Id="rId10" Type="http://schemas.openxmlformats.org/officeDocument/2006/relationships/image" Target="../media/image185.wmf"/><Relationship Id="rId4" Type="http://schemas.openxmlformats.org/officeDocument/2006/relationships/image" Target="../media/image159.wmf"/><Relationship Id="rId9" Type="http://schemas.openxmlformats.org/officeDocument/2006/relationships/oleObject" Target="../embeddings/oleObject88.bin"/></Relationships>
</file>

<file path=ppt/slides/_rels/slide15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0.xml"/><Relationship Id="rId1" Type="http://schemas.openxmlformats.org/officeDocument/2006/relationships/slideLayout" Target="../slideLayouts/slideLayout5.xml"/><Relationship Id="rId5" Type="http://schemas.openxmlformats.org/officeDocument/2006/relationships/image" Target="../media/image187.wmf"/><Relationship Id="rId4" Type="http://schemas.openxmlformats.org/officeDocument/2006/relationships/oleObject" Target="../embeddings/oleObject89.bin"/></Relationships>
</file>

<file path=ppt/slides/_rels/slide15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1.xml"/><Relationship Id="rId1" Type="http://schemas.openxmlformats.org/officeDocument/2006/relationships/slideLayout" Target="../slideLayouts/slideLayout5.xml"/><Relationship Id="rId5" Type="http://schemas.openxmlformats.org/officeDocument/2006/relationships/image" Target="../media/image190.jpeg"/><Relationship Id="rId4" Type="http://schemas.openxmlformats.org/officeDocument/2006/relationships/image" Target="../media/image189.png"/></Relationships>
</file>

<file path=ppt/slides/_rels/slide15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2.xml"/><Relationship Id="rId1" Type="http://schemas.openxmlformats.org/officeDocument/2006/relationships/slideLayout" Target="../slideLayouts/slideLayout5.xml"/><Relationship Id="rId6" Type="http://schemas.openxmlformats.org/officeDocument/2006/relationships/image" Target="../media/image193.wmf"/><Relationship Id="rId5" Type="http://schemas.openxmlformats.org/officeDocument/2006/relationships/oleObject" Target="../embeddings/oleObject90.bin"/><Relationship Id="rId4" Type="http://schemas.openxmlformats.org/officeDocument/2006/relationships/image" Target="../media/image192.jpeg"/></Relationships>
</file>

<file path=ppt/slides/_rels/slide15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3.xml"/><Relationship Id="rId1" Type="http://schemas.openxmlformats.org/officeDocument/2006/relationships/slideLayout" Target="../slideLayouts/slideLayout5.xml"/><Relationship Id="rId4" Type="http://schemas.openxmlformats.org/officeDocument/2006/relationships/image" Target="../media/image195.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54.xml"/><Relationship Id="rId1" Type="http://schemas.openxmlformats.org/officeDocument/2006/relationships/slideLayout" Target="../slideLayouts/slideLayout5.xml"/><Relationship Id="rId5" Type="http://schemas.openxmlformats.org/officeDocument/2006/relationships/image" Target="../media/image197.wmf"/><Relationship Id="rId4" Type="http://schemas.openxmlformats.org/officeDocument/2006/relationships/oleObject" Target="../embeddings/oleObject91.bin"/></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92.bin"/><Relationship Id="rId7" Type="http://schemas.openxmlformats.org/officeDocument/2006/relationships/image" Target="../media/image192.jpeg"/><Relationship Id="rId2" Type="http://schemas.openxmlformats.org/officeDocument/2006/relationships/notesSlide" Target="../notesSlides/notesSlide155.xml"/><Relationship Id="rId1" Type="http://schemas.openxmlformats.org/officeDocument/2006/relationships/slideLayout" Target="../slideLayouts/slideLayout5.xml"/><Relationship Id="rId6" Type="http://schemas.openxmlformats.org/officeDocument/2006/relationships/image" Target="../media/image199.png"/><Relationship Id="rId5" Type="http://schemas.openxmlformats.org/officeDocument/2006/relationships/image" Target="../media/image186.png"/><Relationship Id="rId4" Type="http://schemas.openxmlformats.org/officeDocument/2006/relationships/image" Target="../media/image198.w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93.bin"/><Relationship Id="rId7" Type="http://schemas.openxmlformats.org/officeDocument/2006/relationships/image" Target="../media/image192.jpeg"/><Relationship Id="rId2" Type="http://schemas.openxmlformats.org/officeDocument/2006/relationships/notesSlide" Target="../notesSlides/notesSlide156.xml"/><Relationship Id="rId1" Type="http://schemas.openxmlformats.org/officeDocument/2006/relationships/slideLayout" Target="../slideLayouts/slideLayout5.xml"/><Relationship Id="rId6" Type="http://schemas.openxmlformats.org/officeDocument/2006/relationships/image" Target="../media/image186.png"/><Relationship Id="rId5" Type="http://schemas.openxmlformats.org/officeDocument/2006/relationships/image" Target="../media/image201.png"/><Relationship Id="rId4" Type="http://schemas.openxmlformats.org/officeDocument/2006/relationships/image" Target="../media/image200.w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94.bin"/><Relationship Id="rId7" Type="http://schemas.openxmlformats.org/officeDocument/2006/relationships/image" Target="../media/image186.png"/><Relationship Id="rId2" Type="http://schemas.openxmlformats.org/officeDocument/2006/relationships/notesSlide" Target="../notesSlides/notesSlide157.xml"/><Relationship Id="rId1" Type="http://schemas.openxmlformats.org/officeDocument/2006/relationships/slideLayout" Target="../slideLayouts/slideLayout5.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wmf"/></Relationships>
</file>

<file path=ppt/slides/_rels/slide1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0.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1.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162.xml"/><Relationship Id="rId1" Type="http://schemas.openxmlformats.org/officeDocument/2006/relationships/slideLayout" Target="../slideLayouts/slideLayout5.xml"/><Relationship Id="rId5" Type="http://schemas.openxmlformats.org/officeDocument/2006/relationships/image" Target="../media/image207.png"/><Relationship Id="rId4" Type="http://schemas.openxmlformats.org/officeDocument/2006/relationships/image" Target="../media/image206.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7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7.xml"/><Relationship Id="rId1" Type="http://schemas.openxmlformats.org/officeDocument/2006/relationships/slideLayout" Target="../slideLayouts/slideLayout5.xml"/><Relationship Id="rId5" Type="http://schemas.openxmlformats.org/officeDocument/2006/relationships/image" Target="../media/image213.jpeg"/><Relationship Id="rId4" Type="http://schemas.openxmlformats.org/officeDocument/2006/relationships/image" Target="../media/image212.jpeg"/></Relationships>
</file>

<file path=ppt/slides/_rels/slide17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8.xml"/><Relationship Id="rId1" Type="http://schemas.openxmlformats.org/officeDocument/2006/relationships/slideLayout" Target="../slideLayouts/slideLayout5.xml"/><Relationship Id="rId5" Type="http://schemas.openxmlformats.org/officeDocument/2006/relationships/image" Target="../media/image216.jpeg"/><Relationship Id="rId4" Type="http://schemas.openxmlformats.org/officeDocument/2006/relationships/image" Target="../media/image215.png"/></Relationships>
</file>

<file path=ppt/slides/_rels/slide17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9.xml"/><Relationship Id="rId1" Type="http://schemas.openxmlformats.org/officeDocument/2006/relationships/slideLayout" Target="../slideLayouts/slideLayout5.xml"/><Relationship Id="rId4" Type="http://schemas.openxmlformats.org/officeDocument/2006/relationships/image" Target="../media/image217.jpeg"/></Relationships>
</file>

<file path=ppt/slides/_rels/slide176.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170.xml"/><Relationship Id="rId1" Type="http://schemas.openxmlformats.org/officeDocument/2006/relationships/slideLayout" Target="../slideLayouts/slideLayout5.xml"/><Relationship Id="rId5" Type="http://schemas.openxmlformats.org/officeDocument/2006/relationships/image" Target="../media/image220.jpeg"/><Relationship Id="rId4" Type="http://schemas.openxmlformats.org/officeDocument/2006/relationships/image" Target="../media/image219.jpeg"/></Relationships>
</file>

<file path=ppt/slides/_rels/slide17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71.xml"/><Relationship Id="rId1" Type="http://schemas.openxmlformats.org/officeDocument/2006/relationships/slideLayout" Target="../slideLayouts/slideLayout5.xml"/><Relationship Id="rId5" Type="http://schemas.openxmlformats.org/officeDocument/2006/relationships/image" Target="../media/image222.jpeg"/><Relationship Id="rId4" Type="http://schemas.openxmlformats.org/officeDocument/2006/relationships/image" Target="../media/image221.jpeg"/></Relationships>
</file>

<file path=ppt/slides/_rels/slide178.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172.xml"/><Relationship Id="rId1" Type="http://schemas.openxmlformats.org/officeDocument/2006/relationships/slideLayout" Target="../slideLayouts/slideLayout5.xml"/><Relationship Id="rId5" Type="http://schemas.openxmlformats.org/officeDocument/2006/relationships/image" Target="../media/image224.jpeg"/><Relationship Id="rId4" Type="http://schemas.openxmlformats.org/officeDocument/2006/relationships/image" Target="../media/image218.jpeg"/></Relationships>
</file>

<file path=ppt/slides/_rels/slide179.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173.xml"/><Relationship Id="rId1" Type="http://schemas.openxmlformats.org/officeDocument/2006/relationships/slideLayout" Target="../slideLayouts/slideLayout5.xml"/><Relationship Id="rId5" Type="http://schemas.openxmlformats.org/officeDocument/2006/relationships/image" Target="../media/image226.jpeg"/><Relationship Id="rId4" Type="http://schemas.openxmlformats.org/officeDocument/2006/relationships/image" Target="../media/image211.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8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74.xml"/><Relationship Id="rId1" Type="http://schemas.openxmlformats.org/officeDocument/2006/relationships/slideLayout" Target="../slideLayouts/slideLayout5.xml"/><Relationship Id="rId4" Type="http://schemas.openxmlformats.org/officeDocument/2006/relationships/image" Target="../media/image228.jpe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76.xml"/><Relationship Id="rId1" Type="http://schemas.openxmlformats.org/officeDocument/2006/relationships/slideLayout" Target="../slideLayouts/slideLayout5.xml"/><Relationship Id="rId6" Type="http://schemas.openxmlformats.org/officeDocument/2006/relationships/image" Target="../media/image231.png"/><Relationship Id="rId5" Type="http://schemas.openxmlformats.org/officeDocument/2006/relationships/image" Target="../media/image230.png"/><Relationship Id="rId4" Type="http://schemas.microsoft.com/office/2007/relationships/hdphoto" Target="../media/hdphoto2.wdp"/></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78.xml"/><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18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79.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80.xml"/><Relationship Id="rId1" Type="http://schemas.openxmlformats.org/officeDocument/2006/relationships/slideLayout" Target="../slideLayouts/slideLayout5.xml"/><Relationship Id="rId5" Type="http://schemas.openxmlformats.org/officeDocument/2006/relationships/image" Target="../media/image235.jpeg"/><Relationship Id="rId4" Type="http://schemas.openxmlformats.org/officeDocument/2006/relationships/image" Target="../media/image234.png"/></Relationships>
</file>

<file path=ppt/slides/_rels/slide187.xml.rels><?xml version="1.0" encoding="UTF-8" standalone="yes"?>
<Relationships xmlns="http://schemas.openxmlformats.org/package/2006/relationships"><Relationship Id="rId3" Type="http://schemas.openxmlformats.org/officeDocument/2006/relationships/image" Target="../media/image234.png"/><Relationship Id="rId7" Type="http://schemas.microsoft.com/office/2007/relationships/hdphoto" Target="../media/hdphoto3.wdp"/><Relationship Id="rId2" Type="http://schemas.openxmlformats.org/officeDocument/2006/relationships/notesSlide" Target="../notesSlides/notesSlide181.xml"/><Relationship Id="rId1" Type="http://schemas.openxmlformats.org/officeDocument/2006/relationships/slideLayout" Target="../slideLayouts/slideLayout5.xml"/><Relationship Id="rId6" Type="http://schemas.openxmlformats.org/officeDocument/2006/relationships/image" Target="../media/image238.png"/><Relationship Id="rId5" Type="http://schemas.openxmlformats.org/officeDocument/2006/relationships/image" Target="../media/image237.jpeg"/><Relationship Id="rId4" Type="http://schemas.openxmlformats.org/officeDocument/2006/relationships/image" Target="../media/image236.jpeg"/></Relationships>
</file>

<file path=ppt/slides/_rels/slide188.xml.rels><?xml version="1.0" encoding="UTF-8" standalone="yes"?>
<Relationships xmlns="http://schemas.openxmlformats.org/package/2006/relationships"><Relationship Id="rId3" Type="http://schemas.openxmlformats.org/officeDocument/2006/relationships/hyperlink" Target="http://www.airliners.net/open.file?id=893335&amp;size=L&amp;width=1024&amp;height=780&amp;sok=JURER%20%20%28ZNGPU%20%28nvepensg%2Cnveyvar%2Ccynpr%2Ccubgb_qngr%2Cpbhagel%2Cerznex%2Ccubgbtencure%2Crznvy%2Clrne%2Cert%2Cnvepensg_trarevp%2Cpa%2Cpbqr%29%20NTNVAFG%20%28%27%2B%22yrnqvat%22%20%2B%22rqtr%22%27%20VA%20OBBYRNA%20ZBQR%29%29%20%20BEQRE%20OL%20cubgb_vq%20QRFP&amp;photo_nr=9" TargetMode="External"/><Relationship Id="rId2" Type="http://schemas.openxmlformats.org/officeDocument/2006/relationships/notesSlide" Target="../notesSlides/notesSlide182.xml"/><Relationship Id="rId1" Type="http://schemas.openxmlformats.org/officeDocument/2006/relationships/slideLayout" Target="../slideLayouts/slideLayout5.xml"/><Relationship Id="rId4" Type="http://schemas.openxmlformats.org/officeDocument/2006/relationships/image" Target="../media/image239.jpeg"/></Relationships>
</file>

<file path=ppt/slides/_rels/slide18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83.xml"/><Relationship Id="rId1" Type="http://schemas.openxmlformats.org/officeDocument/2006/relationships/slideLayout" Target="../slideLayouts/slideLayout5.xml"/><Relationship Id="rId6" Type="http://schemas.openxmlformats.org/officeDocument/2006/relationships/image" Target="../media/image242.gif"/><Relationship Id="rId5" Type="http://schemas.openxmlformats.org/officeDocument/2006/relationships/image" Target="../media/image241.jpeg"/><Relationship Id="rId4" Type="http://schemas.openxmlformats.org/officeDocument/2006/relationships/image" Target="../media/image240.jpe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90.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notesSlide" Target="../notesSlides/notesSlide184.xml"/><Relationship Id="rId1" Type="http://schemas.openxmlformats.org/officeDocument/2006/relationships/slideLayout" Target="../slideLayouts/slideLayout5.xml"/><Relationship Id="rId4" Type="http://schemas.openxmlformats.org/officeDocument/2006/relationships/image" Target="../media/image234.png"/></Relationships>
</file>

<file path=ppt/slides/_rels/slide191.xml.rels><?xml version="1.0" encoding="UTF-8" standalone="yes"?>
<Relationships xmlns="http://schemas.openxmlformats.org/package/2006/relationships"><Relationship Id="rId3" Type="http://schemas.openxmlformats.org/officeDocument/2006/relationships/hyperlink" Target="http://www.airliners.net/open.file?id=944977&amp;size=L&amp;width=1024&amp;height=780&amp;sok=JURER%20%20%28nvepensg_trarevp%20%3D%20%27ZpQbaaryy%20Qbhtynf%20S%2FN-18%20Ubearg%27%20BE%20nvepensg_trarevp%20%3D%20%27TNS%20NS-18%20Ubearg%27%20BE%20nvepensg_trarevp%20%3D%20%27NFGN%20NS-18%20Ubearg%27%20BE%20nvepensg_trarevp%20%3D%20%27FS%20S%2FN-18%20Ubearg%27%20BE%20nvepensg_trarevp%20%3D%20%27Svanivgrp%20S-18%20Ubearg%27%20BE%20nvepensg_trarevp%20%3D%20%27Obrvat%20S%2FN-18%20Ubearg%27%29%20%20beqre%20ol%20cubgb_vq%20QRFP&amp;photo_nr=73" TargetMode="External"/><Relationship Id="rId2" Type="http://schemas.openxmlformats.org/officeDocument/2006/relationships/notesSlide" Target="../notesSlides/notesSlide185.xml"/><Relationship Id="rId1" Type="http://schemas.openxmlformats.org/officeDocument/2006/relationships/slideLayout" Target="../slideLayouts/slideLayout5.xml"/><Relationship Id="rId6" Type="http://schemas.openxmlformats.org/officeDocument/2006/relationships/image" Target="../media/image245.png"/><Relationship Id="rId5" Type="http://schemas.openxmlformats.org/officeDocument/2006/relationships/image" Target="../media/image209.png"/><Relationship Id="rId4" Type="http://schemas.openxmlformats.org/officeDocument/2006/relationships/image" Target="../media/image244.jpeg"/></Relationships>
</file>

<file path=ppt/slides/_rels/slide19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86.xml"/><Relationship Id="rId1" Type="http://schemas.openxmlformats.org/officeDocument/2006/relationships/slideLayout" Target="../slideLayouts/slideLayout5.xml"/><Relationship Id="rId4" Type="http://schemas.openxmlformats.org/officeDocument/2006/relationships/image" Target="../media/image247.png"/></Relationships>
</file>

<file path=ppt/slides/_rels/slide193.xml.rels><?xml version="1.0" encoding="UTF-8" standalone="yes"?>
<Relationships xmlns="http://schemas.openxmlformats.org/package/2006/relationships"><Relationship Id="rId3" Type="http://schemas.openxmlformats.org/officeDocument/2006/relationships/hyperlink" Target="http://upload.wikimedia.org/wikipedia/commons/7/72/Undercarriage.b747.arp.jpg" TargetMode="External"/><Relationship Id="rId2" Type="http://schemas.openxmlformats.org/officeDocument/2006/relationships/notesSlide" Target="../notesSlides/notesSlide187.xml"/><Relationship Id="rId1" Type="http://schemas.openxmlformats.org/officeDocument/2006/relationships/slideLayout" Target="../slideLayouts/slideLayout5.xml"/><Relationship Id="rId4" Type="http://schemas.openxmlformats.org/officeDocument/2006/relationships/image" Target="../media/image248.jpeg"/></Relationships>
</file>

<file path=ppt/slides/_rels/slide194.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notesSlide" Target="../notesSlides/notesSlide188.xml"/><Relationship Id="rId1" Type="http://schemas.openxmlformats.org/officeDocument/2006/relationships/slideLayout" Target="../slideLayouts/slideLayout5.xml"/><Relationship Id="rId4" Type="http://schemas.openxmlformats.org/officeDocument/2006/relationships/image" Target="../media/image250.jpeg"/></Relationships>
</file>

<file path=ppt/slides/_rels/slide195.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notesSlide" Target="../notesSlides/notesSlide189.xml"/><Relationship Id="rId1" Type="http://schemas.openxmlformats.org/officeDocument/2006/relationships/slideLayout" Target="../slideLayouts/slideLayout5.xml"/><Relationship Id="rId4" Type="http://schemas.openxmlformats.org/officeDocument/2006/relationships/image" Target="../media/image252.jpeg"/></Relationships>
</file>

<file path=ppt/slides/_rels/slide196.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notesSlide" Target="../notesSlides/notesSlide190.xml"/><Relationship Id="rId1" Type="http://schemas.openxmlformats.org/officeDocument/2006/relationships/slideLayout" Target="../slideLayouts/slideLayout5.xml"/><Relationship Id="rId4" Type="http://schemas.openxmlformats.org/officeDocument/2006/relationships/image" Target="../media/image254.jpeg"/></Relationships>
</file>

<file path=ppt/slides/_rels/slide19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91.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8" Type="http://schemas.openxmlformats.org/officeDocument/2006/relationships/image" Target="../media/image258.wmf"/><Relationship Id="rId13" Type="http://schemas.openxmlformats.org/officeDocument/2006/relationships/oleObject" Target="../embeddings/oleObject100.bin"/><Relationship Id="rId18" Type="http://schemas.openxmlformats.org/officeDocument/2006/relationships/image" Target="../media/image263.w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260.wmf"/><Relationship Id="rId17" Type="http://schemas.openxmlformats.org/officeDocument/2006/relationships/oleObject" Target="../embeddings/oleObject102.bin"/><Relationship Id="rId2" Type="http://schemas.openxmlformats.org/officeDocument/2006/relationships/notesSlide" Target="../notesSlides/notesSlide192.xml"/><Relationship Id="rId16" Type="http://schemas.openxmlformats.org/officeDocument/2006/relationships/image" Target="../media/image262.wmf"/><Relationship Id="rId1" Type="http://schemas.openxmlformats.org/officeDocument/2006/relationships/slideLayout" Target="../slideLayouts/slideLayout5.xml"/><Relationship Id="rId6" Type="http://schemas.openxmlformats.org/officeDocument/2006/relationships/image" Target="../media/image257.wmf"/><Relationship Id="rId11" Type="http://schemas.openxmlformats.org/officeDocument/2006/relationships/oleObject" Target="../embeddings/oleObject99.bin"/><Relationship Id="rId5" Type="http://schemas.openxmlformats.org/officeDocument/2006/relationships/oleObject" Target="../embeddings/oleObject96.bin"/><Relationship Id="rId15" Type="http://schemas.openxmlformats.org/officeDocument/2006/relationships/oleObject" Target="../embeddings/oleObject101.bin"/><Relationship Id="rId10" Type="http://schemas.openxmlformats.org/officeDocument/2006/relationships/image" Target="../media/image259.wmf"/><Relationship Id="rId4" Type="http://schemas.openxmlformats.org/officeDocument/2006/relationships/image" Target="../media/image256.wmf"/><Relationship Id="rId9" Type="http://schemas.openxmlformats.org/officeDocument/2006/relationships/oleObject" Target="../embeddings/oleObject98.bin"/><Relationship Id="rId14" Type="http://schemas.openxmlformats.org/officeDocument/2006/relationships/image" Target="../media/image261.wmf"/></Relationships>
</file>

<file path=ppt/slides/_rels/slide19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93.xml"/><Relationship Id="rId1" Type="http://schemas.openxmlformats.org/officeDocument/2006/relationships/slideLayout" Target="../slideLayouts/slideLayout5.xml"/><Relationship Id="rId4" Type="http://schemas.openxmlformats.org/officeDocument/2006/relationships/image" Target="../media/image173.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20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94.xml"/><Relationship Id="rId1" Type="http://schemas.openxmlformats.org/officeDocument/2006/relationships/slideLayout" Target="../slideLayouts/slideLayout5.xml"/><Relationship Id="rId4" Type="http://schemas.openxmlformats.org/officeDocument/2006/relationships/image" Target="../media/image265.png"/></Relationships>
</file>

<file path=ppt/slides/_rels/slide201.x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oleObject" Target="../embeddings/oleObject108.bin"/><Relationship Id="rId3" Type="http://schemas.openxmlformats.org/officeDocument/2006/relationships/oleObject" Target="../embeddings/oleObject103.bin"/><Relationship Id="rId7" Type="http://schemas.openxmlformats.org/officeDocument/2006/relationships/oleObject" Target="../embeddings/oleObject105.bin"/><Relationship Id="rId12" Type="http://schemas.openxmlformats.org/officeDocument/2006/relationships/image" Target="../media/image266.wmf"/><Relationship Id="rId2" Type="http://schemas.openxmlformats.org/officeDocument/2006/relationships/notesSlide" Target="../notesSlides/notesSlide195.xml"/><Relationship Id="rId1" Type="http://schemas.openxmlformats.org/officeDocument/2006/relationships/slideLayout" Target="../slideLayouts/slideLayout5.xml"/><Relationship Id="rId6" Type="http://schemas.openxmlformats.org/officeDocument/2006/relationships/image" Target="../media/image258.wmf"/><Relationship Id="rId11" Type="http://schemas.openxmlformats.org/officeDocument/2006/relationships/oleObject" Target="../embeddings/oleObject107.bin"/><Relationship Id="rId5" Type="http://schemas.openxmlformats.org/officeDocument/2006/relationships/oleObject" Target="../embeddings/oleObject104.bin"/><Relationship Id="rId10" Type="http://schemas.openxmlformats.org/officeDocument/2006/relationships/image" Target="../media/image260.wmf"/><Relationship Id="rId4" Type="http://schemas.openxmlformats.org/officeDocument/2006/relationships/image" Target="../media/image257.wmf"/><Relationship Id="rId9" Type="http://schemas.openxmlformats.org/officeDocument/2006/relationships/oleObject" Target="../embeddings/oleObject106.bin"/><Relationship Id="rId14" Type="http://schemas.openxmlformats.org/officeDocument/2006/relationships/image" Target="../media/image267.wmf"/></Relationships>
</file>

<file path=ppt/slides/_rels/slide202.x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oleObject" Target="../embeddings/oleObject114.bin"/><Relationship Id="rId18" Type="http://schemas.openxmlformats.org/officeDocument/2006/relationships/image" Target="../media/image269.wmf"/><Relationship Id="rId3" Type="http://schemas.openxmlformats.org/officeDocument/2006/relationships/oleObject" Target="../embeddings/oleObject109.bin"/><Relationship Id="rId21" Type="http://schemas.openxmlformats.org/officeDocument/2006/relationships/oleObject" Target="../embeddings/oleObject118.bin"/><Relationship Id="rId7" Type="http://schemas.openxmlformats.org/officeDocument/2006/relationships/oleObject" Target="../embeddings/oleObject111.bin"/><Relationship Id="rId12" Type="http://schemas.openxmlformats.org/officeDocument/2006/relationships/image" Target="../media/image261.wmf"/><Relationship Id="rId17" Type="http://schemas.openxmlformats.org/officeDocument/2006/relationships/oleObject" Target="../embeddings/oleObject116.bin"/><Relationship Id="rId2" Type="http://schemas.openxmlformats.org/officeDocument/2006/relationships/notesSlide" Target="../notesSlides/notesSlide196.xml"/><Relationship Id="rId16" Type="http://schemas.openxmlformats.org/officeDocument/2006/relationships/image" Target="../media/image268.wmf"/><Relationship Id="rId20" Type="http://schemas.openxmlformats.org/officeDocument/2006/relationships/image" Target="../media/image270.wmf"/><Relationship Id="rId1" Type="http://schemas.openxmlformats.org/officeDocument/2006/relationships/slideLayout" Target="../slideLayouts/slideLayout5.xml"/><Relationship Id="rId6" Type="http://schemas.openxmlformats.org/officeDocument/2006/relationships/image" Target="../media/image258.wmf"/><Relationship Id="rId11" Type="http://schemas.openxmlformats.org/officeDocument/2006/relationships/oleObject" Target="../embeddings/oleObject113.bin"/><Relationship Id="rId5" Type="http://schemas.openxmlformats.org/officeDocument/2006/relationships/oleObject" Target="../embeddings/oleObject110.bin"/><Relationship Id="rId15" Type="http://schemas.openxmlformats.org/officeDocument/2006/relationships/oleObject" Target="../embeddings/oleObject115.bin"/><Relationship Id="rId10" Type="http://schemas.openxmlformats.org/officeDocument/2006/relationships/image" Target="../media/image260.wmf"/><Relationship Id="rId19" Type="http://schemas.openxmlformats.org/officeDocument/2006/relationships/oleObject" Target="../embeddings/oleObject117.bin"/><Relationship Id="rId4" Type="http://schemas.openxmlformats.org/officeDocument/2006/relationships/image" Target="../media/image257.wmf"/><Relationship Id="rId9" Type="http://schemas.openxmlformats.org/officeDocument/2006/relationships/oleObject" Target="../embeddings/oleObject112.bin"/><Relationship Id="rId14" Type="http://schemas.openxmlformats.org/officeDocument/2006/relationships/image" Target="../media/image262.wmf"/><Relationship Id="rId22" Type="http://schemas.openxmlformats.org/officeDocument/2006/relationships/image" Target="../media/image271.wmf"/></Relationships>
</file>

<file path=ppt/slides/_rels/slide203.x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oleObject" Target="../embeddings/oleObject124.bin"/><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272.wmf"/><Relationship Id="rId2" Type="http://schemas.openxmlformats.org/officeDocument/2006/relationships/notesSlide" Target="../notesSlides/notesSlide197.xml"/><Relationship Id="rId1" Type="http://schemas.openxmlformats.org/officeDocument/2006/relationships/slideLayout" Target="../slideLayouts/slideLayout5.xml"/><Relationship Id="rId6" Type="http://schemas.openxmlformats.org/officeDocument/2006/relationships/image" Target="../media/image258.wmf"/><Relationship Id="rId11" Type="http://schemas.openxmlformats.org/officeDocument/2006/relationships/oleObject" Target="../embeddings/oleObject123.bin"/><Relationship Id="rId5" Type="http://schemas.openxmlformats.org/officeDocument/2006/relationships/oleObject" Target="../embeddings/oleObject120.bin"/><Relationship Id="rId10" Type="http://schemas.openxmlformats.org/officeDocument/2006/relationships/image" Target="../media/image260.wmf"/><Relationship Id="rId4" Type="http://schemas.openxmlformats.org/officeDocument/2006/relationships/image" Target="../media/image257.wmf"/><Relationship Id="rId9" Type="http://schemas.openxmlformats.org/officeDocument/2006/relationships/oleObject" Target="../embeddings/oleObject122.bin"/><Relationship Id="rId14" Type="http://schemas.openxmlformats.org/officeDocument/2006/relationships/image" Target="../media/image273.wmf"/></Relationships>
</file>

<file path=ppt/slides/_rels/slide20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8.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notesSlide" Target="../notesSlides/notesSlide199.xml"/><Relationship Id="rId1" Type="http://schemas.openxmlformats.org/officeDocument/2006/relationships/slideLayout" Target="../slideLayouts/slideLayout5.xml"/><Relationship Id="rId6" Type="http://schemas.openxmlformats.org/officeDocument/2006/relationships/image" Target="../media/image275.wmf"/><Relationship Id="rId5" Type="http://schemas.openxmlformats.org/officeDocument/2006/relationships/oleObject" Target="../embeddings/oleObject126.bin"/><Relationship Id="rId4" Type="http://schemas.openxmlformats.org/officeDocument/2006/relationships/image" Target="../media/image274.wmf"/></Relationships>
</file>

<file path=ppt/slides/_rels/slide20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00.xml"/><Relationship Id="rId1" Type="http://schemas.openxmlformats.org/officeDocument/2006/relationships/slideLayout" Target="../slideLayouts/slideLayout5.xml"/><Relationship Id="rId4" Type="http://schemas.openxmlformats.org/officeDocument/2006/relationships/image" Target="../media/image277.png"/></Relationships>
</file>

<file path=ppt/slides/_rels/slide207.xml.rels><?xml version="1.0" encoding="UTF-8" standalone="yes"?>
<Relationships xmlns="http://schemas.openxmlformats.org/package/2006/relationships"><Relationship Id="rId3" Type="http://schemas.openxmlformats.org/officeDocument/2006/relationships/image" Target="../media/image278.gif"/><Relationship Id="rId2" Type="http://schemas.openxmlformats.org/officeDocument/2006/relationships/notesSlide" Target="../notesSlides/notesSlide201.xml"/><Relationship Id="rId1" Type="http://schemas.openxmlformats.org/officeDocument/2006/relationships/slideLayout" Target="../slideLayouts/slideLayout5.xml"/><Relationship Id="rId5" Type="http://schemas.openxmlformats.org/officeDocument/2006/relationships/image" Target="../media/image280.gif"/><Relationship Id="rId4" Type="http://schemas.openxmlformats.org/officeDocument/2006/relationships/image" Target="../media/image279.png"/></Relationships>
</file>

<file path=ppt/slides/_rels/slide20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02.xml"/><Relationship Id="rId1" Type="http://schemas.openxmlformats.org/officeDocument/2006/relationships/slideLayout" Target="../slideLayouts/slideLayout5.xml"/><Relationship Id="rId5" Type="http://schemas.openxmlformats.org/officeDocument/2006/relationships/image" Target="../media/image283.gif"/><Relationship Id="rId4" Type="http://schemas.openxmlformats.org/officeDocument/2006/relationships/image" Target="../media/image282.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notesSlide" Target="../notesSlides/notesSlide205.xml"/><Relationship Id="rId1" Type="http://schemas.openxmlformats.org/officeDocument/2006/relationships/slideLayout" Target="../slideLayouts/slideLayout5.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21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06.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7.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08.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9.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10.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notesSlide" Target="../notesSlides/notesSlide211.xml"/><Relationship Id="rId1" Type="http://schemas.openxmlformats.org/officeDocument/2006/relationships/slideLayout" Target="../slideLayouts/slideLayout5.xml"/><Relationship Id="rId6" Type="http://schemas.openxmlformats.org/officeDocument/2006/relationships/image" Target="../media/image297.jpeg"/><Relationship Id="rId5" Type="http://schemas.openxmlformats.org/officeDocument/2006/relationships/image" Target="../media/image296.jpeg"/><Relationship Id="rId4" Type="http://schemas.openxmlformats.org/officeDocument/2006/relationships/image" Target="../media/image295.jpeg"/></Relationships>
</file>

<file path=ppt/slides/_rels/slide2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2.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hyperlink" Target="mailto:wdbacker@cec.sc.edu"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7.wmf"/><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0.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31.jpeg"/><Relationship Id="rId7" Type="http://schemas.openxmlformats.org/officeDocument/2006/relationships/image" Target="../media/image33.wmf"/><Relationship Id="rId12" Type="http://schemas.openxmlformats.org/officeDocument/2006/relationships/image" Target="../media/image36.wmf"/><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image" Target="../media/image32.wmf"/><Relationship Id="rId10" Type="http://schemas.openxmlformats.org/officeDocument/2006/relationships/image" Target="../media/image35.png"/><Relationship Id="rId4" Type="http://schemas.openxmlformats.org/officeDocument/2006/relationships/oleObject" Target="../embeddings/oleObject4.bin"/><Relationship Id="rId9" Type="http://schemas.openxmlformats.org/officeDocument/2006/relationships/image" Target="../media/image34.wmf"/></Relationships>
</file>

<file path=ppt/slides/_rels/slide36.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37.png"/><Relationship Id="rId7" Type="http://schemas.openxmlformats.org/officeDocument/2006/relationships/oleObject" Target="../embeddings/oleObject9.bin"/><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oleObject" Target="../embeddings/oleObject8.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4.bin"/><Relationship Id="rId7" Type="http://schemas.openxmlformats.org/officeDocument/2006/relationships/oleObject" Target="../embeddings/oleObject10.bin"/><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33.wmf"/><Relationship Id="rId5" Type="http://schemas.openxmlformats.org/officeDocument/2006/relationships/oleObject" Target="../embeddings/oleObject5.bin"/><Relationship Id="rId4" Type="http://schemas.openxmlformats.org/officeDocument/2006/relationships/image" Target="../media/image32.wmf"/></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7.wmf"/><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oleObject" Target="../embeddings/oleObject12.bin"/><Relationship Id="rId5" Type="http://schemas.openxmlformats.org/officeDocument/2006/relationships/image" Target="../media/image46.wmf"/><Relationship Id="rId4" Type="http://schemas.openxmlformats.org/officeDocument/2006/relationships/oleObject" Target="../embeddings/oleObject11.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4.bin"/><Relationship Id="rId7" Type="http://schemas.openxmlformats.org/officeDocument/2006/relationships/oleObject" Target="../embeddings/oleObject10.bin"/><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33.wmf"/><Relationship Id="rId5" Type="http://schemas.openxmlformats.org/officeDocument/2006/relationships/oleObject" Target="../embeddings/oleObject5.bin"/><Relationship Id="rId10" Type="http://schemas.openxmlformats.org/officeDocument/2006/relationships/image" Target="../media/image49.emf"/><Relationship Id="rId4" Type="http://schemas.openxmlformats.org/officeDocument/2006/relationships/image" Target="../media/image32.wmf"/><Relationship Id="rId9" Type="http://schemas.openxmlformats.org/officeDocument/2006/relationships/image" Target="../media/image48.emf"/></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49.emf"/><Relationship Id="rId4" Type="http://schemas.openxmlformats.org/officeDocument/2006/relationships/image" Target="../media/image48.emf"/></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31.jpe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58.jpe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7.wmf"/><Relationship Id="rId5" Type="http://schemas.openxmlformats.org/officeDocument/2006/relationships/oleObject" Target="../embeddings/oleObject14.bin"/><Relationship Id="rId4" Type="http://schemas.openxmlformats.org/officeDocument/2006/relationships/image" Target="../media/image56.w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4.bin"/><Relationship Id="rId7" Type="http://schemas.openxmlformats.org/officeDocument/2006/relationships/oleObject" Target="../embeddings/oleObject10.bin"/><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33.wmf"/><Relationship Id="rId5" Type="http://schemas.openxmlformats.org/officeDocument/2006/relationships/oleObject" Target="../embeddings/oleObject5.bin"/><Relationship Id="rId4" Type="http://schemas.openxmlformats.org/officeDocument/2006/relationships/image" Target="../media/image32.wmf"/><Relationship Id="rId9" Type="http://schemas.openxmlformats.org/officeDocument/2006/relationships/image" Target="../media/image49.emf"/></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62.wmf"/><Relationship Id="rId5" Type="http://schemas.openxmlformats.org/officeDocument/2006/relationships/oleObject" Target="../embeddings/oleObject16.bin"/><Relationship Id="rId4" Type="http://schemas.openxmlformats.org/officeDocument/2006/relationships/image" Target="../media/image61.wmf"/></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5.wmf"/><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oleObject" Target="../embeddings/oleObject18.bin"/><Relationship Id="rId5" Type="http://schemas.openxmlformats.org/officeDocument/2006/relationships/image" Target="../media/image64.wmf"/><Relationship Id="rId4" Type="http://schemas.openxmlformats.org/officeDocument/2006/relationships/oleObject" Target="../embeddings/oleObject17.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75.wmf"/><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oleObject" Target="../embeddings/oleObject20.bin"/><Relationship Id="rId5" Type="http://schemas.openxmlformats.org/officeDocument/2006/relationships/image" Target="../media/image66.png"/><Relationship Id="rId4" Type="http://schemas.openxmlformats.org/officeDocument/2006/relationships/image" Target="../media/image74.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76.wmf"/><Relationship Id="rId5" Type="http://schemas.openxmlformats.org/officeDocument/2006/relationships/oleObject" Target="../embeddings/oleObject22.bin"/><Relationship Id="rId4" Type="http://schemas.openxmlformats.org/officeDocument/2006/relationships/image" Target="../media/image75.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76.wmf"/><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oleObject" Target="../embeddings/oleObject24.bin"/><Relationship Id="rId5" Type="http://schemas.openxmlformats.org/officeDocument/2006/relationships/image" Target="../media/image77.png"/><Relationship Id="rId4" Type="http://schemas.openxmlformats.org/officeDocument/2006/relationships/image" Target="../media/image75.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81.wmf"/><Relationship Id="rId5" Type="http://schemas.openxmlformats.org/officeDocument/2006/relationships/oleObject" Target="../embeddings/oleObject26.bin"/><Relationship Id="rId4" Type="http://schemas.openxmlformats.org/officeDocument/2006/relationships/image" Target="../media/image80.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69.xml"/><Relationship Id="rId1" Type="http://schemas.openxmlformats.org/officeDocument/2006/relationships/slideLayout" Target="../slideLayouts/slideLayout5.xml"/><Relationship Id="rId5" Type="http://schemas.openxmlformats.org/officeDocument/2006/relationships/image" Target="../media/image69.jpeg"/><Relationship Id="rId4" Type="http://schemas.openxmlformats.org/officeDocument/2006/relationships/image" Target="../media/image82.w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image" Target="../media/image83.png"/><Relationship Id="rId7" Type="http://schemas.openxmlformats.org/officeDocument/2006/relationships/image" Target="../media/image84.wmf"/><Relationship Id="rId12" Type="http://schemas.openxmlformats.org/officeDocument/2006/relationships/image" Target="../media/image69.jpe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oleObject" Target="../embeddings/oleObject29.bin"/><Relationship Id="rId11" Type="http://schemas.openxmlformats.org/officeDocument/2006/relationships/image" Target="../media/image86.wmf"/><Relationship Id="rId5" Type="http://schemas.openxmlformats.org/officeDocument/2006/relationships/image" Target="../media/image83.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85.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87.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69.jpeg"/><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image" Target="../media/image89.wmf"/><Relationship Id="rId5" Type="http://schemas.openxmlformats.org/officeDocument/2006/relationships/oleObject" Target="../embeddings/oleObject34.bin"/><Relationship Id="rId4" Type="http://schemas.openxmlformats.org/officeDocument/2006/relationships/image" Target="../media/image88.wmf"/></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hyperlink" Target="http://airfoiltools.com/search/index" TargetMode="External"/><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90.jpeg"/><Relationship Id="rId4" Type="http://schemas.openxmlformats.org/officeDocument/2006/relationships/hyperlink" Target="https://m-selig.ae.illinois.edu/ads/coord_database.html"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http://www.mh-aerotools.de/airfoils/javafoil.htm" TargetMode="External"/><Relationship Id="rId7" Type="http://schemas.openxmlformats.org/officeDocument/2006/relationships/image" Target="../media/image96.jpeg"/><Relationship Id="rId2" Type="http://schemas.openxmlformats.org/officeDocument/2006/relationships/notesSlide" Target="../notesSlides/notesSlide80.xml"/><Relationship Id="rId1" Type="http://schemas.openxmlformats.org/officeDocument/2006/relationships/slideLayout" Target="../slideLayouts/slideLayout5.xml"/><Relationship Id="rId6" Type="http://schemas.openxmlformats.org/officeDocument/2006/relationships/image" Target="../media/image95.jpeg"/><Relationship Id="rId5" Type="http://schemas.openxmlformats.org/officeDocument/2006/relationships/hyperlink" Target="http://web.mit.edu/drela/Public/web/xfoil/" TargetMode="External"/><Relationship Id="rId4" Type="http://schemas.openxmlformats.org/officeDocument/2006/relationships/hyperlink" Target="http://www.dreesecode.com/" TargetMode="External"/><Relationship Id="rId9" Type="http://schemas.openxmlformats.org/officeDocument/2006/relationships/image" Target="../media/image98.jpeg"/></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9.xml"/><Relationship Id="rId1" Type="http://schemas.openxmlformats.org/officeDocument/2006/relationships/slideLayout" Target="../slideLayouts/slideLayout5.xml"/><Relationship Id="rId4" Type="http://schemas.openxmlformats.org/officeDocument/2006/relationships/image" Target="../media/image106.jpeg"/></Relationships>
</file>

<file path=ppt/slides/_rels/slide9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notesSlide" Target="../notesSlides/notesSlide91.xml"/><Relationship Id="rId1" Type="http://schemas.openxmlformats.org/officeDocument/2006/relationships/slideLayout" Target="../slideLayouts/slideLayout5.xml"/><Relationship Id="rId6" Type="http://schemas.openxmlformats.org/officeDocument/2006/relationships/image" Target="../media/image108.wmf"/><Relationship Id="rId5" Type="http://schemas.openxmlformats.org/officeDocument/2006/relationships/oleObject" Target="../embeddings/oleObject36.bin"/><Relationship Id="rId10" Type="http://schemas.openxmlformats.org/officeDocument/2006/relationships/image" Target="../media/image110.wmf"/><Relationship Id="rId4" Type="http://schemas.openxmlformats.org/officeDocument/2006/relationships/image" Target="../media/image107.wmf"/><Relationship Id="rId9" Type="http://schemas.openxmlformats.org/officeDocument/2006/relationships/oleObject" Target="../embeddings/oleObject38.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92.xml"/><Relationship Id="rId1" Type="http://schemas.openxmlformats.org/officeDocument/2006/relationships/slideLayout" Target="../slideLayouts/slideLayout5.xml"/><Relationship Id="rId6" Type="http://schemas.openxmlformats.org/officeDocument/2006/relationships/image" Target="../media/image112.wmf"/><Relationship Id="rId5" Type="http://schemas.openxmlformats.org/officeDocument/2006/relationships/oleObject" Target="../embeddings/oleObject40.bin"/><Relationship Id="rId4" Type="http://schemas.openxmlformats.org/officeDocument/2006/relationships/image" Target="../media/image111.w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57CC48-463A-411E-A9DB-B6D195CF5E5D}"/>
              </a:ext>
            </a:extLst>
          </p:cNvPr>
          <p:cNvPicPr>
            <a:picLocks noChangeAspect="1"/>
          </p:cNvPicPr>
          <p:nvPr/>
        </p:nvPicPr>
        <p:blipFill rotWithShape="1">
          <a:blip r:embed="rId2"/>
          <a:srcRect b="13358"/>
          <a:stretch/>
        </p:blipFill>
        <p:spPr>
          <a:xfrm>
            <a:off x="0" y="0"/>
            <a:ext cx="12192000" cy="5941915"/>
          </a:xfrm>
          <a:prstGeom prst="rect">
            <a:avLst/>
          </a:prstGeom>
        </p:spPr>
      </p:pic>
      <p:sp>
        <p:nvSpPr>
          <p:cNvPr id="8" name="Rectangle 7">
            <a:extLst>
              <a:ext uri="{FF2B5EF4-FFF2-40B4-BE49-F238E27FC236}">
                <a16:creationId xmlns:a16="http://schemas.microsoft.com/office/drawing/2014/main" id="{75508DC2-6131-4FE7-BC97-3DF2DD7A417D}"/>
              </a:ext>
            </a:extLst>
          </p:cNvPr>
          <p:cNvSpPr/>
          <p:nvPr/>
        </p:nvSpPr>
        <p:spPr>
          <a:xfrm>
            <a:off x="0" y="1780"/>
            <a:ext cx="12192001" cy="5952932"/>
          </a:xfrm>
          <a:prstGeom prst="rect">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B297169-CE0C-4E30-9E27-FCDD7FAC8BDE}"/>
              </a:ext>
            </a:extLst>
          </p:cNvPr>
          <p:cNvSpPr txBox="1"/>
          <p:nvPr/>
        </p:nvSpPr>
        <p:spPr>
          <a:xfrm>
            <a:off x="3330388" y="89977"/>
            <a:ext cx="5531224" cy="400110"/>
          </a:xfrm>
          <a:prstGeom prst="rect">
            <a:avLst/>
          </a:prstGeom>
          <a:noFill/>
        </p:spPr>
        <p:txBody>
          <a:bodyPr wrap="square" rtlCol="0">
            <a:spAutoFit/>
          </a:bodyPr>
          <a:lstStyle/>
          <a:p>
            <a:pPr algn="ctr"/>
            <a:r>
              <a:rPr lang="en-US" sz="2000" b="1" dirty="0">
                <a:solidFill>
                  <a:schemeClr val="bg1"/>
                </a:solidFill>
              </a:rPr>
              <a:t>AESP 415 – Aircraft Design Part I Basics</a:t>
            </a:r>
          </a:p>
        </p:txBody>
      </p:sp>
      <p:sp>
        <p:nvSpPr>
          <p:cNvPr id="7" name="Subtitle 2">
            <a:extLst>
              <a:ext uri="{FF2B5EF4-FFF2-40B4-BE49-F238E27FC236}">
                <a16:creationId xmlns:a16="http://schemas.microsoft.com/office/drawing/2014/main" id="{12587E0B-ADF5-4B62-A131-07B2F668BF9F}"/>
              </a:ext>
            </a:extLst>
          </p:cNvPr>
          <p:cNvSpPr txBox="1">
            <a:spLocks/>
          </p:cNvSpPr>
          <p:nvPr/>
        </p:nvSpPr>
        <p:spPr>
          <a:xfrm>
            <a:off x="8506348" y="5126091"/>
            <a:ext cx="3429000" cy="1241822"/>
          </a:xfrm>
          <a:prstGeom prst="rect">
            <a:avLst/>
          </a:prstGeom>
        </p:spPr>
        <p:txBody>
          <a:bodyPr>
            <a:normAutofit/>
          </a:bodyPr>
          <a:lst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lgn="r">
              <a:buNone/>
            </a:pPr>
            <a:r>
              <a:rPr lang="en-US" dirty="0">
                <a:solidFill>
                  <a:schemeClr val="bg1"/>
                </a:solidFill>
              </a:rPr>
              <a:t>Dr. Wout De Backer</a:t>
            </a:r>
          </a:p>
          <a:p>
            <a:pPr marL="0" indent="0" algn="r">
              <a:buNone/>
            </a:pPr>
            <a:r>
              <a:rPr lang="en-US" dirty="0">
                <a:solidFill>
                  <a:schemeClr val="bg1"/>
                </a:solidFill>
              </a:rPr>
              <a:t>1000 Catawba St, Ste 120</a:t>
            </a:r>
          </a:p>
          <a:p>
            <a:pPr marL="0" indent="0" algn="r">
              <a:buNone/>
            </a:pPr>
            <a:r>
              <a:rPr lang="en-US" dirty="0">
                <a:solidFill>
                  <a:schemeClr val="bg1"/>
                </a:solidFill>
                <a:hlinkClick r:id="rId3">
                  <a:extLst>
                    <a:ext uri="{A12FA001-AC4F-418D-AE19-62706E023703}">
                      <ahyp:hlinkClr xmlns:ahyp="http://schemas.microsoft.com/office/drawing/2018/hyperlinkcolor" val="tx"/>
                    </a:ext>
                  </a:extLst>
                </a:hlinkClick>
              </a:rPr>
              <a:t>wdbacker@cec.sc.edu</a:t>
            </a:r>
            <a:r>
              <a:rPr lang="en-US" dirty="0">
                <a:solidFill>
                  <a:schemeClr val="bg1"/>
                </a:solidFill>
              </a:rPr>
              <a:t> </a:t>
            </a:r>
          </a:p>
          <a:p>
            <a:pPr marL="0" indent="0" algn="r">
              <a:buNone/>
            </a:pPr>
            <a:endParaRPr lang="en-US" dirty="0">
              <a:solidFill>
                <a:schemeClr val="bg1"/>
              </a:solidFill>
            </a:endParaRPr>
          </a:p>
        </p:txBody>
      </p:sp>
      <p:sp>
        <p:nvSpPr>
          <p:cNvPr id="10" name="Rectangle 9">
            <a:extLst>
              <a:ext uri="{FF2B5EF4-FFF2-40B4-BE49-F238E27FC236}">
                <a16:creationId xmlns:a16="http://schemas.microsoft.com/office/drawing/2014/main" id="{FE1E0DC8-B6C3-417E-91F9-5CFA2BE4BC38}"/>
              </a:ext>
            </a:extLst>
          </p:cNvPr>
          <p:cNvSpPr/>
          <p:nvPr/>
        </p:nvSpPr>
        <p:spPr>
          <a:xfrm>
            <a:off x="338137" y="2720898"/>
            <a:ext cx="1472337" cy="1446550"/>
          </a:xfrm>
          <a:prstGeom prst="rect">
            <a:avLst/>
          </a:prstGeom>
          <a:solidFill>
            <a:srgbClr val="97002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A470A14-F498-4759-BE45-3CFA84B34BA2}"/>
              </a:ext>
            </a:extLst>
          </p:cNvPr>
          <p:cNvSpPr txBox="1"/>
          <p:nvPr/>
        </p:nvSpPr>
        <p:spPr>
          <a:xfrm>
            <a:off x="338138" y="2894843"/>
            <a:ext cx="1472336" cy="1107996"/>
          </a:xfrm>
          <a:prstGeom prst="rect">
            <a:avLst/>
          </a:prstGeom>
          <a:noFill/>
        </p:spPr>
        <p:txBody>
          <a:bodyPr wrap="square" rtlCol="0">
            <a:spAutoFit/>
          </a:bodyPr>
          <a:lstStyle/>
          <a:p>
            <a:pPr algn="ctr"/>
            <a:r>
              <a:rPr lang="en-US" sz="6600" b="1" dirty="0">
                <a:solidFill>
                  <a:schemeClr val="bg1"/>
                </a:solidFill>
              </a:rPr>
              <a:t>4</a:t>
            </a:r>
          </a:p>
        </p:txBody>
      </p:sp>
      <p:sp>
        <p:nvSpPr>
          <p:cNvPr id="9" name="TextBox 8">
            <a:extLst>
              <a:ext uri="{FF2B5EF4-FFF2-40B4-BE49-F238E27FC236}">
                <a16:creationId xmlns:a16="http://schemas.microsoft.com/office/drawing/2014/main" id="{2EB9B0E5-372F-4B1B-A762-FD43A565DFF8}"/>
              </a:ext>
            </a:extLst>
          </p:cNvPr>
          <p:cNvSpPr txBox="1"/>
          <p:nvPr/>
        </p:nvSpPr>
        <p:spPr>
          <a:xfrm>
            <a:off x="338138" y="2720898"/>
            <a:ext cx="1472336" cy="400110"/>
          </a:xfrm>
          <a:prstGeom prst="rect">
            <a:avLst/>
          </a:prstGeom>
          <a:noFill/>
        </p:spPr>
        <p:txBody>
          <a:bodyPr wrap="square" rtlCol="0">
            <a:spAutoFit/>
          </a:bodyPr>
          <a:lstStyle/>
          <a:p>
            <a:pPr algn="ctr"/>
            <a:r>
              <a:rPr lang="en-US" sz="2000" b="1" dirty="0">
                <a:solidFill>
                  <a:schemeClr val="bg1"/>
                </a:solidFill>
              </a:rPr>
              <a:t>MODULE</a:t>
            </a:r>
            <a:endParaRPr lang="en-US" sz="8800" b="1" dirty="0">
              <a:solidFill>
                <a:schemeClr val="bg1"/>
              </a:solidFill>
            </a:endParaRPr>
          </a:p>
        </p:txBody>
      </p:sp>
      <p:sp>
        <p:nvSpPr>
          <p:cNvPr id="2" name="Title 1">
            <a:extLst>
              <a:ext uri="{FF2B5EF4-FFF2-40B4-BE49-F238E27FC236}">
                <a16:creationId xmlns:a16="http://schemas.microsoft.com/office/drawing/2014/main" id="{253BFEC9-68D8-4B5E-8370-998D88E5B216}"/>
              </a:ext>
            </a:extLst>
          </p:cNvPr>
          <p:cNvSpPr>
            <a:spLocks noGrp="1"/>
          </p:cNvSpPr>
          <p:nvPr>
            <p:ph type="ctrTitle"/>
          </p:nvPr>
        </p:nvSpPr>
        <p:spPr>
          <a:xfrm>
            <a:off x="1990128" y="2457450"/>
            <a:ext cx="9945219" cy="1979743"/>
          </a:xfrm>
        </p:spPr>
        <p:txBody>
          <a:bodyPr anchor="ctr"/>
          <a:lstStyle/>
          <a:p>
            <a:pPr algn="l"/>
            <a:r>
              <a:rPr lang="en-US" sz="6000" dirty="0">
                <a:solidFill>
                  <a:schemeClr val="bg1"/>
                </a:solidFill>
              </a:rPr>
              <a:t>WING DESIGN</a:t>
            </a:r>
          </a:p>
        </p:txBody>
      </p:sp>
      <p:sp>
        <p:nvSpPr>
          <p:cNvPr id="11" name="TextBox 10">
            <a:extLst>
              <a:ext uri="{FF2B5EF4-FFF2-40B4-BE49-F238E27FC236}">
                <a16:creationId xmlns:a16="http://schemas.microsoft.com/office/drawing/2014/main" id="{E56F1D30-7D5F-49C7-AB37-712C56613EB5}"/>
              </a:ext>
            </a:extLst>
          </p:cNvPr>
          <p:cNvSpPr txBox="1"/>
          <p:nvPr/>
        </p:nvSpPr>
        <p:spPr>
          <a:xfrm>
            <a:off x="9985248" y="95260"/>
            <a:ext cx="1950100" cy="400110"/>
          </a:xfrm>
          <a:prstGeom prst="rect">
            <a:avLst/>
          </a:prstGeom>
          <a:noFill/>
        </p:spPr>
        <p:txBody>
          <a:bodyPr wrap="square" rtlCol="0">
            <a:spAutoFit/>
          </a:bodyPr>
          <a:lstStyle/>
          <a:p>
            <a:pPr algn="r"/>
            <a:r>
              <a:rPr lang="en-US" sz="2000" b="1" dirty="0">
                <a:solidFill>
                  <a:schemeClr val="bg1"/>
                </a:solidFill>
              </a:rPr>
              <a:t>Lecture 11-16</a:t>
            </a:r>
          </a:p>
        </p:txBody>
      </p:sp>
      <p:sp>
        <p:nvSpPr>
          <p:cNvPr id="12" name="TextBox 11">
            <a:extLst>
              <a:ext uri="{FF2B5EF4-FFF2-40B4-BE49-F238E27FC236}">
                <a16:creationId xmlns:a16="http://schemas.microsoft.com/office/drawing/2014/main" id="{5AF749CF-953B-4A51-908A-A2A11EFAA337}"/>
              </a:ext>
            </a:extLst>
          </p:cNvPr>
          <p:cNvSpPr txBox="1"/>
          <p:nvPr/>
        </p:nvSpPr>
        <p:spPr>
          <a:xfrm>
            <a:off x="338136" y="3791097"/>
            <a:ext cx="1472336" cy="400110"/>
          </a:xfrm>
          <a:prstGeom prst="rect">
            <a:avLst/>
          </a:prstGeom>
          <a:noFill/>
        </p:spPr>
        <p:txBody>
          <a:bodyPr wrap="square" rtlCol="0">
            <a:spAutoFit/>
          </a:bodyPr>
          <a:lstStyle/>
          <a:p>
            <a:pPr algn="ctr"/>
            <a:r>
              <a:rPr lang="en-US" sz="2000" b="1" dirty="0">
                <a:solidFill>
                  <a:schemeClr val="bg1"/>
                </a:solidFill>
              </a:rPr>
              <a:t>TOPIC 8</a:t>
            </a:r>
            <a:endParaRPr lang="en-US" sz="8800" b="1" dirty="0">
              <a:solidFill>
                <a:schemeClr val="bg1"/>
              </a:solidFill>
            </a:endParaRPr>
          </a:p>
        </p:txBody>
      </p:sp>
    </p:spTree>
    <p:extLst>
      <p:ext uri="{BB962C8B-B14F-4D97-AF65-F5344CB8AC3E}">
        <p14:creationId xmlns:p14="http://schemas.microsoft.com/office/powerpoint/2010/main" val="3071350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8.1 Introduction</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The main objectives to be achieved in the design of a wing are </a:t>
            </a:r>
            <a:r>
              <a:rPr lang="en-GB" altLang="en-US" b="1" dirty="0"/>
              <a:t>aerodynamic</a:t>
            </a:r>
            <a:r>
              <a:rPr lang="en-GB" altLang="en-US" dirty="0"/>
              <a:t> and </a:t>
            </a:r>
            <a:r>
              <a:rPr lang="en-GB" altLang="en-US" b="1" dirty="0"/>
              <a:t>performance</a:t>
            </a:r>
            <a:r>
              <a:rPr lang="en-GB" altLang="en-US" dirty="0"/>
              <a:t>-related objectives:</a:t>
            </a:r>
          </a:p>
          <a:p>
            <a:r>
              <a:rPr lang="en-GB" altLang="en-US" sz="2200" dirty="0"/>
              <a:t>High lift gradient (C</a:t>
            </a:r>
            <a:r>
              <a:rPr lang="en-GB" altLang="en-US" sz="2200" baseline="-25000" dirty="0"/>
              <a:t>L</a:t>
            </a:r>
            <a:r>
              <a:rPr lang="el-GR" altLang="en-US" sz="2200" baseline="-25000" dirty="0">
                <a:cs typeface="Tahoma" panose="020B0604030504040204" pitchFamily="34" charset="0"/>
              </a:rPr>
              <a:t>α</a:t>
            </a:r>
            <a:r>
              <a:rPr lang="nl-NL" altLang="en-US" sz="2200" dirty="0">
                <a:cs typeface="Tahoma" panose="020B0604030504040204" pitchFamily="34" charset="0"/>
              </a:rPr>
              <a:t>)</a:t>
            </a:r>
            <a:endParaRPr lang="el-GR" altLang="en-US" sz="2200" baseline="-25000" dirty="0">
              <a:cs typeface="Tahoma" panose="020B0604030504040204" pitchFamily="34" charset="0"/>
            </a:endParaRPr>
          </a:p>
          <a:p>
            <a:r>
              <a:rPr lang="en-GB" altLang="en-US" sz="2200" dirty="0"/>
              <a:t>High maximum lift coefficient </a:t>
            </a:r>
            <a:r>
              <a:rPr lang="en-GB" altLang="en-US" sz="2200" dirty="0" err="1"/>
              <a:t>C</a:t>
            </a:r>
            <a:r>
              <a:rPr lang="en-GB" altLang="en-US" sz="2200" baseline="-25000" dirty="0" err="1"/>
              <a:t>Lmax</a:t>
            </a:r>
            <a:endParaRPr lang="en-GB" altLang="en-US" sz="2200" baseline="-25000" dirty="0"/>
          </a:p>
          <a:p>
            <a:r>
              <a:rPr lang="en-GB" altLang="en-US" sz="2200" dirty="0"/>
              <a:t>Low drag</a:t>
            </a:r>
          </a:p>
          <a:p>
            <a:r>
              <a:rPr lang="en-GB" altLang="en-US" sz="2200" dirty="0"/>
              <a:t>Low stall speed</a:t>
            </a:r>
          </a:p>
          <a:p>
            <a:r>
              <a:rPr lang="en-GB" altLang="en-US" sz="2200" dirty="0"/>
              <a:t>Good stall behaviour</a:t>
            </a:r>
          </a:p>
          <a:p>
            <a:r>
              <a:rPr lang="en-GB" altLang="en-US" sz="2200" dirty="0"/>
              <a:t>High cruise speed</a:t>
            </a:r>
          </a:p>
          <a:p>
            <a:r>
              <a:rPr lang="en-GB" altLang="en-US" sz="2200" dirty="0"/>
              <a:t>Good climbing characteristics</a:t>
            </a:r>
          </a:p>
          <a:p>
            <a:r>
              <a:rPr lang="en-GB" altLang="en-US" sz="2200" dirty="0"/>
              <a:t>Good manoeuvrability</a:t>
            </a:r>
          </a:p>
          <a:p>
            <a:r>
              <a:rPr lang="en-GB" altLang="en-US" sz="2200" dirty="0"/>
              <a:t> …</a:t>
            </a:r>
          </a:p>
          <a:p>
            <a:pPr lvl="1"/>
            <a:endParaRPr lang="en-US" altLang="en-US" sz="2800" dirty="0"/>
          </a:p>
        </p:txBody>
      </p:sp>
      <p:sp>
        <p:nvSpPr>
          <p:cNvPr id="6" name="TextBox 5">
            <a:extLst>
              <a:ext uri="{FF2B5EF4-FFF2-40B4-BE49-F238E27FC236}">
                <a16:creationId xmlns:a16="http://schemas.microsoft.com/office/drawing/2014/main" id="{D021F714-DAD8-4B1F-A2D8-E4F32E1A3CCE}"/>
              </a:ext>
            </a:extLst>
          </p:cNvPr>
          <p:cNvSpPr txBox="1"/>
          <p:nvPr/>
        </p:nvSpPr>
        <p:spPr>
          <a:xfrm>
            <a:off x="5803106" y="2482506"/>
            <a:ext cx="6119812" cy="2862322"/>
          </a:xfrm>
          <a:prstGeom prst="rect">
            <a:avLst/>
          </a:prstGeom>
          <a:noFill/>
        </p:spPr>
        <p:txBody>
          <a:bodyPr wrap="square">
            <a:spAutoFit/>
          </a:bodyPr>
          <a:lstStyle/>
          <a:p>
            <a:pPr eaLnBrk="1" hangingPunct="1"/>
            <a:r>
              <a:rPr lang="en-GB" altLang="en-US" i="1" dirty="0">
                <a:latin typeface="+mn-lt"/>
              </a:rPr>
              <a:t>Some of these goals are actually conflicting:</a:t>
            </a:r>
          </a:p>
          <a:p>
            <a:pPr marL="285750" indent="-285750" eaLnBrk="1" hangingPunct="1">
              <a:buFont typeface="Arial" panose="020B0604020202020204" pitchFamily="34" charset="0"/>
              <a:buChar char="•"/>
            </a:pPr>
            <a:r>
              <a:rPr lang="en-GB" altLang="en-US" i="1" dirty="0">
                <a:latin typeface="+mn-lt"/>
              </a:rPr>
              <a:t>A large wing allow a low stall speed, but it is generally not good for high speed. </a:t>
            </a:r>
          </a:p>
          <a:p>
            <a:pPr marL="285750" indent="-285750" eaLnBrk="1" hangingPunct="1">
              <a:buFont typeface="Arial" panose="020B0604020202020204" pitchFamily="34" charset="0"/>
              <a:buChar char="•"/>
            </a:pPr>
            <a:r>
              <a:rPr lang="en-GB" altLang="en-US" i="1" dirty="0">
                <a:latin typeface="+mn-lt"/>
              </a:rPr>
              <a:t>A wing designed to generate a lot of lift, is generally not the best concerning drag. </a:t>
            </a:r>
          </a:p>
          <a:p>
            <a:pPr eaLnBrk="1" hangingPunct="1"/>
            <a:r>
              <a:rPr lang="en-GB" altLang="en-US" i="1" dirty="0">
                <a:latin typeface="+mn-lt"/>
              </a:rPr>
              <a:t>Design objectives vary for different operational phases and flight  conditions (cruise vs. landing/take-off).</a:t>
            </a:r>
          </a:p>
          <a:p>
            <a:pPr eaLnBrk="1" hangingPunct="1"/>
            <a:endParaRPr lang="en-GB" altLang="en-US" i="1" dirty="0">
              <a:latin typeface="+mn-lt"/>
            </a:endParaRPr>
          </a:p>
          <a:p>
            <a:pPr eaLnBrk="1" hangingPunct="1"/>
            <a:r>
              <a:rPr lang="en-GB" altLang="en-US" i="1" dirty="0">
                <a:latin typeface="+mn-lt"/>
              </a:rPr>
              <a:t>Aerodynamics and performance objectives are not the only ones to be pursued in the design of a wing…. </a:t>
            </a:r>
          </a:p>
        </p:txBody>
      </p:sp>
    </p:spTree>
    <p:extLst>
      <p:ext uri="{BB962C8B-B14F-4D97-AF65-F5344CB8AC3E}">
        <p14:creationId xmlns:p14="http://schemas.microsoft.com/office/powerpoint/2010/main" val="45221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ontent Placeholder 2">
            <a:extLst>
              <a:ext uri="{FF2B5EF4-FFF2-40B4-BE49-F238E27FC236}">
                <a16:creationId xmlns:a16="http://schemas.microsoft.com/office/drawing/2014/main" id="{FBA82EAE-A76B-49AC-9316-FD4C0AE33DA4}"/>
              </a:ext>
            </a:extLst>
          </p:cNvPr>
          <p:cNvSpPr>
            <a:spLocks noGrp="1"/>
          </p:cNvSpPr>
          <p:nvPr>
            <p:ph idx="1"/>
          </p:nvPr>
        </p:nvSpPr>
        <p:spPr>
          <a:xfrm>
            <a:off x="609600" y="1600207"/>
            <a:ext cx="10972800" cy="4108119"/>
          </a:xfrm>
        </p:spPr>
        <p:txBody>
          <a:bodyPr/>
          <a:lstStyle/>
          <a:p>
            <a:pPr marL="0" indent="0">
              <a:buNone/>
            </a:pPr>
            <a:r>
              <a:rPr lang="en-GB" altLang="en-US" dirty="0"/>
              <a:t>The </a:t>
            </a:r>
            <a:r>
              <a:rPr lang="en-GB" altLang="en-US" b="1" dirty="0"/>
              <a:t>Mean Aerodynamic Chord:</a:t>
            </a:r>
            <a:endParaRPr lang="en-GB" altLang="en-US" dirty="0"/>
          </a:p>
          <a:p>
            <a:pPr marL="0" indent="0">
              <a:buNone/>
            </a:pPr>
            <a:endParaRPr lang="en-GB" altLang="en-US" dirty="0"/>
          </a:p>
          <a:p>
            <a:pPr marL="0" indent="0">
              <a:buNone/>
            </a:pPr>
            <a:endParaRPr lang="en-GB" altLang="en-US" dirty="0"/>
          </a:p>
          <a:p>
            <a:pPr marL="0" indent="0">
              <a:buNone/>
            </a:pPr>
            <a:endParaRPr lang="en-GB" altLang="en-US" dirty="0"/>
          </a:p>
          <a:p>
            <a:pPr marL="0" indent="0" eaLnBrk="1" hangingPunct="1">
              <a:buNone/>
            </a:pPr>
            <a:endParaRPr lang="en-GB" altLang="en-US" dirty="0"/>
          </a:p>
          <a:p>
            <a:pPr marL="0" indent="0" eaLnBrk="1" hangingPunct="1">
              <a:buNone/>
            </a:pPr>
            <a:r>
              <a:rPr lang="en-GB" altLang="en-US" dirty="0"/>
              <a:t>The </a:t>
            </a:r>
            <a:r>
              <a:rPr lang="en-US" altLang="en-US" b="1" dirty="0"/>
              <a:t>Spanwise Location of the MAC</a:t>
            </a:r>
            <a:r>
              <a:rPr lang="en-GB" altLang="en-US" dirty="0"/>
              <a:t>:</a:t>
            </a:r>
          </a:p>
          <a:p>
            <a:endParaRPr lang="en-GB" altLang="en-US" dirty="0"/>
          </a:p>
          <a:p>
            <a:endParaRPr lang="en-GB" altLang="en-US" dirty="0"/>
          </a:p>
          <a:p>
            <a:pPr marL="0" indent="0" eaLnBrk="1" hangingPunct="1">
              <a:buNone/>
            </a:pPr>
            <a:r>
              <a:rPr lang="en-GB" altLang="en-US" dirty="0"/>
              <a:t>Remember the taper ratio:</a:t>
            </a:r>
          </a:p>
          <a:p>
            <a:endParaRPr lang="en-GB" altLang="en-US" dirty="0"/>
          </a:p>
          <a:p>
            <a:endParaRPr lang="en-GB" altLang="en-US" dirty="0"/>
          </a:p>
          <a:p>
            <a:pPr marL="0" indent="0">
              <a:buNone/>
            </a:pPr>
            <a:endParaRPr lang="en-US" sz="2000" dirty="0"/>
          </a:p>
        </p:txBody>
      </p:sp>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8.3.1 </a:t>
            </a:r>
            <a:r>
              <a:rPr lang="en-US" sz="3600" dirty="0"/>
              <a:t>Wing Design Parameters &amp; Definitions</a:t>
            </a:r>
            <a:br>
              <a:rPr lang="en-US" dirty="0"/>
            </a:br>
            <a:r>
              <a:rPr lang="en-US" dirty="0"/>
              <a:t>Mean Aerodynamic Chord MAC</a:t>
            </a:r>
            <a:endParaRPr lang="en-US" baseline="-25000" dirty="0"/>
          </a:p>
        </p:txBody>
      </p:sp>
      <p:graphicFrame>
        <p:nvGraphicFramePr>
          <p:cNvPr id="5" name="Object 3">
            <a:extLst>
              <a:ext uri="{FF2B5EF4-FFF2-40B4-BE49-F238E27FC236}">
                <a16:creationId xmlns:a16="http://schemas.microsoft.com/office/drawing/2014/main" id="{715788F2-9D61-4660-ADA9-DE78CAF745B9}"/>
              </a:ext>
            </a:extLst>
          </p:cNvPr>
          <p:cNvGraphicFramePr>
            <a:graphicFrameLocks noChangeAspect="1"/>
          </p:cNvGraphicFramePr>
          <p:nvPr/>
        </p:nvGraphicFramePr>
        <p:xfrm>
          <a:off x="1890713" y="1958975"/>
          <a:ext cx="2087562" cy="895350"/>
        </p:xfrm>
        <a:graphic>
          <a:graphicData uri="http://schemas.openxmlformats.org/presentationml/2006/ole">
            <mc:AlternateContent xmlns:mc="http://schemas.openxmlformats.org/markup-compatibility/2006">
              <mc:Choice xmlns:v="urn:schemas-microsoft-com:vml" Requires="v">
                <p:oleObj name="Equation" r:id="rId3" imgW="1091880" imgH="469800" progId="Equation.DSMT4">
                  <p:embed/>
                </p:oleObj>
              </mc:Choice>
              <mc:Fallback>
                <p:oleObj name="Equation" r:id="rId3" imgW="1091880" imgH="469800" progId="Equation.DSMT4">
                  <p:embed/>
                  <p:pic>
                    <p:nvPicPr>
                      <p:cNvPr id="5" name="Object 3">
                        <a:extLst>
                          <a:ext uri="{FF2B5EF4-FFF2-40B4-BE49-F238E27FC236}">
                            <a16:creationId xmlns:a16="http://schemas.microsoft.com/office/drawing/2014/main" id="{715788F2-9D61-4660-ADA9-DE78CAF745B9}"/>
                          </a:ext>
                        </a:extLst>
                      </p:cNvPr>
                      <p:cNvPicPr>
                        <a:picLocks noChangeAspect="1" noChangeArrowheads="1"/>
                      </p:cNvPicPr>
                      <p:nvPr/>
                    </p:nvPicPr>
                    <p:blipFill>
                      <a:blip r:embed="rId4"/>
                      <a:srcRect/>
                      <a:stretch>
                        <a:fillRect/>
                      </a:stretch>
                    </p:blipFill>
                    <p:spPr bwMode="auto">
                      <a:xfrm>
                        <a:off x="1890713" y="1958975"/>
                        <a:ext cx="2087562"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C01607E6-844B-4477-9D38-4BD49994B711}"/>
              </a:ext>
            </a:extLst>
          </p:cNvPr>
          <p:cNvGraphicFramePr>
            <a:graphicFrameLocks noChangeAspect="1"/>
          </p:cNvGraphicFramePr>
          <p:nvPr/>
        </p:nvGraphicFramePr>
        <p:xfrm>
          <a:off x="2267758" y="4383940"/>
          <a:ext cx="1447800" cy="723900"/>
        </p:xfrm>
        <a:graphic>
          <a:graphicData uri="http://schemas.openxmlformats.org/presentationml/2006/ole">
            <mc:AlternateContent xmlns:mc="http://schemas.openxmlformats.org/markup-compatibility/2006">
              <mc:Choice xmlns:v="urn:schemas-microsoft-com:vml" Requires="v">
                <p:oleObj name="Equation" r:id="rId5" imgW="787320" imgH="393480" progId="Equation.3">
                  <p:embed/>
                </p:oleObj>
              </mc:Choice>
              <mc:Fallback>
                <p:oleObj name="Equation" r:id="rId5" imgW="787320" imgH="393480" progId="Equation.3">
                  <p:embed/>
                  <p:pic>
                    <p:nvPicPr>
                      <p:cNvPr id="7" name="Object 4">
                        <a:extLst>
                          <a:ext uri="{FF2B5EF4-FFF2-40B4-BE49-F238E27FC236}">
                            <a16:creationId xmlns:a16="http://schemas.microsoft.com/office/drawing/2014/main" id="{C01607E6-844B-4477-9D38-4BD49994B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58" y="4383940"/>
                        <a:ext cx="14478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a:extLst>
              <a:ext uri="{FF2B5EF4-FFF2-40B4-BE49-F238E27FC236}">
                <a16:creationId xmlns:a16="http://schemas.microsoft.com/office/drawing/2014/main" id="{E57B55D1-C655-4A7B-B53B-573C6DF76E85}"/>
              </a:ext>
            </a:extLst>
          </p:cNvPr>
          <p:cNvGraphicFramePr>
            <a:graphicFrameLocks noChangeAspect="1"/>
          </p:cNvGraphicFramePr>
          <p:nvPr/>
        </p:nvGraphicFramePr>
        <p:xfrm>
          <a:off x="1909763" y="2835275"/>
          <a:ext cx="3287712" cy="827088"/>
        </p:xfrm>
        <a:graphic>
          <a:graphicData uri="http://schemas.openxmlformats.org/presentationml/2006/ole">
            <mc:AlternateContent xmlns:mc="http://schemas.openxmlformats.org/markup-compatibility/2006">
              <mc:Choice xmlns:v="urn:schemas-microsoft-com:vml" Requires="v">
                <p:oleObj name="Equation" r:id="rId7" imgW="1765080" imgH="444240" progId="Equation.DSMT4">
                  <p:embed/>
                </p:oleObj>
              </mc:Choice>
              <mc:Fallback>
                <p:oleObj name="Equation" r:id="rId7" imgW="1765080" imgH="444240" progId="Equation.DSMT4">
                  <p:embed/>
                  <p:pic>
                    <p:nvPicPr>
                      <p:cNvPr id="9" name="Object 5">
                        <a:extLst>
                          <a:ext uri="{FF2B5EF4-FFF2-40B4-BE49-F238E27FC236}">
                            <a16:creationId xmlns:a16="http://schemas.microsoft.com/office/drawing/2014/main" id="{E57B55D1-C655-4A7B-B53B-573C6DF76E85}"/>
                          </a:ext>
                        </a:extLst>
                      </p:cNvPr>
                      <p:cNvPicPr>
                        <a:picLocks noChangeAspect="1" noChangeArrowheads="1"/>
                      </p:cNvPicPr>
                      <p:nvPr/>
                    </p:nvPicPr>
                    <p:blipFill>
                      <a:blip r:embed="rId8"/>
                      <a:srcRect/>
                      <a:stretch>
                        <a:fillRect/>
                      </a:stretch>
                    </p:blipFill>
                    <p:spPr bwMode="auto">
                      <a:xfrm>
                        <a:off x="1909763" y="2835275"/>
                        <a:ext cx="3287712"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 name="Group 81">
            <a:extLst>
              <a:ext uri="{FF2B5EF4-FFF2-40B4-BE49-F238E27FC236}">
                <a16:creationId xmlns:a16="http://schemas.microsoft.com/office/drawing/2014/main" id="{61C58AB2-CC28-496C-AACF-A51924B04D72}"/>
              </a:ext>
            </a:extLst>
          </p:cNvPr>
          <p:cNvGrpSpPr/>
          <p:nvPr/>
        </p:nvGrpSpPr>
        <p:grpSpPr>
          <a:xfrm>
            <a:off x="8394728" y="2283418"/>
            <a:ext cx="1905000" cy="3795713"/>
            <a:chOff x="8394728" y="2283418"/>
            <a:chExt cx="1905000" cy="3795713"/>
          </a:xfrm>
        </p:grpSpPr>
        <p:sp>
          <p:nvSpPr>
            <p:cNvPr id="17" name="Line 9">
              <a:extLst>
                <a:ext uri="{FF2B5EF4-FFF2-40B4-BE49-F238E27FC236}">
                  <a16:creationId xmlns:a16="http://schemas.microsoft.com/office/drawing/2014/main" id="{084434AC-B74C-4D7D-8116-9817EB5D43D6}"/>
                </a:ext>
              </a:extLst>
            </p:cNvPr>
            <p:cNvSpPr>
              <a:spLocks noChangeShapeType="1"/>
            </p:cNvSpPr>
            <p:nvPr/>
          </p:nvSpPr>
          <p:spPr bwMode="auto">
            <a:xfrm>
              <a:off x="9613928" y="2969218"/>
              <a:ext cx="685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9" name="Line 10">
              <a:extLst>
                <a:ext uri="{FF2B5EF4-FFF2-40B4-BE49-F238E27FC236}">
                  <a16:creationId xmlns:a16="http://schemas.microsoft.com/office/drawing/2014/main" id="{BF2C0F40-973C-4B1F-8FDA-1F7F38FB171E}"/>
                </a:ext>
              </a:extLst>
            </p:cNvPr>
            <p:cNvSpPr>
              <a:spLocks noChangeShapeType="1"/>
            </p:cNvSpPr>
            <p:nvPr/>
          </p:nvSpPr>
          <p:spPr bwMode="auto">
            <a:xfrm>
              <a:off x="8394728" y="5407618"/>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1" name="Line 11">
              <a:extLst>
                <a:ext uri="{FF2B5EF4-FFF2-40B4-BE49-F238E27FC236}">
                  <a16:creationId xmlns:a16="http://schemas.microsoft.com/office/drawing/2014/main" id="{3763F35E-AE17-4DCE-A4F2-42E18E327847}"/>
                </a:ext>
              </a:extLst>
            </p:cNvPr>
            <p:cNvSpPr>
              <a:spLocks noChangeShapeType="1"/>
            </p:cNvSpPr>
            <p:nvPr/>
          </p:nvSpPr>
          <p:spPr bwMode="auto">
            <a:xfrm>
              <a:off x="10299728" y="252471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3" name="Line 12">
              <a:extLst>
                <a:ext uri="{FF2B5EF4-FFF2-40B4-BE49-F238E27FC236}">
                  <a16:creationId xmlns:a16="http://schemas.microsoft.com/office/drawing/2014/main" id="{BF03192E-8CD6-49E2-A46B-DE412F9AC61F}"/>
                </a:ext>
              </a:extLst>
            </p:cNvPr>
            <p:cNvSpPr>
              <a:spLocks noChangeShapeType="1"/>
            </p:cNvSpPr>
            <p:nvPr/>
          </p:nvSpPr>
          <p:spPr bwMode="auto">
            <a:xfrm>
              <a:off x="9613928" y="251201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5" name="Line 13">
              <a:extLst>
                <a:ext uri="{FF2B5EF4-FFF2-40B4-BE49-F238E27FC236}">
                  <a16:creationId xmlns:a16="http://schemas.microsoft.com/office/drawing/2014/main" id="{BE948443-7B1D-4E4D-B7C3-6D0ACBECD685}"/>
                </a:ext>
              </a:extLst>
            </p:cNvPr>
            <p:cNvSpPr>
              <a:spLocks noChangeShapeType="1"/>
            </p:cNvSpPr>
            <p:nvPr/>
          </p:nvSpPr>
          <p:spPr bwMode="auto">
            <a:xfrm>
              <a:off x="8394728" y="510281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7" name="Line 14">
              <a:extLst>
                <a:ext uri="{FF2B5EF4-FFF2-40B4-BE49-F238E27FC236}">
                  <a16:creationId xmlns:a16="http://schemas.microsoft.com/office/drawing/2014/main" id="{FE376B3B-906C-45DB-A26B-2E12D3B83B73}"/>
                </a:ext>
              </a:extLst>
            </p:cNvPr>
            <p:cNvSpPr>
              <a:spLocks noChangeShapeType="1"/>
            </p:cNvSpPr>
            <p:nvPr/>
          </p:nvSpPr>
          <p:spPr bwMode="auto">
            <a:xfrm>
              <a:off x="10223528" y="517901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9" name="Line 15">
              <a:extLst>
                <a:ext uri="{FF2B5EF4-FFF2-40B4-BE49-F238E27FC236}">
                  <a16:creationId xmlns:a16="http://schemas.microsoft.com/office/drawing/2014/main" id="{86EEF43C-8227-4CCB-A853-CB1AB2F11ACF}"/>
                </a:ext>
              </a:extLst>
            </p:cNvPr>
            <p:cNvSpPr>
              <a:spLocks noChangeShapeType="1"/>
            </p:cNvSpPr>
            <p:nvPr/>
          </p:nvSpPr>
          <p:spPr bwMode="auto">
            <a:xfrm>
              <a:off x="8394728" y="5712418"/>
              <a:ext cx="1828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1" name="Line 16">
              <a:extLst>
                <a:ext uri="{FF2B5EF4-FFF2-40B4-BE49-F238E27FC236}">
                  <a16:creationId xmlns:a16="http://schemas.microsoft.com/office/drawing/2014/main" id="{13A30BBC-113C-4673-BB76-669937AAA776}"/>
                </a:ext>
              </a:extLst>
            </p:cNvPr>
            <p:cNvSpPr>
              <a:spLocks noChangeShapeType="1"/>
            </p:cNvSpPr>
            <p:nvPr/>
          </p:nvSpPr>
          <p:spPr bwMode="auto">
            <a:xfrm>
              <a:off x="9613928" y="2664418"/>
              <a:ext cx="6731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3" name="Text Box 17">
              <a:extLst>
                <a:ext uri="{FF2B5EF4-FFF2-40B4-BE49-F238E27FC236}">
                  <a16:creationId xmlns:a16="http://schemas.microsoft.com/office/drawing/2014/main" id="{5827346E-FEBE-4F43-B746-F29F29DC5FB9}"/>
                </a:ext>
              </a:extLst>
            </p:cNvPr>
            <p:cNvSpPr txBox="1">
              <a:spLocks noChangeArrowheads="1"/>
            </p:cNvSpPr>
            <p:nvPr/>
          </p:nvSpPr>
          <p:spPr bwMode="auto">
            <a:xfrm>
              <a:off x="9080528" y="5712418"/>
              <a:ext cx="376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C</a:t>
              </a:r>
              <a:r>
                <a:rPr lang="en-GB" altLang="en-US" baseline="-25000"/>
                <a:t>r</a:t>
              </a:r>
            </a:p>
          </p:txBody>
        </p:sp>
        <p:sp>
          <p:nvSpPr>
            <p:cNvPr id="35" name="Text Box 18">
              <a:extLst>
                <a:ext uri="{FF2B5EF4-FFF2-40B4-BE49-F238E27FC236}">
                  <a16:creationId xmlns:a16="http://schemas.microsoft.com/office/drawing/2014/main" id="{FD9F4C24-C8D9-496A-B754-247ECC70C5E7}"/>
                </a:ext>
              </a:extLst>
            </p:cNvPr>
            <p:cNvSpPr txBox="1">
              <a:spLocks noChangeArrowheads="1"/>
            </p:cNvSpPr>
            <p:nvPr/>
          </p:nvSpPr>
          <p:spPr bwMode="auto">
            <a:xfrm>
              <a:off x="9766328" y="2283418"/>
              <a:ext cx="371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C</a:t>
              </a:r>
              <a:r>
                <a:rPr lang="en-GB" altLang="en-US" baseline="-25000"/>
                <a:t>t</a:t>
              </a:r>
            </a:p>
          </p:txBody>
        </p:sp>
      </p:grpSp>
      <p:grpSp>
        <p:nvGrpSpPr>
          <p:cNvPr id="85" name="Group 84">
            <a:extLst>
              <a:ext uri="{FF2B5EF4-FFF2-40B4-BE49-F238E27FC236}">
                <a16:creationId xmlns:a16="http://schemas.microsoft.com/office/drawing/2014/main" id="{86FC6560-9533-46A6-8D0F-50DC4344119A}"/>
              </a:ext>
            </a:extLst>
          </p:cNvPr>
          <p:cNvGrpSpPr/>
          <p:nvPr/>
        </p:nvGrpSpPr>
        <p:grpSpPr>
          <a:xfrm>
            <a:off x="7251728" y="2969218"/>
            <a:ext cx="2819400" cy="990600"/>
            <a:chOff x="7251728" y="2969218"/>
            <a:chExt cx="2819400" cy="990600"/>
          </a:xfrm>
        </p:grpSpPr>
        <p:sp>
          <p:nvSpPr>
            <p:cNvPr id="47" name="Line 24">
              <a:extLst>
                <a:ext uri="{FF2B5EF4-FFF2-40B4-BE49-F238E27FC236}">
                  <a16:creationId xmlns:a16="http://schemas.microsoft.com/office/drawing/2014/main" id="{D54D1F2F-0562-4F89-AD26-329BB148B724}"/>
                </a:ext>
              </a:extLst>
            </p:cNvPr>
            <p:cNvSpPr>
              <a:spLocks noChangeShapeType="1"/>
            </p:cNvSpPr>
            <p:nvPr/>
          </p:nvSpPr>
          <p:spPr bwMode="auto">
            <a:xfrm>
              <a:off x="7251728" y="3959818"/>
              <a:ext cx="281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9" name="Line 25">
              <a:extLst>
                <a:ext uri="{FF2B5EF4-FFF2-40B4-BE49-F238E27FC236}">
                  <a16:creationId xmlns:a16="http://schemas.microsoft.com/office/drawing/2014/main" id="{EC5BAB11-382F-473B-8AB1-763E1A4A8C2A}"/>
                </a:ext>
              </a:extLst>
            </p:cNvPr>
            <p:cNvSpPr>
              <a:spLocks noChangeShapeType="1"/>
            </p:cNvSpPr>
            <p:nvPr/>
          </p:nvSpPr>
          <p:spPr bwMode="auto">
            <a:xfrm rot="5400000">
              <a:off x="6908828" y="3464518"/>
              <a:ext cx="990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51" name="Object 26">
              <a:extLst>
                <a:ext uri="{FF2B5EF4-FFF2-40B4-BE49-F238E27FC236}">
                  <a16:creationId xmlns:a16="http://schemas.microsoft.com/office/drawing/2014/main" id="{8392EF05-1332-48AE-B76C-D3CBAA26F757}"/>
                </a:ext>
              </a:extLst>
            </p:cNvPr>
            <p:cNvGraphicFramePr>
              <a:graphicFrameLocks noChangeAspect="1"/>
            </p:cNvGraphicFramePr>
            <p:nvPr/>
          </p:nvGraphicFramePr>
          <p:xfrm>
            <a:off x="7480328" y="3274018"/>
            <a:ext cx="255588" cy="374650"/>
          </p:xfrm>
          <a:graphic>
            <a:graphicData uri="http://schemas.openxmlformats.org/presentationml/2006/ole">
              <mc:AlternateContent xmlns:mc="http://schemas.openxmlformats.org/markup-compatibility/2006">
                <mc:Choice xmlns:v="urn:schemas-microsoft-com:vml" Requires="v">
                  <p:oleObj name="Equation" r:id="rId9" imgW="139680" imgH="203040" progId="Equation.3">
                    <p:embed/>
                  </p:oleObj>
                </mc:Choice>
                <mc:Fallback>
                  <p:oleObj name="Equation" r:id="rId9" imgW="139680" imgH="203040" progId="Equation.3">
                    <p:embed/>
                    <p:pic>
                      <p:nvPicPr>
                        <p:cNvPr id="51" name="Object 26">
                          <a:extLst>
                            <a:ext uri="{FF2B5EF4-FFF2-40B4-BE49-F238E27FC236}">
                              <a16:creationId xmlns:a16="http://schemas.microsoft.com/office/drawing/2014/main" id="{8392EF05-1332-48AE-B76C-D3CBAA26F7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0328" y="3274018"/>
                          <a:ext cx="255588"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 name="Text Box 33">
            <a:extLst>
              <a:ext uri="{FF2B5EF4-FFF2-40B4-BE49-F238E27FC236}">
                <a16:creationId xmlns:a16="http://schemas.microsoft.com/office/drawing/2014/main" id="{3CD344B8-B3E4-4C20-9B31-0A71D0402E05}"/>
              </a:ext>
            </a:extLst>
          </p:cNvPr>
          <p:cNvSpPr txBox="1">
            <a:spLocks noChangeArrowheads="1"/>
          </p:cNvSpPr>
          <p:nvPr/>
        </p:nvSpPr>
        <p:spPr bwMode="auto">
          <a:xfrm>
            <a:off x="5210779" y="5224495"/>
            <a:ext cx="2764848" cy="646331"/>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Estimated Aerodynamic </a:t>
            </a:r>
            <a:r>
              <a:rPr lang="en-GB" altLang="en-US" dirty="0" err="1">
                <a:latin typeface="+mn-lt"/>
              </a:rPr>
              <a:t>center</a:t>
            </a:r>
            <a:r>
              <a:rPr lang="en-GB" altLang="en-US" dirty="0">
                <a:latin typeface="+mn-lt"/>
              </a:rPr>
              <a:t> for subsonic aircraft</a:t>
            </a:r>
          </a:p>
        </p:txBody>
      </p:sp>
      <p:sp>
        <p:nvSpPr>
          <p:cNvPr id="67" name="Line 34">
            <a:extLst>
              <a:ext uri="{FF2B5EF4-FFF2-40B4-BE49-F238E27FC236}">
                <a16:creationId xmlns:a16="http://schemas.microsoft.com/office/drawing/2014/main" id="{436ABEE9-EEC5-44BD-9B2A-A4A2208C34D3}"/>
              </a:ext>
            </a:extLst>
          </p:cNvPr>
          <p:cNvSpPr>
            <a:spLocks noChangeShapeType="1"/>
          </p:cNvSpPr>
          <p:nvPr/>
        </p:nvSpPr>
        <p:spPr bwMode="auto">
          <a:xfrm flipV="1">
            <a:off x="6759000" y="4924048"/>
            <a:ext cx="721327" cy="29635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71" name="Text Box 36">
            <a:extLst>
              <a:ext uri="{FF2B5EF4-FFF2-40B4-BE49-F238E27FC236}">
                <a16:creationId xmlns:a16="http://schemas.microsoft.com/office/drawing/2014/main" id="{F48484AC-A744-4734-A139-E1962EC1C3FA}"/>
              </a:ext>
            </a:extLst>
          </p:cNvPr>
          <p:cNvSpPr txBox="1">
            <a:spLocks noChangeArrowheads="1"/>
          </p:cNvSpPr>
          <p:nvPr/>
        </p:nvSpPr>
        <p:spPr bwMode="auto">
          <a:xfrm>
            <a:off x="6645108" y="1590930"/>
            <a:ext cx="4485074" cy="461665"/>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400" b="1" dirty="0">
                <a:latin typeface="+mn-lt"/>
              </a:rPr>
              <a:t>Graphical determination of M.A.C</a:t>
            </a:r>
          </a:p>
        </p:txBody>
      </p:sp>
      <p:graphicFrame>
        <p:nvGraphicFramePr>
          <p:cNvPr id="73" name="Object 37">
            <a:extLst>
              <a:ext uri="{FF2B5EF4-FFF2-40B4-BE49-F238E27FC236}">
                <a16:creationId xmlns:a16="http://schemas.microsoft.com/office/drawing/2014/main" id="{D0379031-E79F-4156-A99A-6A166B19AB56}"/>
              </a:ext>
            </a:extLst>
          </p:cNvPr>
          <p:cNvGraphicFramePr>
            <a:graphicFrameLocks noChangeAspect="1"/>
          </p:cNvGraphicFramePr>
          <p:nvPr/>
        </p:nvGraphicFramePr>
        <p:xfrm>
          <a:off x="4134658" y="4924049"/>
          <a:ext cx="914400" cy="889000"/>
        </p:xfrm>
        <a:graphic>
          <a:graphicData uri="http://schemas.openxmlformats.org/presentationml/2006/ole">
            <mc:AlternateContent xmlns:mc="http://schemas.openxmlformats.org/markup-compatibility/2006">
              <mc:Choice xmlns:v="urn:schemas-microsoft-com:vml" Requires="v">
                <p:oleObj name="Equation" r:id="rId11" imgW="444240" imgH="431640" progId="Equation.3">
                  <p:embed/>
                </p:oleObj>
              </mc:Choice>
              <mc:Fallback>
                <p:oleObj name="Equation" r:id="rId11" imgW="444240" imgH="431640" progId="Equation.3">
                  <p:embed/>
                  <p:pic>
                    <p:nvPicPr>
                      <p:cNvPr id="73" name="Object 37">
                        <a:extLst>
                          <a:ext uri="{FF2B5EF4-FFF2-40B4-BE49-F238E27FC236}">
                            <a16:creationId xmlns:a16="http://schemas.microsoft.com/office/drawing/2014/main" id="{D0379031-E79F-4156-A99A-6A166B19AB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4658" y="4924049"/>
                        <a:ext cx="9144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0" name="Group 89">
            <a:extLst>
              <a:ext uri="{FF2B5EF4-FFF2-40B4-BE49-F238E27FC236}">
                <a16:creationId xmlns:a16="http://schemas.microsoft.com/office/drawing/2014/main" id="{9DA62835-7050-45F1-B3A5-62E960F1EF1F}"/>
              </a:ext>
            </a:extLst>
          </p:cNvPr>
          <p:cNvGrpSpPr/>
          <p:nvPr/>
        </p:nvGrpSpPr>
        <p:grpSpPr>
          <a:xfrm>
            <a:off x="6751453" y="2581457"/>
            <a:ext cx="4157875" cy="3054761"/>
            <a:chOff x="6751453" y="2581457"/>
            <a:chExt cx="4157875" cy="3054761"/>
          </a:xfrm>
        </p:grpSpPr>
        <p:grpSp>
          <p:nvGrpSpPr>
            <p:cNvPr id="81" name="Group 80">
              <a:extLst>
                <a:ext uri="{FF2B5EF4-FFF2-40B4-BE49-F238E27FC236}">
                  <a16:creationId xmlns:a16="http://schemas.microsoft.com/office/drawing/2014/main" id="{234D7081-894D-4D5D-85B8-D57599049D4D}"/>
                </a:ext>
              </a:extLst>
            </p:cNvPr>
            <p:cNvGrpSpPr/>
            <p:nvPr/>
          </p:nvGrpSpPr>
          <p:grpSpPr>
            <a:xfrm>
              <a:off x="6751453" y="2581457"/>
              <a:ext cx="4157875" cy="2826161"/>
              <a:chOff x="6751453" y="2581457"/>
              <a:chExt cx="4157875" cy="2826161"/>
            </a:xfrm>
          </p:grpSpPr>
          <p:sp>
            <p:nvSpPr>
              <p:cNvPr id="11" name="Freeform 6">
                <a:extLst>
                  <a:ext uri="{FF2B5EF4-FFF2-40B4-BE49-F238E27FC236}">
                    <a16:creationId xmlns:a16="http://schemas.microsoft.com/office/drawing/2014/main" id="{05E6EA5C-9157-431E-9200-E9A38A5208DF}"/>
                  </a:ext>
                </a:extLst>
              </p:cNvPr>
              <p:cNvSpPr>
                <a:spLocks/>
              </p:cNvSpPr>
              <p:nvPr/>
            </p:nvSpPr>
            <p:spPr bwMode="auto">
              <a:xfrm>
                <a:off x="7785128" y="2969218"/>
                <a:ext cx="3124200" cy="2438400"/>
              </a:xfrm>
              <a:custGeom>
                <a:avLst/>
                <a:gdLst>
                  <a:gd name="T0" fmla="*/ 0 w 1968"/>
                  <a:gd name="T1" fmla="*/ 0 h 1536"/>
                  <a:gd name="T2" fmla="*/ 1152 w 1968"/>
                  <a:gd name="T3" fmla="*/ 0 h 1536"/>
                  <a:gd name="T4" fmla="*/ 1968 w 1968"/>
                  <a:gd name="T5" fmla="*/ 1536 h 1536"/>
                  <a:gd name="T6" fmla="*/ 1536 w 1968"/>
                  <a:gd name="T7" fmla="*/ 1536 h 1536"/>
                  <a:gd name="T8" fmla="*/ 0 w 1968"/>
                  <a:gd name="T9" fmla="*/ 0 h 1536"/>
                  <a:gd name="T10" fmla="*/ 0 60000 65536"/>
                  <a:gd name="T11" fmla="*/ 0 60000 65536"/>
                  <a:gd name="T12" fmla="*/ 0 60000 65536"/>
                  <a:gd name="T13" fmla="*/ 0 60000 65536"/>
                  <a:gd name="T14" fmla="*/ 0 60000 65536"/>
                  <a:gd name="T15" fmla="*/ 0 w 1968"/>
                  <a:gd name="T16" fmla="*/ 0 h 1536"/>
                  <a:gd name="T17" fmla="*/ 1968 w 1968"/>
                  <a:gd name="T18" fmla="*/ 1536 h 1536"/>
                </a:gdLst>
                <a:ahLst/>
                <a:cxnLst>
                  <a:cxn ang="T10">
                    <a:pos x="T0" y="T1"/>
                  </a:cxn>
                  <a:cxn ang="T11">
                    <a:pos x="T2" y="T3"/>
                  </a:cxn>
                  <a:cxn ang="T12">
                    <a:pos x="T4" y="T5"/>
                  </a:cxn>
                  <a:cxn ang="T13">
                    <a:pos x="T6" y="T7"/>
                  </a:cxn>
                  <a:cxn ang="T14">
                    <a:pos x="T8" y="T9"/>
                  </a:cxn>
                </a:cxnLst>
                <a:rect l="T15" t="T16" r="T17" b="T18"/>
                <a:pathLst>
                  <a:path w="1968" h="1536">
                    <a:moveTo>
                      <a:pt x="0" y="0"/>
                    </a:moveTo>
                    <a:lnTo>
                      <a:pt x="1152" y="0"/>
                    </a:lnTo>
                    <a:lnTo>
                      <a:pt x="1968" y="1536"/>
                    </a:lnTo>
                    <a:lnTo>
                      <a:pt x="1536" y="1536"/>
                    </a:lnTo>
                    <a:lnTo>
                      <a:pt x="0" y="0"/>
                    </a:lnTo>
                    <a:close/>
                  </a:path>
                </a:pathLst>
              </a:custGeom>
              <a:solidFill>
                <a:schemeClr val="bg1">
                  <a:lumMod val="75000"/>
                </a:schemeClr>
              </a:solidFill>
              <a:ln w="9525">
                <a:solidFill>
                  <a:schemeClr val="tx1"/>
                </a:solidFill>
                <a:round/>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3" name="Line 7">
                <a:extLst>
                  <a:ext uri="{FF2B5EF4-FFF2-40B4-BE49-F238E27FC236}">
                    <a16:creationId xmlns:a16="http://schemas.microsoft.com/office/drawing/2014/main" id="{79D639A4-216B-42FF-A938-093B969CAADC}"/>
                  </a:ext>
                </a:extLst>
              </p:cNvPr>
              <p:cNvSpPr>
                <a:spLocks noChangeShapeType="1"/>
              </p:cNvSpPr>
              <p:nvPr/>
            </p:nvSpPr>
            <p:spPr bwMode="auto">
              <a:xfrm>
                <a:off x="6751453" y="2969218"/>
                <a:ext cx="4114800"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5" name="Text Box 8">
                <a:extLst>
                  <a:ext uri="{FF2B5EF4-FFF2-40B4-BE49-F238E27FC236}">
                    <a16:creationId xmlns:a16="http://schemas.microsoft.com/office/drawing/2014/main" id="{F98A521B-16F6-4423-AA42-0632E0B43FDF}"/>
                  </a:ext>
                </a:extLst>
              </p:cNvPr>
              <p:cNvSpPr txBox="1">
                <a:spLocks noChangeArrowheads="1"/>
              </p:cNvSpPr>
              <p:nvPr/>
            </p:nvSpPr>
            <p:spPr bwMode="auto">
              <a:xfrm>
                <a:off x="6759001" y="2581457"/>
                <a:ext cx="22097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Aircraft Centerline</a:t>
                </a:r>
              </a:p>
            </p:txBody>
          </p:sp>
        </p:grpSp>
        <p:grpSp>
          <p:nvGrpSpPr>
            <p:cNvPr id="87" name="Group 86">
              <a:extLst>
                <a:ext uri="{FF2B5EF4-FFF2-40B4-BE49-F238E27FC236}">
                  <a16:creationId xmlns:a16="http://schemas.microsoft.com/office/drawing/2014/main" id="{3F2CD8D5-C169-4F92-A9B6-E3AFBCC50DA5}"/>
                </a:ext>
              </a:extLst>
            </p:cNvPr>
            <p:cNvGrpSpPr/>
            <p:nvPr/>
          </p:nvGrpSpPr>
          <p:grpSpPr>
            <a:xfrm>
              <a:off x="8775728" y="2816818"/>
              <a:ext cx="1931213" cy="2819400"/>
              <a:chOff x="8775728" y="2816818"/>
              <a:chExt cx="1931213" cy="2819400"/>
            </a:xfrm>
          </p:grpSpPr>
          <p:sp>
            <p:nvSpPr>
              <p:cNvPr id="39" name="Line 20">
                <a:extLst>
                  <a:ext uri="{FF2B5EF4-FFF2-40B4-BE49-F238E27FC236}">
                    <a16:creationId xmlns:a16="http://schemas.microsoft.com/office/drawing/2014/main" id="{280F3248-80AE-4B4C-9CEB-2BC728547C9A}"/>
                  </a:ext>
                </a:extLst>
              </p:cNvPr>
              <p:cNvSpPr>
                <a:spLocks noChangeShapeType="1"/>
              </p:cNvSpPr>
              <p:nvPr/>
            </p:nvSpPr>
            <p:spPr bwMode="auto">
              <a:xfrm>
                <a:off x="8775728" y="2969218"/>
                <a:ext cx="1828800" cy="2438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3" name="Line 22">
                <a:extLst>
                  <a:ext uri="{FF2B5EF4-FFF2-40B4-BE49-F238E27FC236}">
                    <a16:creationId xmlns:a16="http://schemas.microsoft.com/office/drawing/2014/main" id="{657CE201-1351-4E4E-9427-450656013162}"/>
                  </a:ext>
                </a:extLst>
              </p:cNvPr>
              <p:cNvSpPr>
                <a:spLocks noChangeShapeType="1"/>
              </p:cNvSpPr>
              <p:nvPr/>
            </p:nvSpPr>
            <p:spPr bwMode="auto">
              <a:xfrm>
                <a:off x="8775728" y="281681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9" name="Line 35">
                <a:extLst>
                  <a:ext uri="{FF2B5EF4-FFF2-40B4-BE49-F238E27FC236}">
                    <a16:creationId xmlns:a16="http://schemas.microsoft.com/office/drawing/2014/main" id="{C117CC84-C9AA-44F3-BEBA-87172BC57F5A}"/>
                  </a:ext>
                </a:extLst>
              </p:cNvPr>
              <p:cNvSpPr>
                <a:spLocks noChangeShapeType="1"/>
              </p:cNvSpPr>
              <p:nvPr/>
            </p:nvSpPr>
            <p:spPr bwMode="auto">
              <a:xfrm>
                <a:off x="10604528" y="525521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5" name="Text Box 38">
                <a:extLst>
                  <a:ext uri="{FF2B5EF4-FFF2-40B4-BE49-F238E27FC236}">
                    <a16:creationId xmlns:a16="http://schemas.microsoft.com/office/drawing/2014/main" id="{ED1C8853-D541-4EE2-B668-56DE61BBD7C7}"/>
                  </a:ext>
                </a:extLst>
              </p:cNvPr>
              <p:cNvSpPr txBox="1">
                <a:spLocks noChangeArrowheads="1"/>
              </p:cNvSpPr>
              <p:nvPr/>
            </p:nvSpPr>
            <p:spPr bwMode="auto">
              <a:xfrm rot="3169253">
                <a:off x="9677372" y="4424162"/>
                <a:ext cx="113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0.5 C line</a:t>
                </a:r>
              </a:p>
            </p:txBody>
          </p:sp>
          <p:sp>
            <p:nvSpPr>
              <p:cNvPr id="88" name="Text Box 38">
                <a:extLst>
                  <a:ext uri="{FF2B5EF4-FFF2-40B4-BE49-F238E27FC236}">
                    <a16:creationId xmlns:a16="http://schemas.microsoft.com/office/drawing/2014/main" id="{3D50FCD9-FBBD-46B2-95B0-36113C8E580E}"/>
                  </a:ext>
                </a:extLst>
              </p:cNvPr>
              <p:cNvSpPr txBox="1">
                <a:spLocks noChangeArrowheads="1"/>
              </p:cNvSpPr>
              <p:nvPr/>
            </p:nvSpPr>
            <p:spPr bwMode="auto">
              <a:xfrm rot="3828890">
                <a:off x="10297694" y="4109001"/>
                <a:ext cx="4491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TE</a:t>
                </a:r>
              </a:p>
            </p:txBody>
          </p:sp>
          <p:sp>
            <p:nvSpPr>
              <p:cNvPr id="89" name="Text Box 38">
                <a:extLst>
                  <a:ext uri="{FF2B5EF4-FFF2-40B4-BE49-F238E27FC236}">
                    <a16:creationId xmlns:a16="http://schemas.microsoft.com/office/drawing/2014/main" id="{5DC4387B-8650-4F16-AAD0-DDAFBA15DE92}"/>
                  </a:ext>
                </a:extLst>
              </p:cNvPr>
              <p:cNvSpPr txBox="1">
                <a:spLocks noChangeArrowheads="1"/>
              </p:cNvSpPr>
              <p:nvPr/>
            </p:nvSpPr>
            <p:spPr bwMode="auto">
              <a:xfrm rot="2700000">
                <a:off x="9329104" y="4806026"/>
                <a:ext cx="429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LE</a:t>
                </a:r>
              </a:p>
            </p:txBody>
          </p:sp>
        </p:grpSp>
      </p:grpSp>
      <p:sp>
        <p:nvSpPr>
          <p:cNvPr id="37" name="Line 19">
            <a:extLst>
              <a:ext uri="{FF2B5EF4-FFF2-40B4-BE49-F238E27FC236}">
                <a16:creationId xmlns:a16="http://schemas.microsoft.com/office/drawing/2014/main" id="{D5F8B1A6-BDA5-42DB-B902-E1CE559620C6}"/>
              </a:ext>
            </a:extLst>
          </p:cNvPr>
          <p:cNvSpPr>
            <a:spLocks noChangeShapeType="1"/>
          </p:cNvSpPr>
          <p:nvPr/>
        </p:nvSpPr>
        <p:spPr bwMode="auto">
          <a:xfrm flipH="1">
            <a:off x="8394728" y="2969218"/>
            <a:ext cx="1905000" cy="2438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grpSp>
        <p:nvGrpSpPr>
          <p:cNvPr id="97" name="Group 96">
            <a:extLst>
              <a:ext uri="{FF2B5EF4-FFF2-40B4-BE49-F238E27FC236}">
                <a16:creationId xmlns:a16="http://schemas.microsoft.com/office/drawing/2014/main" id="{20EE311E-1E17-400C-B734-DBAF33EC0190}"/>
              </a:ext>
            </a:extLst>
          </p:cNvPr>
          <p:cNvGrpSpPr/>
          <p:nvPr/>
        </p:nvGrpSpPr>
        <p:grpSpPr>
          <a:xfrm>
            <a:off x="8770966" y="3393567"/>
            <a:ext cx="2310606" cy="591651"/>
            <a:chOff x="8770966" y="3393567"/>
            <a:chExt cx="2310606" cy="591651"/>
          </a:xfrm>
        </p:grpSpPr>
        <p:sp>
          <p:nvSpPr>
            <p:cNvPr id="92" name="Line 21">
              <a:extLst>
                <a:ext uri="{FF2B5EF4-FFF2-40B4-BE49-F238E27FC236}">
                  <a16:creationId xmlns:a16="http://schemas.microsoft.com/office/drawing/2014/main" id="{A8AEA84A-98A6-4A39-9F39-9D4FE9749389}"/>
                </a:ext>
              </a:extLst>
            </p:cNvPr>
            <p:cNvSpPr>
              <a:spLocks noChangeShapeType="1"/>
            </p:cNvSpPr>
            <p:nvPr/>
          </p:nvSpPr>
          <p:spPr bwMode="auto">
            <a:xfrm>
              <a:off x="8770966" y="3985218"/>
              <a:ext cx="136366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4" name="Line 23">
              <a:extLst>
                <a:ext uri="{FF2B5EF4-FFF2-40B4-BE49-F238E27FC236}">
                  <a16:creationId xmlns:a16="http://schemas.microsoft.com/office/drawing/2014/main" id="{BBD023EC-9346-4675-BD00-7A3DDE5E40EE}"/>
                </a:ext>
              </a:extLst>
            </p:cNvPr>
            <p:cNvSpPr>
              <a:spLocks noChangeShapeType="1"/>
            </p:cNvSpPr>
            <p:nvPr/>
          </p:nvSpPr>
          <p:spPr bwMode="auto">
            <a:xfrm flipH="1">
              <a:off x="9842528" y="3578818"/>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96" name="Object 27">
              <a:extLst>
                <a:ext uri="{FF2B5EF4-FFF2-40B4-BE49-F238E27FC236}">
                  <a16:creationId xmlns:a16="http://schemas.microsoft.com/office/drawing/2014/main" id="{03BAF1EB-E2E2-49D0-BDD1-6588029CA72C}"/>
                </a:ext>
              </a:extLst>
            </p:cNvPr>
            <p:cNvGraphicFramePr>
              <a:graphicFrameLocks noChangeAspect="1"/>
            </p:cNvGraphicFramePr>
            <p:nvPr/>
          </p:nvGraphicFramePr>
          <p:xfrm>
            <a:off x="10371960" y="3393567"/>
            <a:ext cx="709612" cy="330200"/>
          </p:xfrm>
          <a:graphic>
            <a:graphicData uri="http://schemas.openxmlformats.org/presentationml/2006/ole">
              <mc:AlternateContent xmlns:mc="http://schemas.openxmlformats.org/markup-compatibility/2006">
                <mc:Choice xmlns:v="urn:schemas-microsoft-com:vml" Requires="v">
                  <p:oleObj name="Equation" r:id="rId13" imgW="380880" imgH="177480" progId="Equation.DSMT4">
                    <p:embed/>
                  </p:oleObj>
                </mc:Choice>
                <mc:Fallback>
                  <p:oleObj name="Equation" r:id="rId13" imgW="380880" imgH="177480" progId="Equation.DSMT4">
                    <p:embed/>
                    <p:pic>
                      <p:nvPicPr>
                        <p:cNvPr id="96" name="Object 27">
                          <a:extLst>
                            <a:ext uri="{FF2B5EF4-FFF2-40B4-BE49-F238E27FC236}">
                              <a16:creationId xmlns:a16="http://schemas.microsoft.com/office/drawing/2014/main" id="{03BAF1EB-E2E2-49D0-BDD1-6588029CA72C}"/>
                            </a:ext>
                          </a:extLst>
                        </p:cNvPr>
                        <p:cNvPicPr>
                          <a:picLocks noChangeAspect="1" noChangeArrowheads="1"/>
                        </p:cNvPicPr>
                        <p:nvPr/>
                      </p:nvPicPr>
                      <p:blipFill>
                        <a:blip r:embed="rId14"/>
                        <a:srcRect/>
                        <a:stretch>
                          <a:fillRect/>
                        </a:stretch>
                      </p:blipFill>
                      <p:spPr bwMode="auto">
                        <a:xfrm>
                          <a:off x="10371960" y="3393567"/>
                          <a:ext cx="709612"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6" name="Group 85">
            <a:extLst>
              <a:ext uri="{FF2B5EF4-FFF2-40B4-BE49-F238E27FC236}">
                <a16:creationId xmlns:a16="http://schemas.microsoft.com/office/drawing/2014/main" id="{ACB35BAC-D206-4B65-A20A-3207CC6B2A57}"/>
              </a:ext>
            </a:extLst>
          </p:cNvPr>
          <p:cNvGrpSpPr/>
          <p:nvPr/>
        </p:nvGrpSpPr>
        <p:grpSpPr>
          <a:xfrm>
            <a:off x="7110413" y="3655018"/>
            <a:ext cx="2122515" cy="1240832"/>
            <a:chOff x="7110413" y="3655018"/>
            <a:chExt cx="2122515" cy="1240832"/>
          </a:xfrm>
        </p:grpSpPr>
        <p:sp>
          <p:nvSpPr>
            <p:cNvPr id="55" name="Line 28">
              <a:extLst>
                <a:ext uri="{FF2B5EF4-FFF2-40B4-BE49-F238E27FC236}">
                  <a16:creationId xmlns:a16="http://schemas.microsoft.com/office/drawing/2014/main" id="{2365E52A-CEFE-4872-87AB-5F2255B1A6F8}"/>
                </a:ext>
              </a:extLst>
            </p:cNvPr>
            <p:cNvSpPr>
              <a:spLocks noChangeShapeType="1"/>
            </p:cNvSpPr>
            <p:nvPr/>
          </p:nvSpPr>
          <p:spPr bwMode="auto">
            <a:xfrm>
              <a:off x="9118628" y="3680418"/>
              <a:ext cx="12700" cy="800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7" name="Line 29">
              <a:extLst>
                <a:ext uri="{FF2B5EF4-FFF2-40B4-BE49-F238E27FC236}">
                  <a16:creationId xmlns:a16="http://schemas.microsoft.com/office/drawing/2014/main" id="{AB403E20-AEC5-4579-AE64-7EC4B4C1DD46}"/>
                </a:ext>
              </a:extLst>
            </p:cNvPr>
            <p:cNvSpPr>
              <a:spLocks noChangeShapeType="1"/>
            </p:cNvSpPr>
            <p:nvPr/>
          </p:nvSpPr>
          <p:spPr bwMode="auto">
            <a:xfrm>
              <a:off x="8775728" y="3655018"/>
              <a:ext cx="12700" cy="800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9" name="Line 30">
              <a:extLst>
                <a:ext uri="{FF2B5EF4-FFF2-40B4-BE49-F238E27FC236}">
                  <a16:creationId xmlns:a16="http://schemas.microsoft.com/office/drawing/2014/main" id="{ADD7C108-9AD5-4957-AB25-F00C67336B81}"/>
                </a:ext>
              </a:extLst>
            </p:cNvPr>
            <p:cNvSpPr>
              <a:spLocks noChangeShapeType="1"/>
            </p:cNvSpPr>
            <p:nvPr/>
          </p:nvSpPr>
          <p:spPr bwMode="auto">
            <a:xfrm>
              <a:off x="8775728" y="4340818"/>
              <a:ext cx="3683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61" name="Object 31">
              <a:extLst>
                <a:ext uri="{FF2B5EF4-FFF2-40B4-BE49-F238E27FC236}">
                  <a16:creationId xmlns:a16="http://schemas.microsoft.com/office/drawing/2014/main" id="{6E8EE958-D0C7-4FDE-867A-7762DB850808}"/>
                </a:ext>
              </a:extLst>
            </p:cNvPr>
            <p:cNvGraphicFramePr>
              <a:graphicFrameLocks noChangeAspect="1"/>
            </p:cNvGraphicFramePr>
            <p:nvPr/>
          </p:nvGraphicFramePr>
          <p:xfrm>
            <a:off x="7110413" y="4568825"/>
            <a:ext cx="1196975" cy="327025"/>
          </p:xfrm>
          <a:graphic>
            <a:graphicData uri="http://schemas.openxmlformats.org/presentationml/2006/ole">
              <mc:AlternateContent xmlns:mc="http://schemas.openxmlformats.org/markup-compatibility/2006">
                <mc:Choice xmlns:v="urn:schemas-microsoft-com:vml" Requires="v">
                  <p:oleObj name="Equation" r:id="rId15" imgW="647640" imgH="177480" progId="Equation.DSMT4">
                    <p:embed/>
                  </p:oleObj>
                </mc:Choice>
                <mc:Fallback>
                  <p:oleObj name="Equation" r:id="rId15" imgW="647640" imgH="177480" progId="Equation.DSMT4">
                    <p:embed/>
                    <p:pic>
                      <p:nvPicPr>
                        <p:cNvPr id="61" name="Object 31">
                          <a:extLst>
                            <a:ext uri="{FF2B5EF4-FFF2-40B4-BE49-F238E27FC236}">
                              <a16:creationId xmlns:a16="http://schemas.microsoft.com/office/drawing/2014/main" id="{6E8EE958-D0C7-4FDE-867A-7762DB850808}"/>
                            </a:ext>
                          </a:extLst>
                        </p:cNvPr>
                        <p:cNvPicPr>
                          <a:picLocks noChangeAspect="1" noChangeArrowheads="1"/>
                        </p:cNvPicPr>
                        <p:nvPr/>
                      </p:nvPicPr>
                      <p:blipFill>
                        <a:blip r:embed="rId16"/>
                        <a:srcRect/>
                        <a:stretch>
                          <a:fillRect/>
                        </a:stretch>
                      </p:blipFill>
                      <p:spPr bwMode="auto">
                        <a:xfrm>
                          <a:off x="7110413" y="4568825"/>
                          <a:ext cx="1196975"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AutoShape 32">
              <a:extLst>
                <a:ext uri="{FF2B5EF4-FFF2-40B4-BE49-F238E27FC236}">
                  <a16:creationId xmlns:a16="http://schemas.microsoft.com/office/drawing/2014/main" id="{AA9430B4-7683-4A99-AF2E-B7AE4EC43B63}"/>
                </a:ext>
              </a:extLst>
            </p:cNvPr>
            <p:cNvSpPr>
              <a:spLocks noChangeArrowheads="1"/>
            </p:cNvSpPr>
            <p:nvPr/>
          </p:nvSpPr>
          <p:spPr bwMode="auto">
            <a:xfrm>
              <a:off x="9004328" y="3883618"/>
              <a:ext cx="228600" cy="228600"/>
            </a:xfrm>
            <a:prstGeom prst="flowChartSummingJunction">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79" name="Line 40">
              <a:extLst>
                <a:ext uri="{FF2B5EF4-FFF2-40B4-BE49-F238E27FC236}">
                  <a16:creationId xmlns:a16="http://schemas.microsoft.com/office/drawing/2014/main" id="{4EA027A9-168A-4BD4-A40D-7FB646FE3592}"/>
                </a:ext>
              </a:extLst>
            </p:cNvPr>
            <p:cNvSpPr>
              <a:spLocks noChangeShapeType="1"/>
            </p:cNvSpPr>
            <p:nvPr/>
          </p:nvSpPr>
          <p:spPr bwMode="auto">
            <a:xfrm flipH="1">
              <a:off x="7937528" y="4340818"/>
              <a:ext cx="838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grpSp>
      <p:pic>
        <p:nvPicPr>
          <p:cNvPr id="99" name="Picture 35" descr="warning">
            <a:extLst>
              <a:ext uri="{FF2B5EF4-FFF2-40B4-BE49-F238E27FC236}">
                <a16:creationId xmlns:a16="http://schemas.microsoft.com/office/drawing/2014/main" id="{B944348B-342B-4A5C-AA60-86914755659C}"/>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3300" y="4990692"/>
            <a:ext cx="8382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6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7" grpId="0" animBg="1"/>
      <p:bldP spid="3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p:txBody>
          <a:bodyPr/>
          <a:lstStyle/>
          <a:p>
            <a:pPr marL="24110" indent="0">
              <a:spcBef>
                <a:spcPts val="0"/>
              </a:spcBef>
              <a:buNone/>
              <a:tabLst>
                <a:tab pos="1263650" algn="l"/>
              </a:tabLst>
            </a:pPr>
            <a:r>
              <a:rPr lang="en-US" dirty="0"/>
              <a:t>The following wing design parameters affect the performance of the </a:t>
            </a:r>
            <a:r>
              <a:rPr lang="en-US" b="1" dirty="0"/>
              <a:t>3D wing</a:t>
            </a:r>
            <a:r>
              <a:rPr lang="en-US" dirty="0"/>
              <a:t>:</a:t>
            </a:r>
          </a:p>
          <a:p>
            <a:pPr marL="650082" lvl="1" indent="-457200">
              <a:spcBef>
                <a:spcPts val="0"/>
              </a:spcBef>
              <a:buFont typeface="+mj-lt"/>
              <a:buAutoNum type="arabicPeriod"/>
            </a:pPr>
            <a:endParaRPr lang="en-US" sz="2400" dirty="0"/>
          </a:p>
          <a:p>
            <a:pPr marL="650082" lvl="1" indent="-457200">
              <a:spcBef>
                <a:spcPts val="0"/>
              </a:spcBef>
              <a:buFont typeface="+mj-lt"/>
              <a:buAutoNum type="arabicPeriod"/>
            </a:pPr>
            <a:r>
              <a:rPr lang="en-US" sz="2400" dirty="0"/>
              <a:t>Sweep angle (</a:t>
            </a:r>
            <a:r>
              <a:rPr lang="el-GR" sz="2400" dirty="0"/>
              <a:t>Λ)</a:t>
            </a:r>
          </a:p>
          <a:p>
            <a:pPr marL="650082" lvl="1" indent="-457200">
              <a:spcBef>
                <a:spcPts val="0"/>
              </a:spcBef>
              <a:buFont typeface="+mj-lt"/>
              <a:buAutoNum type="arabicPeriod"/>
            </a:pPr>
            <a:r>
              <a:rPr lang="en-US" sz="2400" dirty="0"/>
              <a:t>Aspect ratio (A)</a:t>
            </a:r>
          </a:p>
          <a:p>
            <a:pPr marL="650082" lvl="1" indent="-457200">
              <a:spcBef>
                <a:spcPts val="0"/>
              </a:spcBef>
              <a:buFont typeface="+mj-lt"/>
              <a:buAutoNum type="arabicPeriod"/>
            </a:pPr>
            <a:r>
              <a:rPr lang="en-US" sz="2400" dirty="0"/>
              <a:t>Cantilever ratio</a:t>
            </a:r>
          </a:p>
          <a:p>
            <a:pPr marL="650082" lvl="1" indent="-457200">
              <a:spcBef>
                <a:spcPts val="0"/>
              </a:spcBef>
              <a:buFont typeface="+mj-lt"/>
              <a:buAutoNum type="arabicPeriod"/>
            </a:pPr>
            <a:r>
              <a:rPr lang="en-US" sz="2400" dirty="0"/>
              <a:t>Taper ratio (</a:t>
            </a:r>
            <a:r>
              <a:rPr lang="el-GR" sz="2400" dirty="0"/>
              <a:t>λ)</a:t>
            </a:r>
          </a:p>
          <a:p>
            <a:pPr marL="650082" lvl="1" indent="-457200">
              <a:spcBef>
                <a:spcPts val="0"/>
              </a:spcBef>
              <a:buFont typeface="+mj-lt"/>
              <a:buAutoNum type="arabicPeriod"/>
            </a:pPr>
            <a:r>
              <a:rPr lang="en-US" sz="2400" dirty="0"/>
              <a:t>Twist angle (</a:t>
            </a:r>
            <a:r>
              <a:rPr lang="el-GR" sz="2400" dirty="0"/>
              <a:t>ε)</a:t>
            </a:r>
          </a:p>
          <a:p>
            <a:pPr marL="650082" lvl="1" indent="-457200">
              <a:spcBef>
                <a:spcPts val="0"/>
              </a:spcBef>
              <a:buFont typeface="+mj-lt"/>
              <a:buAutoNum type="arabicPeriod"/>
            </a:pPr>
            <a:r>
              <a:rPr lang="en-US" sz="2400" dirty="0"/>
              <a:t>Incidence angle (</a:t>
            </a:r>
            <a:r>
              <a:rPr lang="en-US" sz="2400" dirty="0" err="1"/>
              <a:t>i</a:t>
            </a:r>
            <a:r>
              <a:rPr lang="en-US" sz="2400" baseline="-25000" dirty="0" err="1"/>
              <a:t>w</a:t>
            </a:r>
            <a:r>
              <a:rPr lang="en-US" sz="2400" dirty="0"/>
              <a:t>)</a:t>
            </a:r>
          </a:p>
          <a:p>
            <a:pPr marL="650082" lvl="1" indent="-457200">
              <a:spcBef>
                <a:spcPts val="0"/>
              </a:spcBef>
              <a:buFont typeface="+mj-lt"/>
              <a:buAutoNum type="arabicPeriod"/>
            </a:pPr>
            <a:r>
              <a:rPr lang="en-US" sz="2400" dirty="0"/>
              <a:t>Dihedral angle (</a:t>
            </a:r>
            <a:r>
              <a:rPr lang="el-GR" sz="2400" dirty="0"/>
              <a:t>Γ)</a:t>
            </a:r>
            <a:endParaRPr lang="en-US" sz="2400" dirty="0"/>
          </a:p>
          <a:p>
            <a:endParaRPr lang="en-US" dirty="0"/>
          </a:p>
        </p:txBody>
      </p:sp>
    </p:spTree>
    <p:extLst>
      <p:ext uri="{BB962C8B-B14F-4D97-AF65-F5344CB8AC3E}">
        <p14:creationId xmlns:p14="http://schemas.microsoft.com/office/powerpoint/2010/main" val="19598210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7459633" cy="4108119"/>
          </a:xfrm>
        </p:spPr>
        <p:txBody>
          <a:bodyPr/>
          <a:lstStyle/>
          <a:p>
            <a:pPr marL="24110" indent="0">
              <a:spcBef>
                <a:spcPts val="0"/>
              </a:spcBef>
              <a:buNone/>
              <a:tabLst>
                <a:tab pos="1263650" algn="l"/>
              </a:tabLst>
            </a:pPr>
            <a:r>
              <a:rPr lang="en-GB" altLang="en-US" dirty="0"/>
              <a:t>The </a:t>
            </a:r>
            <a:r>
              <a:rPr lang="en-GB" altLang="en-US" b="1" dirty="0"/>
              <a:t>sweep angle is mainly used to increase the critical Mach number</a:t>
            </a:r>
            <a:r>
              <a:rPr lang="en-GB" altLang="en-US" dirty="0"/>
              <a:t> of wing sections </a:t>
            </a:r>
          </a:p>
          <a:p>
            <a:pPr marL="367010" indent="-342900">
              <a:spcBef>
                <a:spcPts val="0"/>
              </a:spcBef>
              <a:tabLst>
                <a:tab pos="1263650" algn="l"/>
              </a:tabLst>
            </a:pPr>
            <a:r>
              <a:rPr lang="en-GB" altLang="en-US" sz="2000" b="1" dirty="0"/>
              <a:t>Sweep reduces effective thickness </a:t>
            </a:r>
            <a:r>
              <a:rPr lang="en-US" altLang="en-US" sz="2000" dirty="0"/>
              <a:t>and </a:t>
            </a:r>
            <a:r>
              <a:rPr lang="en-GB" altLang="en-US" sz="2000" dirty="0"/>
              <a:t>delays the drag increase at transonic speeds</a:t>
            </a:r>
            <a:endParaRPr lang="en-US" sz="2000" dirty="0"/>
          </a:p>
          <a:p>
            <a:pPr marL="367010" indent="-342900">
              <a:spcBef>
                <a:spcPts val="0"/>
              </a:spcBef>
              <a:tabLst>
                <a:tab pos="1263650" algn="l"/>
              </a:tabLst>
            </a:pPr>
            <a:r>
              <a:rPr lang="en-GB" altLang="en-US" sz="2000" dirty="0"/>
              <a:t>The flow speed intersecting 2D wing sections is reduced by a factor </a:t>
            </a:r>
            <a:r>
              <a:rPr lang="en-GB" altLang="en-US" sz="2000" b="1" dirty="0"/>
              <a:t>cos </a:t>
            </a:r>
            <a:r>
              <a:rPr lang="el-GR" altLang="en-US" sz="2000" b="1" dirty="0"/>
              <a:t>Λ</a:t>
            </a:r>
            <a:r>
              <a:rPr lang="nl-NL" altLang="en-US" sz="2000" b="1" baseline="-25000" dirty="0"/>
              <a:t>LE</a:t>
            </a:r>
          </a:p>
          <a:p>
            <a:pPr marL="367010" indent="-342900">
              <a:spcBef>
                <a:spcPts val="0"/>
              </a:spcBef>
              <a:tabLst>
                <a:tab pos="1263650" algn="l"/>
              </a:tabLst>
            </a:pPr>
            <a:r>
              <a:rPr lang="en-US" altLang="en-US" sz="2000" dirty="0"/>
              <a:t>Sweep angle is sometimes used to affect the position of the aircraft </a:t>
            </a:r>
            <a:r>
              <a:rPr lang="en-US" altLang="en-US" sz="2000" dirty="0" err="1"/>
              <a:t>c.g.</a:t>
            </a:r>
            <a:r>
              <a:rPr lang="en-US" altLang="en-US" sz="2000" dirty="0"/>
              <a:t> , when the wing is positioned far after to avoid interfering with the cabin zone</a:t>
            </a:r>
          </a:p>
          <a:p>
            <a:pPr marL="367010" indent="-342900">
              <a:spcBef>
                <a:spcPts val="0"/>
              </a:spcBef>
              <a:tabLst>
                <a:tab pos="1263650" algn="l"/>
              </a:tabLst>
            </a:pPr>
            <a:r>
              <a:rPr lang="en-US" altLang="en-US" sz="2000" dirty="0"/>
              <a:t>For tailless aircraft, winglets can be used for lateral stability and control. </a:t>
            </a:r>
          </a:p>
          <a:p>
            <a:pPr marL="535782" lvl="1" indent="-342900">
              <a:spcBef>
                <a:spcPts val="0"/>
              </a:spcBef>
              <a:tabLst>
                <a:tab pos="1263650" algn="l"/>
              </a:tabLst>
            </a:pPr>
            <a:r>
              <a:rPr lang="en-US" altLang="en-US" sz="1600" dirty="0"/>
              <a:t>Higher values of the sweep would increase the forces arm, hence requiring smaller winglets/rudders or just improving their efficiency.</a:t>
            </a:r>
          </a:p>
          <a:p>
            <a:pPr marL="367010" indent="-342900">
              <a:spcBef>
                <a:spcPts val="0"/>
              </a:spcBef>
              <a:tabLst>
                <a:tab pos="1263650" algn="l"/>
              </a:tabLst>
            </a:pPr>
            <a:endParaRPr lang="nl-NL" altLang="en-US" sz="2000" dirty="0"/>
          </a:p>
          <a:p>
            <a:endParaRPr lang="en-US" dirty="0"/>
          </a:p>
        </p:txBody>
      </p:sp>
      <p:sp>
        <p:nvSpPr>
          <p:cNvPr id="5" name="Freeform 3">
            <a:extLst>
              <a:ext uri="{FF2B5EF4-FFF2-40B4-BE49-F238E27FC236}">
                <a16:creationId xmlns:a16="http://schemas.microsoft.com/office/drawing/2014/main" id="{CEF8FD21-7785-4518-B983-F6E80B4B8CEC}"/>
              </a:ext>
            </a:extLst>
          </p:cNvPr>
          <p:cNvSpPr>
            <a:spLocks/>
          </p:cNvSpPr>
          <p:nvPr/>
        </p:nvSpPr>
        <p:spPr bwMode="auto">
          <a:xfrm>
            <a:off x="8737572" y="2553970"/>
            <a:ext cx="2541587" cy="2641600"/>
          </a:xfrm>
          <a:custGeom>
            <a:avLst/>
            <a:gdLst>
              <a:gd name="T0" fmla="*/ 11 w 1601"/>
              <a:gd name="T1" fmla="*/ 0 h 1664"/>
              <a:gd name="T2" fmla="*/ 0 w 1601"/>
              <a:gd name="T3" fmla="*/ 873 h 1664"/>
              <a:gd name="T4" fmla="*/ 1601 w 1601"/>
              <a:gd name="T5" fmla="*/ 1664 h 1664"/>
              <a:gd name="T6" fmla="*/ 1601 w 1601"/>
              <a:gd name="T7" fmla="*/ 1136 h 1664"/>
              <a:gd name="T8" fmla="*/ 11 w 1601"/>
              <a:gd name="T9" fmla="*/ 0 h 1664"/>
              <a:gd name="T10" fmla="*/ 0 60000 65536"/>
              <a:gd name="T11" fmla="*/ 0 60000 65536"/>
              <a:gd name="T12" fmla="*/ 0 60000 65536"/>
              <a:gd name="T13" fmla="*/ 0 60000 65536"/>
              <a:gd name="T14" fmla="*/ 0 60000 65536"/>
              <a:gd name="T15" fmla="*/ 0 w 1601"/>
              <a:gd name="T16" fmla="*/ 0 h 1664"/>
              <a:gd name="T17" fmla="*/ 1601 w 1601"/>
              <a:gd name="T18" fmla="*/ 1664 h 1664"/>
            </a:gdLst>
            <a:ahLst/>
            <a:cxnLst>
              <a:cxn ang="T10">
                <a:pos x="T0" y="T1"/>
              </a:cxn>
              <a:cxn ang="T11">
                <a:pos x="T2" y="T3"/>
              </a:cxn>
              <a:cxn ang="T12">
                <a:pos x="T4" y="T5"/>
              </a:cxn>
              <a:cxn ang="T13">
                <a:pos x="T6" y="T7"/>
              </a:cxn>
              <a:cxn ang="T14">
                <a:pos x="T8" y="T9"/>
              </a:cxn>
            </a:cxnLst>
            <a:rect l="T15" t="T16" r="T17" b="T18"/>
            <a:pathLst>
              <a:path w="1601" h="1664">
                <a:moveTo>
                  <a:pt x="11" y="0"/>
                </a:moveTo>
                <a:lnTo>
                  <a:pt x="0" y="873"/>
                </a:lnTo>
                <a:lnTo>
                  <a:pt x="1601" y="1664"/>
                </a:lnTo>
                <a:lnTo>
                  <a:pt x="1601" y="1136"/>
                </a:lnTo>
                <a:lnTo>
                  <a:pt x="11" y="0"/>
                </a:lnTo>
                <a:close/>
              </a:path>
            </a:pathLst>
          </a:custGeom>
          <a:solidFill>
            <a:schemeClr val="bg1">
              <a:lumMod val="85000"/>
            </a:schemeClr>
          </a:solidFill>
          <a:ln w="9525">
            <a:solidFill>
              <a:schemeClr val="tx1"/>
            </a:solidFill>
            <a:round/>
            <a:headEnd/>
            <a:tailEnd/>
          </a:ln>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7" name="Line 4">
            <a:extLst>
              <a:ext uri="{FF2B5EF4-FFF2-40B4-BE49-F238E27FC236}">
                <a16:creationId xmlns:a16="http://schemas.microsoft.com/office/drawing/2014/main" id="{7AAB61BC-9C1B-4AA2-9E24-B3467FDF3D8C}"/>
              </a:ext>
            </a:extLst>
          </p:cNvPr>
          <p:cNvSpPr>
            <a:spLocks noChangeShapeType="1"/>
          </p:cNvSpPr>
          <p:nvPr/>
        </p:nvSpPr>
        <p:spPr bwMode="auto">
          <a:xfrm>
            <a:off x="10385309" y="2100920"/>
            <a:ext cx="0" cy="155448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9" name="Line 5">
            <a:extLst>
              <a:ext uri="{FF2B5EF4-FFF2-40B4-BE49-F238E27FC236}">
                <a16:creationId xmlns:a16="http://schemas.microsoft.com/office/drawing/2014/main" id="{9F11CF1D-AE02-4207-84B5-1EAF1059E7BB}"/>
              </a:ext>
            </a:extLst>
          </p:cNvPr>
          <p:cNvSpPr>
            <a:spLocks noChangeShapeType="1"/>
          </p:cNvSpPr>
          <p:nvPr/>
        </p:nvSpPr>
        <p:spPr bwMode="auto">
          <a:xfrm flipH="1">
            <a:off x="10428259" y="2656726"/>
            <a:ext cx="673099" cy="104024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1" name="Line 6">
            <a:extLst>
              <a:ext uri="{FF2B5EF4-FFF2-40B4-BE49-F238E27FC236}">
                <a16:creationId xmlns:a16="http://schemas.microsoft.com/office/drawing/2014/main" id="{E7377F76-8760-46D9-9771-3DF6F8F4832A}"/>
              </a:ext>
            </a:extLst>
          </p:cNvPr>
          <p:cNvSpPr>
            <a:spLocks noChangeShapeType="1"/>
          </p:cNvSpPr>
          <p:nvPr/>
        </p:nvSpPr>
        <p:spPr bwMode="auto">
          <a:xfrm>
            <a:off x="10405197" y="2135303"/>
            <a:ext cx="761997" cy="52142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3" name="Text Box 7">
            <a:extLst>
              <a:ext uri="{FF2B5EF4-FFF2-40B4-BE49-F238E27FC236}">
                <a16:creationId xmlns:a16="http://schemas.microsoft.com/office/drawing/2014/main" id="{55760F42-55AA-40BA-A590-E9B6F67AAE6D}"/>
              </a:ext>
            </a:extLst>
          </p:cNvPr>
          <p:cNvSpPr txBox="1">
            <a:spLocks noChangeArrowheads="1"/>
          </p:cNvSpPr>
          <p:nvPr/>
        </p:nvSpPr>
        <p:spPr bwMode="auto">
          <a:xfrm>
            <a:off x="9986009" y="2142807"/>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a:t>M</a:t>
            </a:r>
          </a:p>
        </p:txBody>
      </p:sp>
      <p:sp>
        <p:nvSpPr>
          <p:cNvPr id="15" name="Text Box 8">
            <a:extLst>
              <a:ext uri="{FF2B5EF4-FFF2-40B4-BE49-F238E27FC236}">
                <a16:creationId xmlns:a16="http://schemas.microsoft.com/office/drawing/2014/main" id="{AE1596A5-1479-4E86-B99D-D79B3EF94548}"/>
              </a:ext>
            </a:extLst>
          </p:cNvPr>
          <p:cNvSpPr txBox="1">
            <a:spLocks noChangeArrowheads="1"/>
          </p:cNvSpPr>
          <p:nvPr/>
        </p:nvSpPr>
        <p:spPr bwMode="auto">
          <a:xfrm>
            <a:off x="10750059" y="3190211"/>
            <a:ext cx="1222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M cos </a:t>
            </a:r>
            <a:r>
              <a:rPr lang="el-GR" altLang="en-US">
                <a:cs typeface="Tahoma" panose="020B0604030504040204" pitchFamily="34" charset="0"/>
              </a:rPr>
              <a:t>Λ</a:t>
            </a:r>
            <a:r>
              <a:rPr lang="nl-NL" altLang="en-US" baseline="-25000">
                <a:cs typeface="Tahoma" panose="020B0604030504040204" pitchFamily="34" charset="0"/>
              </a:rPr>
              <a:t>LE</a:t>
            </a:r>
            <a:endParaRPr lang="el-GR" altLang="en-US" baseline="-25000">
              <a:cs typeface="Tahoma" panose="020B0604030504040204" pitchFamily="34" charset="0"/>
            </a:endParaRPr>
          </a:p>
        </p:txBody>
      </p:sp>
      <p:sp>
        <p:nvSpPr>
          <p:cNvPr id="17" name="Line 9">
            <a:extLst>
              <a:ext uri="{FF2B5EF4-FFF2-40B4-BE49-F238E27FC236}">
                <a16:creationId xmlns:a16="http://schemas.microsoft.com/office/drawing/2014/main" id="{D588AD0C-702D-4112-9186-26E1A011D1CC}"/>
              </a:ext>
            </a:extLst>
          </p:cNvPr>
          <p:cNvSpPr>
            <a:spLocks noChangeShapeType="1"/>
          </p:cNvSpPr>
          <p:nvPr/>
        </p:nvSpPr>
        <p:spPr bwMode="auto">
          <a:xfrm>
            <a:off x="8450234" y="2553970"/>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9" name="Line 10">
            <a:extLst>
              <a:ext uri="{FF2B5EF4-FFF2-40B4-BE49-F238E27FC236}">
                <a16:creationId xmlns:a16="http://schemas.microsoft.com/office/drawing/2014/main" id="{92D52ACF-41A4-4E8E-8194-1A4CECAFD48E}"/>
              </a:ext>
            </a:extLst>
          </p:cNvPr>
          <p:cNvSpPr>
            <a:spLocks noChangeShapeType="1"/>
          </p:cNvSpPr>
          <p:nvPr/>
        </p:nvSpPr>
        <p:spPr bwMode="auto">
          <a:xfrm flipH="1">
            <a:off x="8758208" y="2096770"/>
            <a:ext cx="0" cy="30988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1" name="Arc 11">
            <a:extLst>
              <a:ext uri="{FF2B5EF4-FFF2-40B4-BE49-F238E27FC236}">
                <a16:creationId xmlns:a16="http://schemas.microsoft.com/office/drawing/2014/main" id="{82A88C7D-6069-4D9D-8CA4-C8DB76B22631}"/>
              </a:ext>
            </a:extLst>
          </p:cNvPr>
          <p:cNvSpPr>
            <a:spLocks/>
          </p:cNvSpPr>
          <p:nvPr/>
        </p:nvSpPr>
        <p:spPr bwMode="auto">
          <a:xfrm>
            <a:off x="8678834" y="2553970"/>
            <a:ext cx="685800" cy="400050"/>
          </a:xfrm>
          <a:custGeom>
            <a:avLst/>
            <a:gdLst>
              <a:gd name="T0" fmla="*/ 685260 w 21600"/>
              <a:gd name="T1" fmla="*/ 0 h 12579"/>
              <a:gd name="T2" fmla="*/ 576136 w 21600"/>
              <a:gd name="T3" fmla="*/ 400050 h 12579"/>
              <a:gd name="T4" fmla="*/ 0 w 21600"/>
              <a:gd name="T5" fmla="*/ 27414 h 12579"/>
              <a:gd name="T6" fmla="*/ 0 60000 65536"/>
              <a:gd name="T7" fmla="*/ 0 60000 65536"/>
              <a:gd name="T8" fmla="*/ 0 60000 65536"/>
              <a:gd name="T9" fmla="*/ 0 w 21600"/>
              <a:gd name="T10" fmla="*/ 0 h 12579"/>
              <a:gd name="T11" fmla="*/ 21600 w 21600"/>
              <a:gd name="T12" fmla="*/ 12579 h 12579"/>
            </a:gdLst>
            <a:ahLst/>
            <a:cxnLst>
              <a:cxn ang="T6">
                <a:pos x="T0" y="T1"/>
              </a:cxn>
              <a:cxn ang="T7">
                <a:pos x="T2" y="T3"/>
              </a:cxn>
              <a:cxn ang="T8">
                <a:pos x="T4" y="T5"/>
              </a:cxn>
            </a:cxnLst>
            <a:rect l="T9" t="T10" r="T11" b="T12"/>
            <a:pathLst>
              <a:path w="21600" h="12579" fill="none" extrusionOk="0">
                <a:moveTo>
                  <a:pt x="21582" y="0"/>
                </a:moveTo>
                <a:cubicBezTo>
                  <a:pt x="21594" y="287"/>
                  <a:pt x="21600" y="574"/>
                  <a:pt x="21600" y="862"/>
                </a:cubicBezTo>
                <a:cubicBezTo>
                  <a:pt x="21600" y="5018"/>
                  <a:pt x="20400" y="9086"/>
                  <a:pt x="18145" y="12578"/>
                </a:cubicBezTo>
              </a:path>
              <a:path w="21600" h="12579" stroke="0" extrusionOk="0">
                <a:moveTo>
                  <a:pt x="21582" y="0"/>
                </a:moveTo>
                <a:cubicBezTo>
                  <a:pt x="21594" y="287"/>
                  <a:pt x="21600" y="574"/>
                  <a:pt x="21600" y="862"/>
                </a:cubicBezTo>
                <a:cubicBezTo>
                  <a:pt x="21600" y="5018"/>
                  <a:pt x="20400" y="9086"/>
                  <a:pt x="18145" y="12578"/>
                </a:cubicBezTo>
                <a:lnTo>
                  <a:pt x="0" y="862"/>
                </a:lnTo>
                <a:close/>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3" name="Rectangle 12">
            <a:extLst>
              <a:ext uri="{FF2B5EF4-FFF2-40B4-BE49-F238E27FC236}">
                <a16:creationId xmlns:a16="http://schemas.microsoft.com/office/drawing/2014/main" id="{BF3D439C-66B7-44A5-9E9B-36DD04665FDA}"/>
              </a:ext>
            </a:extLst>
          </p:cNvPr>
          <p:cNvSpPr>
            <a:spLocks noChangeArrowheads="1"/>
          </p:cNvSpPr>
          <p:nvPr/>
        </p:nvSpPr>
        <p:spPr bwMode="auto">
          <a:xfrm>
            <a:off x="9364634" y="2630170"/>
            <a:ext cx="48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a:t>Λ</a:t>
            </a:r>
            <a:r>
              <a:rPr lang="nl-NL" altLang="en-US" baseline="-25000"/>
              <a:t>LE</a:t>
            </a:r>
            <a:endParaRPr lang="en-GB" altLang="en-US" baseline="-25000"/>
          </a:p>
        </p:txBody>
      </p:sp>
      <p:sp>
        <p:nvSpPr>
          <p:cNvPr id="25" name="Rectangle 13">
            <a:extLst>
              <a:ext uri="{FF2B5EF4-FFF2-40B4-BE49-F238E27FC236}">
                <a16:creationId xmlns:a16="http://schemas.microsoft.com/office/drawing/2014/main" id="{C3E88269-C9D2-47FE-AC6E-6B1BE33DAA86}"/>
              </a:ext>
            </a:extLst>
          </p:cNvPr>
          <p:cNvSpPr>
            <a:spLocks noChangeArrowheads="1"/>
          </p:cNvSpPr>
          <p:nvPr/>
        </p:nvSpPr>
        <p:spPr bwMode="auto">
          <a:xfrm>
            <a:off x="10444048" y="2496359"/>
            <a:ext cx="530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t>Λ</a:t>
            </a:r>
            <a:r>
              <a:rPr lang="nl-NL" altLang="en-US" baseline="-25000" dirty="0"/>
              <a:t>LE</a:t>
            </a:r>
            <a:endParaRPr lang="en-GB" altLang="en-US" baseline="-25000" dirty="0"/>
          </a:p>
        </p:txBody>
      </p:sp>
      <p:sp>
        <p:nvSpPr>
          <p:cNvPr id="27" name="Arc 14">
            <a:extLst>
              <a:ext uri="{FF2B5EF4-FFF2-40B4-BE49-F238E27FC236}">
                <a16:creationId xmlns:a16="http://schemas.microsoft.com/office/drawing/2014/main" id="{6FD7D9E5-A5B0-4E12-8D93-87CDC2A73446}"/>
              </a:ext>
            </a:extLst>
          </p:cNvPr>
          <p:cNvSpPr>
            <a:spLocks/>
          </p:cNvSpPr>
          <p:nvPr/>
        </p:nvSpPr>
        <p:spPr bwMode="auto">
          <a:xfrm>
            <a:off x="10352059" y="2944495"/>
            <a:ext cx="422275" cy="679450"/>
          </a:xfrm>
          <a:custGeom>
            <a:avLst/>
            <a:gdLst>
              <a:gd name="T0" fmla="*/ 98301 w 13291"/>
              <a:gd name="T1" fmla="*/ 0 h 21377"/>
              <a:gd name="T2" fmla="*/ 422275 w 13291"/>
              <a:gd name="T3" fmla="*/ 138261 h 21377"/>
              <a:gd name="T4" fmla="*/ 0 w 13291"/>
              <a:gd name="T5" fmla="*/ 679450 h 21377"/>
              <a:gd name="T6" fmla="*/ 0 60000 65536"/>
              <a:gd name="T7" fmla="*/ 0 60000 65536"/>
              <a:gd name="T8" fmla="*/ 0 60000 65536"/>
              <a:gd name="T9" fmla="*/ 0 w 13291"/>
              <a:gd name="T10" fmla="*/ 0 h 21377"/>
              <a:gd name="T11" fmla="*/ 13291 w 13291"/>
              <a:gd name="T12" fmla="*/ 21377 h 21377"/>
            </a:gdLst>
            <a:ahLst/>
            <a:cxnLst>
              <a:cxn ang="T6">
                <a:pos x="T0" y="T1"/>
              </a:cxn>
              <a:cxn ang="T7">
                <a:pos x="T2" y="T3"/>
              </a:cxn>
              <a:cxn ang="T8">
                <a:pos x="T4" y="T5"/>
              </a:cxn>
            </a:cxnLst>
            <a:rect l="T9" t="T10" r="T11" b="T12"/>
            <a:pathLst>
              <a:path w="13291" h="21377" fill="none" extrusionOk="0">
                <a:moveTo>
                  <a:pt x="3094" y="-1"/>
                </a:moveTo>
                <a:cubicBezTo>
                  <a:pt x="6813" y="538"/>
                  <a:pt x="10328" y="2037"/>
                  <a:pt x="13290" y="4350"/>
                </a:cubicBezTo>
              </a:path>
              <a:path w="13291" h="21377" stroke="0" extrusionOk="0">
                <a:moveTo>
                  <a:pt x="3094" y="-1"/>
                </a:moveTo>
                <a:cubicBezTo>
                  <a:pt x="6813" y="538"/>
                  <a:pt x="10328" y="2037"/>
                  <a:pt x="13290" y="4350"/>
                </a:cubicBezTo>
                <a:lnTo>
                  <a:pt x="0" y="21377"/>
                </a:lnTo>
                <a:close/>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9" name="Freeform 18">
            <a:extLst>
              <a:ext uri="{FF2B5EF4-FFF2-40B4-BE49-F238E27FC236}">
                <a16:creationId xmlns:a16="http://schemas.microsoft.com/office/drawing/2014/main" id="{232A8568-460A-4CAA-ADF2-50F58144B429}"/>
              </a:ext>
            </a:extLst>
          </p:cNvPr>
          <p:cNvSpPr>
            <a:spLocks/>
          </p:cNvSpPr>
          <p:nvPr/>
        </p:nvSpPr>
        <p:spPr bwMode="auto">
          <a:xfrm>
            <a:off x="9901209" y="3696970"/>
            <a:ext cx="533400" cy="803275"/>
          </a:xfrm>
          <a:custGeom>
            <a:avLst/>
            <a:gdLst>
              <a:gd name="T0" fmla="*/ 336 w 336"/>
              <a:gd name="T1" fmla="*/ 0 h 506"/>
              <a:gd name="T2" fmla="*/ 0 w 336"/>
              <a:gd name="T3" fmla="*/ 506 h 506"/>
              <a:gd name="T4" fmla="*/ 0 60000 65536"/>
              <a:gd name="T5" fmla="*/ 0 60000 65536"/>
              <a:gd name="T6" fmla="*/ 0 w 336"/>
              <a:gd name="T7" fmla="*/ 0 h 506"/>
              <a:gd name="T8" fmla="*/ 336 w 336"/>
              <a:gd name="T9" fmla="*/ 506 h 506"/>
            </a:gdLst>
            <a:ahLst/>
            <a:cxnLst>
              <a:cxn ang="T4">
                <a:pos x="T0" y="T1"/>
              </a:cxn>
              <a:cxn ang="T5">
                <a:pos x="T2" y="T3"/>
              </a:cxn>
            </a:cxnLst>
            <a:rect l="T6" t="T7" r="T8" b="T9"/>
            <a:pathLst>
              <a:path w="336" h="506">
                <a:moveTo>
                  <a:pt x="336" y="0"/>
                </a:moveTo>
                <a:lnTo>
                  <a:pt x="0" y="506"/>
                </a:ln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1" name="Text Box 19">
            <a:extLst>
              <a:ext uri="{FF2B5EF4-FFF2-40B4-BE49-F238E27FC236}">
                <a16:creationId xmlns:a16="http://schemas.microsoft.com/office/drawing/2014/main" id="{01071B73-C488-40C1-9B1F-327370237DC5}"/>
              </a:ext>
            </a:extLst>
          </p:cNvPr>
          <p:cNvSpPr txBox="1">
            <a:spLocks noChangeArrowheads="1"/>
          </p:cNvSpPr>
          <p:nvPr/>
        </p:nvSpPr>
        <p:spPr bwMode="auto">
          <a:xfrm rot="18224809">
            <a:off x="9947054" y="4076237"/>
            <a:ext cx="766763" cy="376238"/>
          </a:xfrm>
          <a:prstGeom prst="rect">
            <a:avLst/>
          </a:prstGeom>
          <a:noFill/>
          <a:ln w="9525" algn="ctr">
            <a:noFill/>
            <a:miter lim="800000"/>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Airfoil</a:t>
            </a:r>
          </a:p>
        </p:txBody>
      </p:sp>
    </p:spTree>
    <p:extLst>
      <p:ext uri="{BB962C8B-B14F-4D97-AF65-F5344CB8AC3E}">
        <p14:creationId xmlns:p14="http://schemas.microsoft.com/office/powerpoint/2010/main" val="401512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10097193" cy="4108119"/>
          </a:xfrm>
        </p:spPr>
        <p:txBody>
          <a:bodyPr/>
          <a:lstStyle/>
          <a:p>
            <a:pPr marL="0" indent="0">
              <a:buNone/>
            </a:pPr>
            <a:r>
              <a:rPr lang="en-US" dirty="0"/>
              <a:t>Pros:</a:t>
            </a:r>
          </a:p>
          <a:p>
            <a:r>
              <a:rPr lang="en-GB" altLang="en-US" sz="2000" dirty="0"/>
              <a:t>Higher speed can be reached, because the critical Mach number results increased: </a:t>
            </a:r>
            <a:br>
              <a:rPr lang="en-GB" altLang="en-US" sz="2000" dirty="0"/>
            </a:br>
            <a:r>
              <a:rPr lang="en-GB" altLang="en-US" sz="2000" dirty="0"/>
              <a:t>	</a:t>
            </a:r>
            <a:r>
              <a:rPr lang="en-GB" altLang="en-US" sz="2000" dirty="0" err="1"/>
              <a:t>M</a:t>
            </a:r>
            <a:r>
              <a:rPr lang="en-GB" altLang="en-US" sz="2000" baseline="-25000" dirty="0" err="1"/>
              <a:t>cr_swept</a:t>
            </a:r>
            <a:r>
              <a:rPr lang="en-GB" altLang="en-US" sz="2000" dirty="0"/>
              <a:t> = </a:t>
            </a:r>
            <a:r>
              <a:rPr lang="en-GB" altLang="en-US" sz="2000" dirty="0" err="1"/>
              <a:t>M</a:t>
            </a:r>
            <a:r>
              <a:rPr lang="en-GB" altLang="en-US" sz="2000" baseline="-25000" dirty="0" err="1"/>
              <a:t>cr_unswept</a:t>
            </a:r>
            <a:r>
              <a:rPr lang="en-GB" altLang="en-US" sz="2000" dirty="0"/>
              <a:t> /</a:t>
            </a:r>
            <a:r>
              <a:rPr lang="en-GB" altLang="en-US" sz="2000" b="1" dirty="0"/>
              <a:t>cos </a:t>
            </a:r>
            <a:r>
              <a:rPr lang="el-GR" altLang="en-US" sz="2000" b="1" dirty="0"/>
              <a:t>Λ</a:t>
            </a:r>
            <a:r>
              <a:rPr lang="nl-NL" altLang="en-US" sz="2000" b="1" baseline="-25000" dirty="0"/>
              <a:t>LE</a:t>
            </a:r>
            <a:r>
              <a:rPr lang="nl-NL" altLang="en-US" sz="2000" b="1" dirty="0"/>
              <a:t>*</a:t>
            </a:r>
          </a:p>
          <a:p>
            <a:endParaRPr lang="en-GB" altLang="en-US" sz="2000" dirty="0"/>
          </a:p>
          <a:p>
            <a:endParaRPr lang="en-GB" altLang="en-US" sz="2000" dirty="0"/>
          </a:p>
          <a:p>
            <a:pPr eaLnBrk="1" hangingPunct="1">
              <a:buFontTx/>
              <a:buChar char="•"/>
            </a:pPr>
            <a:r>
              <a:rPr lang="en-GB" altLang="en-US" sz="2000" dirty="0"/>
              <a:t>For equal Mach, thicker airfoils can be used (lighter structure, higher fuel capacity)</a:t>
            </a:r>
          </a:p>
          <a:p>
            <a:pPr eaLnBrk="1" hangingPunct="1">
              <a:buFontTx/>
              <a:buChar char="•"/>
            </a:pPr>
            <a:endParaRPr lang="en-GB" altLang="en-US" sz="2000" dirty="0"/>
          </a:p>
          <a:p>
            <a:pPr eaLnBrk="1" hangingPunct="1">
              <a:buFontTx/>
              <a:buChar char="•"/>
            </a:pPr>
            <a:endParaRPr lang="en-GB" altLang="en-US" sz="2000" dirty="0"/>
          </a:p>
          <a:p>
            <a:pPr eaLnBrk="1" hangingPunct="1">
              <a:buFontTx/>
              <a:buChar char="•"/>
            </a:pPr>
            <a:r>
              <a:rPr lang="en-GB" altLang="en-US" sz="2000" dirty="0"/>
              <a:t>A swept wing is </a:t>
            </a:r>
            <a:r>
              <a:rPr lang="en-GB" altLang="en-US" sz="2000" dirty="0" err="1"/>
              <a:t>aeroelastically</a:t>
            </a:r>
            <a:r>
              <a:rPr lang="en-GB" altLang="en-US" sz="2000" dirty="0"/>
              <a:t> stabilized and gust tolerant</a:t>
            </a:r>
            <a:r>
              <a:rPr lang="nl-NL" altLang="en-US" sz="2000" dirty="0"/>
              <a:t>**</a:t>
            </a:r>
            <a:r>
              <a:rPr lang="en-GB" altLang="en-US" sz="2000" dirty="0"/>
              <a:t>  (Only for positive values of </a:t>
            </a:r>
            <a:r>
              <a:rPr lang="el-GR" altLang="en-US" sz="2000" dirty="0"/>
              <a:t>Λ</a:t>
            </a:r>
            <a:r>
              <a:rPr lang="nl-NL" altLang="en-US" sz="2000" dirty="0"/>
              <a:t>!)</a:t>
            </a:r>
            <a:r>
              <a:rPr lang="en-GB" altLang="en-US" sz="2000" dirty="0"/>
              <a:t>.</a:t>
            </a:r>
          </a:p>
          <a:p>
            <a:endParaRPr lang="en-US" dirty="0"/>
          </a:p>
        </p:txBody>
      </p:sp>
      <p:pic>
        <p:nvPicPr>
          <p:cNvPr id="6" name="Picture 21" descr="MCj02420010000[1]">
            <a:extLst>
              <a:ext uri="{FF2B5EF4-FFF2-40B4-BE49-F238E27FC236}">
                <a16:creationId xmlns:a16="http://schemas.microsoft.com/office/drawing/2014/main" id="{7562E978-0E53-42B6-8C06-37E2C6183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32164" y="2241001"/>
            <a:ext cx="4556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1" descr="MCj02420010000[1]">
            <a:extLst>
              <a:ext uri="{FF2B5EF4-FFF2-40B4-BE49-F238E27FC236}">
                <a16:creationId xmlns:a16="http://schemas.microsoft.com/office/drawing/2014/main" id="{8052277E-8507-4DD7-8879-734614659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32164" y="3319951"/>
            <a:ext cx="4556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descr="MCj02420010000[1]">
            <a:extLst>
              <a:ext uri="{FF2B5EF4-FFF2-40B4-BE49-F238E27FC236}">
                <a16:creationId xmlns:a16="http://schemas.microsoft.com/office/drawing/2014/main" id="{0EDA4733-FCA2-4191-8FAA-076CDAFD9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32164" y="4514138"/>
            <a:ext cx="4556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907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10762211" cy="4108119"/>
          </a:xfrm>
        </p:spPr>
        <p:txBody>
          <a:bodyPr/>
          <a:lstStyle/>
          <a:p>
            <a:pPr marL="0" indent="0">
              <a:spcBef>
                <a:spcPts val="0"/>
              </a:spcBef>
              <a:buNone/>
            </a:pPr>
            <a:r>
              <a:rPr lang="en-US" dirty="0"/>
              <a:t>Cons:</a:t>
            </a:r>
          </a:p>
          <a:p>
            <a:pPr eaLnBrk="1" hangingPunct="1">
              <a:spcBef>
                <a:spcPts val="0"/>
              </a:spcBef>
              <a:buFontTx/>
              <a:buChar char="•"/>
            </a:pPr>
            <a:r>
              <a:rPr lang="en-GB" altLang="en-US" sz="2000" b="1" dirty="0"/>
              <a:t>Diminished lift capability</a:t>
            </a:r>
            <a:r>
              <a:rPr lang="en-GB" altLang="en-US" sz="2000" dirty="0"/>
              <a:t>: For a section normal to the LE we have: </a:t>
            </a:r>
            <a:r>
              <a:rPr lang="en-GB" altLang="en-US" sz="2000" dirty="0" err="1"/>
              <a:t>C</a:t>
            </a:r>
            <a:r>
              <a:rPr lang="en-GB" altLang="en-US" sz="2000" baseline="-25000" dirty="0" err="1"/>
              <a:t>l_swept</a:t>
            </a:r>
            <a:r>
              <a:rPr lang="en-GB" altLang="en-US" sz="2000" dirty="0"/>
              <a:t>= </a:t>
            </a:r>
            <a:r>
              <a:rPr lang="en-GB" altLang="en-US" sz="2000" dirty="0" err="1"/>
              <a:t>C</a:t>
            </a:r>
            <a:r>
              <a:rPr lang="en-GB" altLang="en-US" sz="2000" baseline="-25000" dirty="0" err="1"/>
              <a:t>l_unswept</a:t>
            </a:r>
            <a:r>
              <a:rPr lang="en-GB" altLang="en-US" sz="2000" dirty="0" err="1"/>
              <a:t>cos</a:t>
            </a:r>
            <a:r>
              <a:rPr lang="en-GB" altLang="en-US" sz="2000" dirty="0"/>
              <a:t> </a:t>
            </a:r>
            <a:r>
              <a:rPr lang="el-GR" altLang="en-US" sz="2000" dirty="0"/>
              <a:t>Λ</a:t>
            </a:r>
            <a:r>
              <a:rPr lang="nl-NL" altLang="en-US" sz="2000" baseline="-25000" dirty="0"/>
              <a:t>LE</a:t>
            </a:r>
            <a:r>
              <a:rPr lang="nl-NL" altLang="en-US" sz="2000" baseline="30000" dirty="0"/>
              <a:t>2</a:t>
            </a:r>
            <a:r>
              <a:rPr lang="en-GB" altLang="en-US" sz="2000" dirty="0"/>
              <a:t> *</a:t>
            </a:r>
          </a:p>
          <a:p>
            <a:pPr eaLnBrk="1" hangingPunct="1">
              <a:spcBef>
                <a:spcPts val="0"/>
              </a:spcBef>
              <a:buFontTx/>
              <a:buChar char="•"/>
            </a:pPr>
            <a:r>
              <a:rPr lang="en-GB" altLang="en-US" sz="2000" dirty="0"/>
              <a:t>Due to the increase in tip loading (a peculiarity of swept back wings), outboard sections are working at higher C</a:t>
            </a:r>
            <a:r>
              <a:rPr lang="en-GB" altLang="en-US" sz="2000" baseline="-25000" dirty="0"/>
              <a:t>l</a:t>
            </a:r>
            <a:r>
              <a:rPr lang="en-GB" altLang="en-US" sz="2000" dirty="0"/>
              <a:t> (higher Cp crest values), and the local </a:t>
            </a:r>
            <a:r>
              <a:rPr lang="en-GB" altLang="en-US" sz="2000" dirty="0" err="1"/>
              <a:t>M</a:t>
            </a:r>
            <a:r>
              <a:rPr lang="en-GB" altLang="en-US" sz="2000" baseline="-25000" dirty="0" err="1"/>
              <a:t>cr</a:t>
            </a:r>
            <a:r>
              <a:rPr lang="en-GB" altLang="en-US" sz="2000" dirty="0"/>
              <a:t> at the tip is reduced.</a:t>
            </a:r>
          </a:p>
          <a:p>
            <a:pPr eaLnBrk="1" hangingPunct="1">
              <a:spcBef>
                <a:spcPts val="0"/>
              </a:spcBef>
              <a:buFontTx/>
              <a:buChar char="•"/>
            </a:pPr>
            <a:r>
              <a:rPr lang="en-GB" altLang="en-US" sz="2000" dirty="0"/>
              <a:t>Tip loading increase and thickening of boundary layer (because of spanwise boundary layer flow) </a:t>
            </a:r>
            <a:r>
              <a:rPr lang="en-GB" altLang="en-US" sz="2000" b="1" dirty="0"/>
              <a:t>exacerbate the problem of tip stall</a:t>
            </a:r>
            <a:r>
              <a:rPr lang="en-GB" altLang="en-US" sz="2000" dirty="0"/>
              <a:t>. </a:t>
            </a:r>
          </a:p>
          <a:p>
            <a:pPr eaLnBrk="1" hangingPunct="1">
              <a:spcBef>
                <a:spcPts val="0"/>
              </a:spcBef>
              <a:buFontTx/>
              <a:buChar char="•"/>
            </a:pPr>
            <a:r>
              <a:rPr lang="en-GB" altLang="en-US" sz="2000" dirty="0"/>
              <a:t>The increase of tip loading demands the use of smaller taper ratio values in order to obtain quasi elliptical distribution. But smaller chords at the tip further anticipate tip stall (local Re is lower, hence local </a:t>
            </a:r>
            <a:r>
              <a:rPr lang="en-GB" altLang="en-US" sz="2000" dirty="0" err="1"/>
              <a:t>C</a:t>
            </a:r>
            <a:r>
              <a:rPr lang="en-GB" altLang="en-US" sz="2000" baseline="-25000" dirty="0" err="1"/>
              <a:t>lmax</a:t>
            </a:r>
            <a:r>
              <a:rPr lang="en-GB" altLang="en-US" sz="2000" dirty="0"/>
              <a:t> is lower). </a:t>
            </a:r>
          </a:p>
          <a:p>
            <a:pPr eaLnBrk="1" hangingPunct="1">
              <a:spcBef>
                <a:spcPts val="0"/>
              </a:spcBef>
              <a:buFontTx/>
              <a:buChar char="•"/>
            </a:pPr>
            <a:r>
              <a:rPr lang="en-GB" altLang="en-US" sz="2000" dirty="0"/>
              <a:t>For a given span, the </a:t>
            </a:r>
            <a:r>
              <a:rPr lang="en-GB" altLang="en-US" sz="2000" b="1" dirty="0"/>
              <a:t>wing structure is longer and heavier </a:t>
            </a:r>
            <a:r>
              <a:rPr lang="en-GB" altLang="en-US" sz="2000" dirty="0"/>
              <a:t>because of the increased tip loading. The weight of the wing </a:t>
            </a:r>
            <a:r>
              <a:rPr lang="en-GB" altLang="en-US" sz="2000" dirty="0" err="1"/>
              <a:t>W</a:t>
            </a:r>
            <a:r>
              <a:rPr lang="en-GB" altLang="en-US" sz="2000" baseline="-25000" dirty="0" err="1"/>
              <a:t>wing</a:t>
            </a:r>
            <a:r>
              <a:rPr lang="en-GB" altLang="en-US" sz="2000" dirty="0"/>
              <a:t> = f (tan </a:t>
            </a:r>
            <a:r>
              <a:rPr lang="el-GR" altLang="en-US" sz="2000" dirty="0"/>
              <a:t>Λ</a:t>
            </a:r>
            <a:r>
              <a:rPr lang="nl-NL" altLang="en-US" sz="2000" baseline="-25000" dirty="0"/>
              <a:t>LE</a:t>
            </a:r>
            <a:r>
              <a:rPr lang="nl-NL" altLang="en-US" sz="2000" dirty="0"/>
              <a:t>)</a:t>
            </a:r>
            <a:r>
              <a:rPr lang="nl-NL" altLang="en-US" sz="2000" baseline="30000" dirty="0"/>
              <a:t>2</a:t>
            </a:r>
          </a:p>
          <a:p>
            <a:pPr eaLnBrk="1" hangingPunct="1">
              <a:spcBef>
                <a:spcPts val="0"/>
              </a:spcBef>
              <a:buFontTx/>
              <a:buChar char="•"/>
            </a:pPr>
            <a:r>
              <a:rPr lang="en-GB" altLang="en-US" sz="2000" dirty="0"/>
              <a:t>Excessive sweep make it difficult to </a:t>
            </a:r>
            <a:r>
              <a:rPr lang="en-GB" altLang="en-US" sz="2000" b="1" dirty="0"/>
              <a:t>accommodate landing gears and reduce effectiveness of high lift devices</a:t>
            </a:r>
            <a:r>
              <a:rPr lang="en-GB" altLang="en-US" sz="2000" dirty="0"/>
              <a:t> (hence the use of TE chord extensions at the wing root)</a:t>
            </a:r>
          </a:p>
          <a:p>
            <a:pPr>
              <a:spcBef>
                <a:spcPts val="0"/>
              </a:spcBef>
            </a:pPr>
            <a:endParaRPr lang="en-US" dirty="0"/>
          </a:p>
        </p:txBody>
      </p:sp>
      <p:sp>
        <p:nvSpPr>
          <p:cNvPr id="18" name="Content Placeholder 2">
            <a:extLst>
              <a:ext uri="{FF2B5EF4-FFF2-40B4-BE49-F238E27FC236}">
                <a16:creationId xmlns:a16="http://schemas.microsoft.com/office/drawing/2014/main" id="{876A6923-9E4A-4277-A77D-F15BE1833EFF}"/>
              </a:ext>
            </a:extLst>
          </p:cNvPr>
          <p:cNvSpPr txBox="1">
            <a:spLocks/>
          </p:cNvSpPr>
          <p:nvPr/>
        </p:nvSpPr>
        <p:spPr>
          <a:xfrm>
            <a:off x="6096000" y="1600207"/>
            <a:ext cx="5486400" cy="4108119"/>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endParaRPr lang="en-US" dirty="0"/>
          </a:p>
        </p:txBody>
      </p:sp>
      <p:pic>
        <p:nvPicPr>
          <p:cNvPr id="8" name="Picture 5" descr="MCj02420010000[1]">
            <a:extLst>
              <a:ext uri="{FF2B5EF4-FFF2-40B4-BE49-F238E27FC236}">
                <a16:creationId xmlns:a16="http://schemas.microsoft.com/office/drawing/2014/main" id="{6FECFA47-23A8-4521-88C7-58415010B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86" y="1952076"/>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MCj02420010000[1]">
            <a:extLst>
              <a:ext uri="{FF2B5EF4-FFF2-40B4-BE49-F238E27FC236}">
                <a16:creationId xmlns:a16="http://schemas.microsoft.com/office/drawing/2014/main" id="{DD542574-AEC7-434C-8A1B-3D64A3EC5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12" y="2437133"/>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MCj02420010000[1]">
            <a:extLst>
              <a:ext uri="{FF2B5EF4-FFF2-40B4-BE49-F238E27FC236}">
                <a16:creationId xmlns:a16="http://schemas.microsoft.com/office/drawing/2014/main" id="{10C31A8B-C653-40FD-86CD-FF66B023E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12" y="2998395"/>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MCj02420010000[1]">
            <a:extLst>
              <a:ext uri="{FF2B5EF4-FFF2-40B4-BE49-F238E27FC236}">
                <a16:creationId xmlns:a16="http://schemas.microsoft.com/office/drawing/2014/main" id="{9F220C21-5CF9-4552-8F55-09D654442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12" y="3660618"/>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MCj02420010000[1]">
            <a:extLst>
              <a:ext uri="{FF2B5EF4-FFF2-40B4-BE49-F238E27FC236}">
                <a16:creationId xmlns:a16="http://schemas.microsoft.com/office/drawing/2014/main" id="{F85753D3-B5E4-4491-865F-F2F1AF537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12" y="4552002"/>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MCj02420010000[1]">
            <a:extLst>
              <a:ext uri="{FF2B5EF4-FFF2-40B4-BE49-F238E27FC236}">
                <a16:creationId xmlns:a16="http://schemas.microsoft.com/office/drawing/2014/main" id="{47428398-1C82-4A87-9213-ED5E7DB5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12" y="5174926"/>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78887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1" y="1600207"/>
            <a:ext cx="6272780" cy="4108119"/>
          </a:xfrm>
        </p:spPr>
        <p:txBody>
          <a:bodyPr/>
          <a:lstStyle/>
          <a:p>
            <a:pPr marL="0" indent="0">
              <a:spcBef>
                <a:spcPts val="0"/>
              </a:spcBef>
              <a:buNone/>
            </a:pPr>
            <a:r>
              <a:rPr lang="en-US" dirty="0"/>
              <a:t>3D Effects on swept wing &amp; limitations of simple sweep theory</a:t>
            </a:r>
          </a:p>
          <a:p>
            <a:pPr marL="0" indent="0">
              <a:spcBef>
                <a:spcPts val="0"/>
              </a:spcBef>
              <a:buNone/>
            </a:pPr>
            <a:endParaRPr lang="en-US" dirty="0"/>
          </a:p>
          <a:p>
            <a:pPr>
              <a:spcBef>
                <a:spcPts val="0"/>
              </a:spcBef>
            </a:pPr>
            <a:r>
              <a:rPr lang="en-US" altLang="en-US" sz="2000" dirty="0"/>
              <a:t>There are limitations to the simple sweep theory due to the dominant </a:t>
            </a:r>
            <a:r>
              <a:rPr lang="en-US" altLang="en-US" sz="2000" b="1" dirty="0"/>
              <a:t>3d effects </a:t>
            </a:r>
            <a:r>
              <a:rPr lang="en-US" altLang="en-US" sz="2000" dirty="0"/>
              <a:t>in the first 30% of the exposed wing span and in the last 20%: The presence of the fuselage and the tip effect modify the flow condition locally, such there is </a:t>
            </a:r>
            <a:r>
              <a:rPr lang="en-US" altLang="en-US" sz="2000" b="1" dirty="0"/>
              <a:t>a local straightening of the isobar lines</a:t>
            </a:r>
            <a:r>
              <a:rPr lang="en-US" altLang="en-US" sz="2000" dirty="0"/>
              <a:t>. Hence the formation of shocks is likely to happen here!</a:t>
            </a:r>
          </a:p>
          <a:p>
            <a:pPr marL="0" indent="0">
              <a:spcBef>
                <a:spcPts val="0"/>
              </a:spcBef>
              <a:buNone/>
            </a:pPr>
            <a:endParaRPr lang="en-GB" altLang="en-US" sz="2000" dirty="0"/>
          </a:p>
          <a:p>
            <a:pPr>
              <a:spcBef>
                <a:spcPts val="0"/>
              </a:spcBef>
            </a:pPr>
            <a:endParaRPr lang="en-US" dirty="0"/>
          </a:p>
        </p:txBody>
      </p:sp>
      <p:grpSp>
        <p:nvGrpSpPr>
          <p:cNvPr id="60" name="Group 59">
            <a:extLst>
              <a:ext uri="{FF2B5EF4-FFF2-40B4-BE49-F238E27FC236}">
                <a16:creationId xmlns:a16="http://schemas.microsoft.com/office/drawing/2014/main" id="{33845A6D-1D11-4409-93C7-0FB93488DBE9}"/>
              </a:ext>
            </a:extLst>
          </p:cNvPr>
          <p:cNvGrpSpPr/>
          <p:nvPr/>
        </p:nvGrpSpPr>
        <p:grpSpPr>
          <a:xfrm>
            <a:off x="6219332" y="1673496"/>
            <a:ext cx="5668350" cy="4167715"/>
            <a:chOff x="6096000" y="1580782"/>
            <a:chExt cx="6090406" cy="4478037"/>
          </a:xfrm>
        </p:grpSpPr>
        <p:sp>
          <p:nvSpPr>
            <p:cNvPr id="18" name="Content Placeholder 2">
              <a:extLst>
                <a:ext uri="{FF2B5EF4-FFF2-40B4-BE49-F238E27FC236}">
                  <a16:creationId xmlns:a16="http://schemas.microsoft.com/office/drawing/2014/main" id="{876A6923-9E4A-4277-A77D-F15BE1833EFF}"/>
                </a:ext>
              </a:extLst>
            </p:cNvPr>
            <p:cNvSpPr txBox="1">
              <a:spLocks/>
            </p:cNvSpPr>
            <p:nvPr/>
          </p:nvSpPr>
          <p:spPr>
            <a:xfrm>
              <a:off x="6096000" y="1600207"/>
              <a:ext cx="5486400" cy="4108119"/>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endParaRPr lang="en-US" dirty="0"/>
            </a:p>
          </p:txBody>
        </p:sp>
        <p:sp>
          <p:nvSpPr>
            <p:cNvPr id="5" name="Freeform 2">
              <a:extLst>
                <a:ext uri="{FF2B5EF4-FFF2-40B4-BE49-F238E27FC236}">
                  <a16:creationId xmlns:a16="http://schemas.microsoft.com/office/drawing/2014/main" id="{E07A7F2B-50BC-4D21-98EB-A8975E185070}"/>
                </a:ext>
              </a:extLst>
            </p:cNvPr>
            <p:cNvSpPr>
              <a:spLocks/>
            </p:cNvSpPr>
            <p:nvPr/>
          </p:nvSpPr>
          <p:spPr bwMode="auto">
            <a:xfrm>
              <a:off x="7838726" y="2417084"/>
              <a:ext cx="3674377" cy="2466363"/>
            </a:xfrm>
            <a:custGeom>
              <a:avLst/>
              <a:gdLst>
                <a:gd name="T0" fmla="*/ 0 w 3504"/>
                <a:gd name="T1" fmla="*/ 96 h 2352"/>
                <a:gd name="T2" fmla="*/ 0 w 3504"/>
                <a:gd name="T3" fmla="*/ 1392 h 2352"/>
                <a:gd name="T4" fmla="*/ 3504 w 3504"/>
                <a:gd name="T5" fmla="*/ 2352 h 2352"/>
                <a:gd name="T6" fmla="*/ 3504 w 3504"/>
                <a:gd name="T7" fmla="*/ 1776 h 2352"/>
                <a:gd name="T8" fmla="*/ 0 w 3504"/>
                <a:gd name="T9" fmla="*/ 0 h 2352"/>
                <a:gd name="T10" fmla="*/ 0 w 3504"/>
                <a:gd name="T11" fmla="*/ 96 h 2352"/>
                <a:gd name="T12" fmla="*/ 0 60000 65536"/>
                <a:gd name="T13" fmla="*/ 0 60000 65536"/>
                <a:gd name="T14" fmla="*/ 0 60000 65536"/>
                <a:gd name="T15" fmla="*/ 0 60000 65536"/>
                <a:gd name="T16" fmla="*/ 0 60000 65536"/>
                <a:gd name="T17" fmla="*/ 0 60000 65536"/>
                <a:gd name="T18" fmla="*/ 0 w 3504"/>
                <a:gd name="T19" fmla="*/ 0 h 2352"/>
                <a:gd name="T20" fmla="*/ 3504 w 3504"/>
                <a:gd name="T21" fmla="*/ 2352 h 2352"/>
              </a:gdLst>
              <a:ahLst/>
              <a:cxnLst>
                <a:cxn ang="T12">
                  <a:pos x="T0" y="T1"/>
                </a:cxn>
                <a:cxn ang="T13">
                  <a:pos x="T2" y="T3"/>
                </a:cxn>
                <a:cxn ang="T14">
                  <a:pos x="T4" y="T5"/>
                </a:cxn>
                <a:cxn ang="T15">
                  <a:pos x="T6" y="T7"/>
                </a:cxn>
                <a:cxn ang="T16">
                  <a:pos x="T8" y="T9"/>
                </a:cxn>
                <a:cxn ang="T17">
                  <a:pos x="T10" y="T11"/>
                </a:cxn>
              </a:cxnLst>
              <a:rect l="T18" t="T19" r="T20" b="T21"/>
              <a:pathLst>
                <a:path w="3504" h="2352">
                  <a:moveTo>
                    <a:pt x="0" y="96"/>
                  </a:moveTo>
                  <a:lnTo>
                    <a:pt x="0" y="1392"/>
                  </a:lnTo>
                  <a:lnTo>
                    <a:pt x="3504" y="2352"/>
                  </a:lnTo>
                  <a:lnTo>
                    <a:pt x="3504" y="1776"/>
                  </a:lnTo>
                  <a:lnTo>
                    <a:pt x="0" y="0"/>
                  </a:lnTo>
                  <a:lnTo>
                    <a:pt x="0" y="96"/>
                  </a:lnTo>
                  <a:close/>
                </a:path>
              </a:pathLst>
            </a:custGeom>
            <a:solidFill>
              <a:schemeClr val="bg1">
                <a:lumMod val="85000"/>
              </a:schemeClr>
            </a:solidFill>
            <a:ln w="28575">
              <a:solidFill>
                <a:schemeClr val="tx1"/>
              </a:solidFill>
              <a:round/>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8" name="Freeform 3">
              <a:extLst>
                <a:ext uri="{FF2B5EF4-FFF2-40B4-BE49-F238E27FC236}">
                  <a16:creationId xmlns:a16="http://schemas.microsoft.com/office/drawing/2014/main" id="{185E16F4-89B1-4ABD-A267-0DECB42E410A}"/>
                </a:ext>
              </a:extLst>
            </p:cNvPr>
            <p:cNvSpPr>
              <a:spLocks/>
            </p:cNvSpPr>
            <p:nvPr/>
          </p:nvSpPr>
          <p:spPr bwMode="auto">
            <a:xfrm>
              <a:off x="7851309" y="2945590"/>
              <a:ext cx="3661794" cy="1409350"/>
            </a:xfrm>
            <a:custGeom>
              <a:avLst/>
              <a:gdLst>
                <a:gd name="T0" fmla="*/ 0 w 3492"/>
                <a:gd name="T1" fmla="*/ 0 h 1344"/>
                <a:gd name="T2" fmla="*/ 156 w 3492"/>
                <a:gd name="T3" fmla="*/ 6 h 1344"/>
                <a:gd name="T4" fmla="*/ 294 w 3492"/>
                <a:gd name="T5" fmla="*/ 18 h 1344"/>
                <a:gd name="T6" fmla="*/ 404 w 3492"/>
                <a:gd name="T7" fmla="*/ 40 h 1344"/>
                <a:gd name="T8" fmla="*/ 3204 w 3492"/>
                <a:gd name="T9" fmla="*/ 1320 h 1344"/>
                <a:gd name="T10" fmla="*/ 3330 w 3492"/>
                <a:gd name="T11" fmla="*/ 1344 h 1344"/>
                <a:gd name="T12" fmla="*/ 3492 w 3492"/>
                <a:gd name="T13" fmla="*/ 1344 h 1344"/>
                <a:gd name="T14" fmla="*/ 0 60000 65536"/>
                <a:gd name="T15" fmla="*/ 0 60000 65536"/>
                <a:gd name="T16" fmla="*/ 0 60000 65536"/>
                <a:gd name="T17" fmla="*/ 0 60000 65536"/>
                <a:gd name="T18" fmla="*/ 0 60000 65536"/>
                <a:gd name="T19" fmla="*/ 0 60000 65536"/>
                <a:gd name="T20" fmla="*/ 0 60000 65536"/>
                <a:gd name="T21" fmla="*/ 0 w 3492"/>
                <a:gd name="T22" fmla="*/ 0 h 1344"/>
                <a:gd name="T23" fmla="*/ 3492 w 3492"/>
                <a:gd name="T24" fmla="*/ 1344 h 1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92" h="1344">
                  <a:moveTo>
                    <a:pt x="0" y="0"/>
                  </a:moveTo>
                  <a:lnTo>
                    <a:pt x="156" y="6"/>
                  </a:lnTo>
                  <a:lnTo>
                    <a:pt x="294" y="18"/>
                  </a:lnTo>
                  <a:lnTo>
                    <a:pt x="404" y="40"/>
                  </a:lnTo>
                  <a:lnTo>
                    <a:pt x="3204" y="1320"/>
                  </a:lnTo>
                  <a:lnTo>
                    <a:pt x="3330" y="1344"/>
                  </a:lnTo>
                  <a:lnTo>
                    <a:pt x="3492" y="134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0" name="Freeform 4">
              <a:extLst>
                <a:ext uri="{FF2B5EF4-FFF2-40B4-BE49-F238E27FC236}">
                  <a16:creationId xmlns:a16="http://schemas.microsoft.com/office/drawing/2014/main" id="{3BF704FA-C3C2-464A-ACD9-E5C113047731}"/>
                </a:ext>
              </a:extLst>
            </p:cNvPr>
            <p:cNvSpPr>
              <a:spLocks/>
            </p:cNvSpPr>
            <p:nvPr/>
          </p:nvSpPr>
          <p:spPr bwMode="auto">
            <a:xfrm>
              <a:off x="7838726" y="3216135"/>
              <a:ext cx="3680669" cy="1302390"/>
            </a:xfrm>
            <a:custGeom>
              <a:avLst/>
              <a:gdLst>
                <a:gd name="T0" fmla="*/ 0 w 3510"/>
                <a:gd name="T1" fmla="*/ 0 h 1242"/>
                <a:gd name="T2" fmla="*/ 108 w 3510"/>
                <a:gd name="T3" fmla="*/ 0 h 1242"/>
                <a:gd name="T4" fmla="*/ 258 w 3510"/>
                <a:gd name="T5" fmla="*/ 12 h 1242"/>
                <a:gd name="T6" fmla="*/ 412 w 3510"/>
                <a:gd name="T7" fmla="*/ 35 h 1242"/>
                <a:gd name="T8" fmla="*/ 3273 w 3510"/>
                <a:gd name="T9" fmla="*/ 1229 h 1242"/>
                <a:gd name="T10" fmla="*/ 3402 w 3510"/>
                <a:gd name="T11" fmla="*/ 1242 h 1242"/>
                <a:gd name="T12" fmla="*/ 3510 w 3510"/>
                <a:gd name="T13" fmla="*/ 1236 h 1242"/>
                <a:gd name="T14" fmla="*/ 0 60000 65536"/>
                <a:gd name="T15" fmla="*/ 0 60000 65536"/>
                <a:gd name="T16" fmla="*/ 0 60000 65536"/>
                <a:gd name="T17" fmla="*/ 0 60000 65536"/>
                <a:gd name="T18" fmla="*/ 0 60000 65536"/>
                <a:gd name="T19" fmla="*/ 0 60000 65536"/>
                <a:gd name="T20" fmla="*/ 0 60000 65536"/>
                <a:gd name="T21" fmla="*/ 0 w 3510"/>
                <a:gd name="T22" fmla="*/ 0 h 1242"/>
                <a:gd name="T23" fmla="*/ 3510 w 3510"/>
                <a:gd name="T24" fmla="*/ 1242 h 12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0" h="1242">
                  <a:moveTo>
                    <a:pt x="0" y="0"/>
                  </a:moveTo>
                  <a:lnTo>
                    <a:pt x="108" y="0"/>
                  </a:lnTo>
                  <a:lnTo>
                    <a:pt x="258" y="12"/>
                  </a:lnTo>
                  <a:lnTo>
                    <a:pt x="412" y="35"/>
                  </a:lnTo>
                  <a:lnTo>
                    <a:pt x="3273" y="1229"/>
                  </a:lnTo>
                  <a:lnTo>
                    <a:pt x="3402" y="1242"/>
                  </a:lnTo>
                  <a:lnTo>
                    <a:pt x="3510" y="1236"/>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2" name="Freeform 5">
              <a:extLst>
                <a:ext uri="{FF2B5EF4-FFF2-40B4-BE49-F238E27FC236}">
                  <a16:creationId xmlns:a16="http://schemas.microsoft.com/office/drawing/2014/main" id="{E43BD048-4CBE-4E25-A099-E9FDC61692E5}"/>
                </a:ext>
              </a:extLst>
            </p:cNvPr>
            <p:cNvSpPr>
              <a:spLocks/>
            </p:cNvSpPr>
            <p:nvPr/>
          </p:nvSpPr>
          <p:spPr bwMode="auto">
            <a:xfrm>
              <a:off x="7845018" y="3555889"/>
              <a:ext cx="3668086" cy="1126222"/>
            </a:xfrm>
            <a:custGeom>
              <a:avLst/>
              <a:gdLst>
                <a:gd name="T0" fmla="*/ 0 w 3498"/>
                <a:gd name="T1" fmla="*/ 0 h 1074"/>
                <a:gd name="T2" fmla="*/ 162 w 3498"/>
                <a:gd name="T3" fmla="*/ 6 h 1074"/>
                <a:gd name="T4" fmla="*/ 342 w 3498"/>
                <a:gd name="T5" fmla="*/ 42 h 1074"/>
                <a:gd name="T6" fmla="*/ 434 w 3498"/>
                <a:gd name="T7" fmla="*/ 65 h 1074"/>
                <a:gd name="T8" fmla="*/ 3283 w 3498"/>
                <a:gd name="T9" fmla="*/ 1061 h 1074"/>
                <a:gd name="T10" fmla="*/ 3390 w 3498"/>
                <a:gd name="T11" fmla="*/ 1074 h 1074"/>
                <a:gd name="T12" fmla="*/ 3498 w 3498"/>
                <a:gd name="T13" fmla="*/ 1074 h 1074"/>
                <a:gd name="T14" fmla="*/ 0 60000 65536"/>
                <a:gd name="T15" fmla="*/ 0 60000 65536"/>
                <a:gd name="T16" fmla="*/ 0 60000 65536"/>
                <a:gd name="T17" fmla="*/ 0 60000 65536"/>
                <a:gd name="T18" fmla="*/ 0 60000 65536"/>
                <a:gd name="T19" fmla="*/ 0 60000 65536"/>
                <a:gd name="T20" fmla="*/ 0 60000 65536"/>
                <a:gd name="T21" fmla="*/ 0 w 3498"/>
                <a:gd name="T22" fmla="*/ 0 h 1074"/>
                <a:gd name="T23" fmla="*/ 3498 w 3498"/>
                <a:gd name="T24" fmla="*/ 1074 h 1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98" h="1074">
                  <a:moveTo>
                    <a:pt x="0" y="0"/>
                  </a:moveTo>
                  <a:lnTo>
                    <a:pt x="162" y="6"/>
                  </a:lnTo>
                  <a:lnTo>
                    <a:pt x="342" y="42"/>
                  </a:lnTo>
                  <a:lnTo>
                    <a:pt x="434" y="65"/>
                  </a:lnTo>
                  <a:lnTo>
                    <a:pt x="3283" y="1061"/>
                  </a:lnTo>
                  <a:lnTo>
                    <a:pt x="3390" y="1074"/>
                  </a:lnTo>
                  <a:lnTo>
                    <a:pt x="3498" y="107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4" name="Freeform 6">
              <a:extLst>
                <a:ext uri="{FF2B5EF4-FFF2-40B4-BE49-F238E27FC236}">
                  <a16:creationId xmlns:a16="http://schemas.microsoft.com/office/drawing/2014/main" id="{742C9313-5F15-48B1-B011-223F1F91999E}"/>
                </a:ext>
              </a:extLst>
            </p:cNvPr>
            <p:cNvSpPr>
              <a:spLocks/>
            </p:cNvSpPr>
            <p:nvPr/>
          </p:nvSpPr>
          <p:spPr bwMode="auto">
            <a:xfrm>
              <a:off x="6882381" y="1813077"/>
              <a:ext cx="956345" cy="3070370"/>
            </a:xfrm>
            <a:custGeom>
              <a:avLst/>
              <a:gdLst>
                <a:gd name="T0" fmla="*/ 912 w 912"/>
                <a:gd name="T1" fmla="*/ 2736 h 2928"/>
                <a:gd name="T2" fmla="*/ 912 w 912"/>
                <a:gd name="T3" fmla="*/ 96 h 2928"/>
                <a:gd name="T4" fmla="*/ 768 w 912"/>
                <a:gd name="T5" fmla="*/ 48 h 2928"/>
                <a:gd name="T6" fmla="*/ 624 w 912"/>
                <a:gd name="T7" fmla="*/ 0 h 2928"/>
                <a:gd name="T8" fmla="*/ 480 w 912"/>
                <a:gd name="T9" fmla="*/ 96 h 2928"/>
                <a:gd name="T10" fmla="*/ 336 w 912"/>
                <a:gd name="T11" fmla="*/ 144 h 2928"/>
                <a:gd name="T12" fmla="*/ 192 w 912"/>
                <a:gd name="T13" fmla="*/ 144 h 2928"/>
                <a:gd name="T14" fmla="*/ 96 w 912"/>
                <a:gd name="T15" fmla="*/ 96 h 2928"/>
                <a:gd name="T16" fmla="*/ 0 w 912"/>
                <a:gd name="T17" fmla="*/ 48 h 2928"/>
                <a:gd name="T18" fmla="*/ 0 w 912"/>
                <a:gd name="T19" fmla="*/ 2880 h 2928"/>
                <a:gd name="T20" fmla="*/ 192 w 912"/>
                <a:gd name="T21" fmla="*/ 2784 h 2928"/>
                <a:gd name="T22" fmla="*/ 384 w 912"/>
                <a:gd name="T23" fmla="*/ 2736 h 2928"/>
                <a:gd name="T24" fmla="*/ 528 w 912"/>
                <a:gd name="T25" fmla="*/ 2784 h 2928"/>
                <a:gd name="T26" fmla="*/ 720 w 912"/>
                <a:gd name="T27" fmla="*/ 2928 h 2928"/>
                <a:gd name="T28" fmla="*/ 864 w 912"/>
                <a:gd name="T29" fmla="*/ 2928 h 2928"/>
                <a:gd name="T30" fmla="*/ 912 w 912"/>
                <a:gd name="T31" fmla="*/ 2832 h 2928"/>
                <a:gd name="T32" fmla="*/ 912 w 912"/>
                <a:gd name="T33" fmla="*/ 2736 h 29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2"/>
                <a:gd name="T52" fmla="*/ 0 h 2928"/>
                <a:gd name="T53" fmla="*/ 912 w 912"/>
                <a:gd name="T54" fmla="*/ 2928 h 29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2" h="2928">
                  <a:moveTo>
                    <a:pt x="912" y="2736"/>
                  </a:moveTo>
                  <a:lnTo>
                    <a:pt x="912" y="96"/>
                  </a:lnTo>
                  <a:lnTo>
                    <a:pt x="768" y="48"/>
                  </a:lnTo>
                  <a:lnTo>
                    <a:pt x="624" y="0"/>
                  </a:lnTo>
                  <a:lnTo>
                    <a:pt x="480" y="96"/>
                  </a:lnTo>
                  <a:lnTo>
                    <a:pt x="336" y="144"/>
                  </a:lnTo>
                  <a:lnTo>
                    <a:pt x="192" y="144"/>
                  </a:lnTo>
                  <a:lnTo>
                    <a:pt x="96" y="96"/>
                  </a:lnTo>
                  <a:lnTo>
                    <a:pt x="0" y="48"/>
                  </a:lnTo>
                  <a:lnTo>
                    <a:pt x="0" y="2880"/>
                  </a:lnTo>
                  <a:lnTo>
                    <a:pt x="192" y="2784"/>
                  </a:lnTo>
                  <a:lnTo>
                    <a:pt x="384" y="2736"/>
                  </a:lnTo>
                  <a:lnTo>
                    <a:pt x="528" y="2784"/>
                  </a:lnTo>
                  <a:lnTo>
                    <a:pt x="720" y="2928"/>
                  </a:lnTo>
                  <a:lnTo>
                    <a:pt x="864" y="2928"/>
                  </a:lnTo>
                  <a:lnTo>
                    <a:pt x="912" y="2832"/>
                  </a:lnTo>
                  <a:lnTo>
                    <a:pt x="912" y="2736"/>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6" name="Line 7">
              <a:extLst>
                <a:ext uri="{FF2B5EF4-FFF2-40B4-BE49-F238E27FC236}">
                  <a16:creationId xmlns:a16="http://schemas.microsoft.com/office/drawing/2014/main" id="{51F4CFF3-F50E-4BD1-BDB4-3EA0B368F4ED}"/>
                </a:ext>
              </a:extLst>
            </p:cNvPr>
            <p:cNvSpPr>
              <a:spLocks noChangeShapeType="1"/>
            </p:cNvSpPr>
            <p:nvPr/>
          </p:nvSpPr>
          <p:spPr bwMode="auto">
            <a:xfrm>
              <a:off x="7335386" y="1662075"/>
              <a:ext cx="0" cy="3322039"/>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0" name="Line 8">
              <a:extLst>
                <a:ext uri="{FF2B5EF4-FFF2-40B4-BE49-F238E27FC236}">
                  <a16:creationId xmlns:a16="http://schemas.microsoft.com/office/drawing/2014/main" id="{AC311E6C-D6AE-4F65-A3F2-C56C701A8DAE}"/>
                </a:ext>
              </a:extLst>
            </p:cNvPr>
            <p:cNvSpPr>
              <a:spLocks noChangeShapeType="1"/>
            </p:cNvSpPr>
            <p:nvPr/>
          </p:nvSpPr>
          <p:spPr bwMode="auto">
            <a:xfrm>
              <a:off x="8682355" y="1580782"/>
              <a:ext cx="0" cy="120801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2" name="Line 9">
              <a:extLst>
                <a:ext uri="{FF2B5EF4-FFF2-40B4-BE49-F238E27FC236}">
                  <a16:creationId xmlns:a16="http://schemas.microsoft.com/office/drawing/2014/main" id="{A7FE8296-5CFE-42FA-9182-6FC4C52FD227}"/>
                </a:ext>
              </a:extLst>
            </p:cNvPr>
            <p:cNvSpPr>
              <a:spLocks noChangeShapeType="1"/>
            </p:cNvSpPr>
            <p:nvPr/>
          </p:nvSpPr>
          <p:spPr bwMode="auto">
            <a:xfrm flipH="1">
              <a:off x="8732689" y="1933119"/>
              <a:ext cx="553673" cy="85567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4" name="Line 10">
              <a:extLst>
                <a:ext uri="{FF2B5EF4-FFF2-40B4-BE49-F238E27FC236}">
                  <a16:creationId xmlns:a16="http://schemas.microsoft.com/office/drawing/2014/main" id="{4716BEB3-1BDD-4CB2-B227-A8E068B4DB3A}"/>
                </a:ext>
              </a:extLst>
            </p:cNvPr>
            <p:cNvSpPr>
              <a:spLocks noChangeShapeType="1"/>
            </p:cNvSpPr>
            <p:nvPr/>
          </p:nvSpPr>
          <p:spPr bwMode="auto">
            <a:xfrm>
              <a:off x="8732689" y="1614032"/>
              <a:ext cx="503339" cy="3020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6" name="Text Box 11">
              <a:extLst>
                <a:ext uri="{FF2B5EF4-FFF2-40B4-BE49-F238E27FC236}">
                  <a16:creationId xmlns:a16="http://schemas.microsoft.com/office/drawing/2014/main" id="{1E6C8EDC-226F-4986-B298-BE1774176046}"/>
                </a:ext>
              </a:extLst>
            </p:cNvPr>
            <p:cNvSpPr txBox="1">
              <a:spLocks noChangeArrowheads="1"/>
            </p:cNvSpPr>
            <p:nvPr/>
          </p:nvSpPr>
          <p:spPr bwMode="auto">
            <a:xfrm>
              <a:off x="8382449" y="1631116"/>
              <a:ext cx="359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M</a:t>
              </a:r>
            </a:p>
          </p:txBody>
        </p:sp>
        <p:sp>
          <p:nvSpPr>
            <p:cNvPr id="28" name="Text Box 12">
              <a:extLst>
                <a:ext uri="{FF2B5EF4-FFF2-40B4-BE49-F238E27FC236}">
                  <a16:creationId xmlns:a16="http://schemas.microsoft.com/office/drawing/2014/main" id="{23F3A27B-B2D1-40F1-987C-1612A36006AD}"/>
                </a:ext>
              </a:extLst>
            </p:cNvPr>
            <p:cNvSpPr txBox="1">
              <a:spLocks noChangeArrowheads="1"/>
            </p:cNvSpPr>
            <p:nvPr/>
          </p:nvSpPr>
          <p:spPr bwMode="auto">
            <a:xfrm>
              <a:off x="8934024" y="2436459"/>
              <a:ext cx="24160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400" b="1" dirty="0">
                  <a:latin typeface="+mn-lt"/>
                </a:rPr>
                <a:t>M cos </a:t>
              </a:r>
              <a:r>
                <a:rPr lang="el-GR" altLang="en-US" sz="1400" b="1" dirty="0">
                  <a:latin typeface="+mn-lt"/>
                  <a:cs typeface="Tahoma" panose="020B0604030504040204" pitchFamily="34" charset="0"/>
                </a:rPr>
                <a:t>Λ</a:t>
              </a:r>
              <a:r>
                <a:rPr lang="nl-NL" altLang="en-US" sz="1400" b="1" baseline="-25000" dirty="0">
                  <a:latin typeface="+mn-lt"/>
                  <a:cs typeface="Tahoma" panose="020B0604030504040204" pitchFamily="34" charset="0"/>
                </a:rPr>
                <a:t>LE</a:t>
              </a:r>
              <a:r>
                <a:rPr lang="nl-NL" altLang="en-US" sz="1400" b="1" dirty="0">
                  <a:latin typeface="+mn-lt"/>
                  <a:cs typeface="Tahoma" panose="020B0604030504040204" pitchFamily="34" charset="0"/>
                </a:rPr>
                <a:t> = M</a:t>
              </a:r>
              <a:r>
                <a:rPr lang="nl-NL" altLang="en-US" sz="1400" b="1" baseline="-25000" dirty="0">
                  <a:latin typeface="+mn-lt"/>
                  <a:cs typeface="Tahoma" panose="020B0604030504040204" pitchFamily="34" charset="0"/>
                </a:rPr>
                <a:t>eff</a:t>
              </a:r>
              <a:endParaRPr lang="el-GR" altLang="en-US" sz="1400" b="1" baseline="-25000" dirty="0">
                <a:latin typeface="+mn-lt"/>
                <a:cs typeface="Tahoma" panose="020B0604030504040204" pitchFamily="34" charset="0"/>
              </a:endParaRPr>
            </a:p>
          </p:txBody>
        </p:sp>
        <p:sp>
          <p:nvSpPr>
            <p:cNvPr id="30" name="Rectangle 13">
              <a:extLst>
                <a:ext uri="{FF2B5EF4-FFF2-40B4-BE49-F238E27FC236}">
                  <a16:creationId xmlns:a16="http://schemas.microsoft.com/office/drawing/2014/main" id="{1B0AD7FA-6EB8-4A16-990D-A0A807D84538}"/>
                </a:ext>
              </a:extLst>
            </p:cNvPr>
            <p:cNvSpPr>
              <a:spLocks noChangeArrowheads="1"/>
            </p:cNvSpPr>
            <p:nvPr/>
          </p:nvSpPr>
          <p:spPr bwMode="auto">
            <a:xfrm>
              <a:off x="8699439" y="2000537"/>
              <a:ext cx="4267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sz="1600" dirty="0">
                  <a:latin typeface="+mn-lt"/>
                </a:rPr>
                <a:t>Λ</a:t>
              </a:r>
              <a:r>
                <a:rPr lang="nl-NL" altLang="en-US" sz="1600" baseline="-25000" dirty="0">
                  <a:latin typeface="+mn-lt"/>
                </a:rPr>
                <a:t>LE</a:t>
              </a:r>
              <a:endParaRPr lang="en-GB" altLang="en-US" sz="1600" baseline="-25000" dirty="0">
                <a:latin typeface="+mn-lt"/>
              </a:endParaRPr>
            </a:p>
          </p:txBody>
        </p:sp>
        <p:sp>
          <p:nvSpPr>
            <p:cNvPr id="32" name="Arc 14">
              <a:extLst>
                <a:ext uri="{FF2B5EF4-FFF2-40B4-BE49-F238E27FC236}">
                  <a16:creationId xmlns:a16="http://schemas.microsoft.com/office/drawing/2014/main" id="{9B733362-06EB-4893-A7CF-E8AA0A0B4581}"/>
                </a:ext>
              </a:extLst>
            </p:cNvPr>
            <p:cNvSpPr>
              <a:spLocks/>
            </p:cNvSpPr>
            <p:nvPr/>
          </p:nvSpPr>
          <p:spPr bwMode="auto">
            <a:xfrm>
              <a:off x="8682355" y="2291748"/>
              <a:ext cx="278934" cy="448811"/>
            </a:xfrm>
            <a:custGeom>
              <a:avLst/>
              <a:gdLst>
                <a:gd name="T0" fmla="*/ 98301 w 13291"/>
                <a:gd name="T1" fmla="*/ 0 h 21377"/>
                <a:gd name="T2" fmla="*/ 422275 w 13291"/>
                <a:gd name="T3" fmla="*/ 138261 h 21377"/>
                <a:gd name="T4" fmla="*/ 0 w 13291"/>
                <a:gd name="T5" fmla="*/ 679450 h 21377"/>
                <a:gd name="T6" fmla="*/ 0 60000 65536"/>
                <a:gd name="T7" fmla="*/ 0 60000 65536"/>
                <a:gd name="T8" fmla="*/ 0 60000 65536"/>
                <a:gd name="T9" fmla="*/ 0 w 13291"/>
                <a:gd name="T10" fmla="*/ 0 h 21377"/>
                <a:gd name="T11" fmla="*/ 13291 w 13291"/>
                <a:gd name="T12" fmla="*/ 21377 h 21377"/>
              </a:gdLst>
              <a:ahLst/>
              <a:cxnLst>
                <a:cxn ang="T6">
                  <a:pos x="T0" y="T1"/>
                </a:cxn>
                <a:cxn ang="T7">
                  <a:pos x="T2" y="T3"/>
                </a:cxn>
                <a:cxn ang="T8">
                  <a:pos x="T4" y="T5"/>
                </a:cxn>
              </a:cxnLst>
              <a:rect l="T9" t="T10" r="T11" b="T12"/>
              <a:pathLst>
                <a:path w="13291" h="21377" fill="none" extrusionOk="0">
                  <a:moveTo>
                    <a:pt x="3094" y="-1"/>
                  </a:moveTo>
                  <a:cubicBezTo>
                    <a:pt x="6813" y="538"/>
                    <a:pt x="10328" y="2037"/>
                    <a:pt x="13290" y="4350"/>
                  </a:cubicBezTo>
                </a:path>
                <a:path w="13291" h="21377" stroke="0" extrusionOk="0">
                  <a:moveTo>
                    <a:pt x="3094" y="-1"/>
                  </a:moveTo>
                  <a:cubicBezTo>
                    <a:pt x="6813" y="538"/>
                    <a:pt x="10328" y="2037"/>
                    <a:pt x="13290" y="4350"/>
                  </a:cubicBezTo>
                  <a:lnTo>
                    <a:pt x="0" y="21377"/>
                  </a:lnTo>
                  <a:close/>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4" name="Oval 15">
              <a:extLst>
                <a:ext uri="{FF2B5EF4-FFF2-40B4-BE49-F238E27FC236}">
                  <a16:creationId xmlns:a16="http://schemas.microsoft.com/office/drawing/2014/main" id="{A038BDB1-0103-45CE-8DD5-1B3368621A5F}"/>
                </a:ext>
              </a:extLst>
            </p:cNvPr>
            <p:cNvSpPr>
              <a:spLocks noChangeArrowheads="1"/>
            </p:cNvSpPr>
            <p:nvPr/>
          </p:nvSpPr>
          <p:spPr bwMode="auto">
            <a:xfrm>
              <a:off x="7486388" y="2115080"/>
              <a:ext cx="906011" cy="2265027"/>
            </a:xfrm>
            <a:prstGeom prst="ellipse">
              <a:avLst/>
            </a:prstGeom>
            <a:noFill/>
            <a:ln w="1905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6" name="Oval 16">
              <a:extLst>
                <a:ext uri="{FF2B5EF4-FFF2-40B4-BE49-F238E27FC236}">
                  <a16:creationId xmlns:a16="http://schemas.microsoft.com/office/drawing/2014/main" id="{EC928D11-6AAB-4DBD-9B79-4A01BBEAB442}"/>
                </a:ext>
              </a:extLst>
            </p:cNvPr>
            <p:cNvSpPr>
              <a:spLocks noChangeArrowheads="1"/>
            </p:cNvSpPr>
            <p:nvPr/>
          </p:nvSpPr>
          <p:spPr bwMode="auto">
            <a:xfrm>
              <a:off x="11060098" y="3977436"/>
              <a:ext cx="805343" cy="1208014"/>
            </a:xfrm>
            <a:prstGeom prst="ellipse">
              <a:avLst/>
            </a:prstGeom>
            <a:noFill/>
            <a:ln w="1905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8" name="Line 17">
              <a:extLst>
                <a:ext uri="{FF2B5EF4-FFF2-40B4-BE49-F238E27FC236}">
                  <a16:creationId xmlns:a16="http://schemas.microsoft.com/office/drawing/2014/main" id="{819EBB08-7974-41DA-BD12-CF7F067CF819}"/>
                </a:ext>
              </a:extLst>
            </p:cNvPr>
            <p:cNvSpPr>
              <a:spLocks noChangeShapeType="1"/>
            </p:cNvSpPr>
            <p:nvPr/>
          </p:nvSpPr>
          <p:spPr bwMode="auto">
            <a:xfrm>
              <a:off x="8442733" y="2215748"/>
              <a:ext cx="0" cy="23656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0" name="Line 18">
              <a:extLst>
                <a:ext uri="{FF2B5EF4-FFF2-40B4-BE49-F238E27FC236}">
                  <a16:creationId xmlns:a16="http://schemas.microsoft.com/office/drawing/2014/main" id="{AEDCA686-B3C8-40DA-8230-3B699E291C3C}"/>
                </a:ext>
              </a:extLst>
            </p:cNvPr>
            <p:cNvSpPr>
              <a:spLocks noChangeShapeType="1"/>
            </p:cNvSpPr>
            <p:nvPr/>
          </p:nvSpPr>
          <p:spPr bwMode="auto">
            <a:xfrm>
              <a:off x="10959430" y="3625098"/>
              <a:ext cx="0" cy="13086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2" name="Text Box 19">
              <a:extLst>
                <a:ext uri="{FF2B5EF4-FFF2-40B4-BE49-F238E27FC236}">
                  <a16:creationId xmlns:a16="http://schemas.microsoft.com/office/drawing/2014/main" id="{D613DEBB-C66F-4B62-B134-5B4C74E67C0E}"/>
                </a:ext>
              </a:extLst>
            </p:cNvPr>
            <p:cNvSpPr txBox="1">
              <a:spLocks noChangeArrowheads="1"/>
            </p:cNvSpPr>
            <p:nvPr/>
          </p:nvSpPr>
          <p:spPr bwMode="auto">
            <a:xfrm rot="1225390">
              <a:off x="8829110" y="3657959"/>
              <a:ext cx="1016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t>isobars</a:t>
              </a:r>
            </a:p>
          </p:txBody>
        </p:sp>
        <p:sp>
          <p:nvSpPr>
            <p:cNvPr id="44" name="Text Box 20">
              <a:extLst>
                <a:ext uri="{FF2B5EF4-FFF2-40B4-BE49-F238E27FC236}">
                  <a16:creationId xmlns:a16="http://schemas.microsoft.com/office/drawing/2014/main" id="{8F3D559C-C1A0-4BC9-AA7F-B3742041499B}"/>
                </a:ext>
              </a:extLst>
            </p:cNvPr>
            <p:cNvSpPr txBox="1">
              <a:spLocks noChangeArrowheads="1"/>
            </p:cNvSpPr>
            <p:nvPr/>
          </p:nvSpPr>
          <p:spPr bwMode="auto">
            <a:xfrm>
              <a:off x="7380816" y="4388356"/>
              <a:ext cx="1208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1600" b="1" dirty="0">
                  <a:solidFill>
                    <a:srgbClr val="FF3300"/>
                  </a:solidFill>
                  <a:latin typeface="+mn-lt"/>
                </a:rPr>
                <a:t>3D effects</a:t>
              </a:r>
            </a:p>
          </p:txBody>
        </p:sp>
        <p:sp>
          <p:nvSpPr>
            <p:cNvPr id="46" name="Text Box 21">
              <a:extLst>
                <a:ext uri="{FF2B5EF4-FFF2-40B4-BE49-F238E27FC236}">
                  <a16:creationId xmlns:a16="http://schemas.microsoft.com/office/drawing/2014/main" id="{E60DF44E-A73C-429A-A27E-08AA6A5AB096}"/>
                </a:ext>
              </a:extLst>
            </p:cNvPr>
            <p:cNvSpPr txBox="1">
              <a:spLocks noChangeArrowheads="1"/>
            </p:cNvSpPr>
            <p:nvPr/>
          </p:nvSpPr>
          <p:spPr bwMode="auto">
            <a:xfrm>
              <a:off x="8012431" y="4732445"/>
              <a:ext cx="713402" cy="3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30%</a:t>
              </a:r>
            </a:p>
          </p:txBody>
        </p:sp>
        <p:sp>
          <p:nvSpPr>
            <p:cNvPr id="48" name="Text Box 22">
              <a:extLst>
                <a:ext uri="{FF2B5EF4-FFF2-40B4-BE49-F238E27FC236}">
                  <a16:creationId xmlns:a16="http://schemas.microsoft.com/office/drawing/2014/main" id="{2D6DF353-A00A-4724-BB7B-3DA06E5DD7A7}"/>
                </a:ext>
              </a:extLst>
            </p:cNvPr>
            <p:cNvSpPr txBox="1">
              <a:spLocks noChangeArrowheads="1"/>
            </p:cNvSpPr>
            <p:nvPr/>
          </p:nvSpPr>
          <p:spPr bwMode="auto">
            <a:xfrm>
              <a:off x="10556758" y="4782779"/>
              <a:ext cx="435179" cy="24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80%</a:t>
              </a:r>
            </a:p>
          </p:txBody>
        </p:sp>
        <p:sp>
          <p:nvSpPr>
            <p:cNvPr id="50" name="Text Box 23">
              <a:extLst>
                <a:ext uri="{FF2B5EF4-FFF2-40B4-BE49-F238E27FC236}">
                  <a16:creationId xmlns:a16="http://schemas.microsoft.com/office/drawing/2014/main" id="{46968896-5EA7-48C6-8919-18F42DC3F722}"/>
                </a:ext>
              </a:extLst>
            </p:cNvPr>
            <p:cNvSpPr txBox="1">
              <a:spLocks noChangeArrowheads="1"/>
            </p:cNvSpPr>
            <p:nvPr/>
          </p:nvSpPr>
          <p:spPr bwMode="auto">
            <a:xfrm>
              <a:off x="10978392" y="5235784"/>
              <a:ext cx="1208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1600" b="1" dirty="0">
                  <a:solidFill>
                    <a:srgbClr val="FF3300"/>
                  </a:solidFill>
                  <a:latin typeface="+mn-lt"/>
                </a:rPr>
                <a:t>3D effects</a:t>
              </a:r>
            </a:p>
          </p:txBody>
        </p:sp>
        <p:sp>
          <p:nvSpPr>
            <p:cNvPr id="54" name="Line 25">
              <a:extLst>
                <a:ext uri="{FF2B5EF4-FFF2-40B4-BE49-F238E27FC236}">
                  <a16:creationId xmlns:a16="http://schemas.microsoft.com/office/drawing/2014/main" id="{1E1466EC-D652-44CE-B0FB-AB3F5CE17FA7}"/>
                </a:ext>
              </a:extLst>
            </p:cNvPr>
            <p:cNvSpPr>
              <a:spLocks noChangeShapeType="1"/>
            </p:cNvSpPr>
            <p:nvPr/>
          </p:nvSpPr>
          <p:spPr bwMode="auto">
            <a:xfrm flipV="1">
              <a:off x="9952751" y="4581442"/>
              <a:ext cx="1208015" cy="69838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6" name="Line 26">
              <a:extLst>
                <a:ext uri="{FF2B5EF4-FFF2-40B4-BE49-F238E27FC236}">
                  <a16:creationId xmlns:a16="http://schemas.microsoft.com/office/drawing/2014/main" id="{555B03A2-E726-495B-8F19-88688F41C135}"/>
                </a:ext>
              </a:extLst>
            </p:cNvPr>
            <p:cNvSpPr>
              <a:spLocks noChangeShapeType="1"/>
            </p:cNvSpPr>
            <p:nvPr/>
          </p:nvSpPr>
          <p:spPr bwMode="auto">
            <a:xfrm flipH="1" flipV="1">
              <a:off x="8040061" y="3725766"/>
              <a:ext cx="950029" cy="152889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r>
                <a:rPr lang="en-US" dirty="0"/>
                <a:t>`</a:t>
              </a:r>
            </a:p>
          </p:txBody>
        </p:sp>
        <p:sp>
          <p:nvSpPr>
            <p:cNvPr id="52" name="Text Box 24">
              <a:extLst>
                <a:ext uri="{FF2B5EF4-FFF2-40B4-BE49-F238E27FC236}">
                  <a16:creationId xmlns:a16="http://schemas.microsoft.com/office/drawing/2014/main" id="{C45F2A0F-0342-44DF-9522-92F6222D074C}"/>
                </a:ext>
              </a:extLst>
            </p:cNvPr>
            <p:cNvSpPr txBox="1">
              <a:spLocks noChangeArrowheads="1"/>
            </p:cNvSpPr>
            <p:nvPr/>
          </p:nvSpPr>
          <p:spPr bwMode="auto">
            <a:xfrm>
              <a:off x="7591777" y="5265155"/>
              <a:ext cx="2964981" cy="793664"/>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400" dirty="0">
                  <a:latin typeface="+mn-lt"/>
                </a:rPr>
                <a:t>Straightening of the isobars at the root and tip prove that effect of the sweep angle is locally diminished</a:t>
              </a:r>
            </a:p>
          </p:txBody>
        </p:sp>
      </p:grpSp>
      <p:sp>
        <p:nvSpPr>
          <p:cNvPr id="58" name="Text Box 27">
            <a:extLst>
              <a:ext uri="{FF2B5EF4-FFF2-40B4-BE49-F238E27FC236}">
                <a16:creationId xmlns:a16="http://schemas.microsoft.com/office/drawing/2014/main" id="{DFF440AB-E093-40F2-9775-CC06F63F957F}"/>
              </a:ext>
            </a:extLst>
          </p:cNvPr>
          <p:cNvSpPr txBox="1">
            <a:spLocks noChangeArrowheads="1"/>
          </p:cNvSpPr>
          <p:nvPr/>
        </p:nvSpPr>
        <p:spPr bwMode="auto">
          <a:xfrm>
            <a:off x="9112970" y="935586"/>
            <a:ext cx="3029718" cy="954107"/>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400" dirty="0">
                <a:latin typeface="+mn-lt"/>
              </a:rPr>
              <a:t>Spanwise flow does not effect lift generation*, but thickens the boundary layer toward the tip, increasing drag and promoting tip stall</a:t>
            </a:r>
          </a:p>
        </p:txBody>
      </p:sp>
    </p:spTree>
    <p:extLst>
      <p:ext uri="{BB962C8B-B14F-4D97-AF65-F5344CB8AC3E}">
        <p14:creationId xmlns:p14="http://schemas.microsoft.com/office/powerpoint/2010/main" val="35943561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1" y="1600207"/>
            <a:ext cx="6387076" cy="4108119"/>
          </a:xfrm>
        </p:spPr>
        <p:txBody>
          <a:bodyPr/>
          <a:lstStyle/>
          <a:p>
            <a:pPr marL="0" indent="0">
              <a:spcBef>
                <a:spcPts val="0"/>
              </a:spcBef>
              <a:buNone/>
            </a:pPr>
            <a:r>
              <a:rPr lang="en-US" dirty="0"/>
              <a:t>Corrective measures to counteract the 3D Effects on swept wing (straightening the isobars):</a:t>
            </a:r>
          </a:p>
          <a:p>
            <a:pPr marL="0" indent="0">
              <a:spcBef>
                <a:spcPts val="0"/>
              </a:spcBef>
              <a:buNone/>
            </a:pPr>
            <a:endParaRPr lang="en-US" dirty="0"/>
          </a:p>
          <a:p>
            <a:pPr marL="0" indent="0">
              <a:spcBef>
                <a:spcPts val="0"/>
              </a:spcBef>
              <a:buNone/>
            </a:pPr>
            <a:endParaRPr lang="en-US" dirty="0"/>
          </a:p>
          <a:p>
            <a:pPr marL="234950" indent="-222250">
              <a:spcBef>
                <a:spcPts val="0"/>
              </a:spcBef>
              <a:buFont typeface="+mj-lt"/>
              <a:buAutoNum type="arabicPeriod"/>
            </a:pPr>
            <a:r>
              <a:rPr lang="en-US" altLang="en-US" sz="2000" dirty="0"/>
              <a:t>Use airfoils with max thickness closer to the LE at the root</a:t>
            </a:r>
          </a:p>
          <a:p>
            <a:pPr marL="234950" indent="-222250">
              <a:spcBef>
                <a:spcPts val="0"/>
              </a:spcBef>
              <a:buFont typeface="+mj-lt"/>
              <a:buAutoNum type="arabicPeriod"/>
            </a:pPr>
            <a:r>
              <a:rPr lang="en-US" altLang="en-US" sz="2000" dirty="0"/>
              <a:t>Use airfoils with max thickness closer to the TE at the tip</a:t>
            </a:r>
          </a:p>
          <a:p>
            <a:pPr marL="234950" indent="-222250">
              <a:spcBef>
                <a:spcPts val="0"/>
              </a:spcBef>
              <a:buFont typeface="+mj-lt"/>
              <a:buAutoNum type="arabicPeriod"/>
            </a:pPr>
            <a:r>
              <a:rPr lang="en-US" altLang="en-US" sz="2000" dirty="0"/>
              <a:t>Use reverse airfoils with negative camber at the root</a:t>
            </a:r>
          </a:p>
          <a:p>
            <a:pPr marL="234950" indent="-222250">
              <a:spcBef>
                <a:spcPts val="0"/>
              </a:spcBef>
              <a:buFont typeface="+mj-lt"/>
              <a:buAutoNum type="arabicPeriod"/>
            </a:pPr>
            <a:r>
              <a:rPr lang="en-US" altLang="en-US" sz="2000" dirty="0"/>
              <a:t>Modify the planform by increasing LE sweep at the root </a:t>
            </a:r>
          </a:p>
          <a:p>
            <a:pPr marL="234950" indent="-222250">
              <a:spcBef>
                <a:spcPts val="0"/>
              </a:spcBef>
              <a:buFont typeface="+mj-lt"/>
              <a:buAutoNum type="arabicPeriod"/>
            </a:pPr>
            <a:r>
              <a:rPr lang="en-US" altLang="en-US" sz="2000" dirty="0"/>
              <a:t>Decrease the chord at the tip</a:t>
            </a:r>
          </a:p>
          <a:p>
            <a:pPr>
              <a:spcBef>
                <a:spcPts val="0"/>
              </a:spcBef>
            </a:pPr>
            <a:endParaRPr lang="en-US" altLang="en-US" sz="2000" dirty="0"/>
          </a:p>
          <a:p>
            <a:pPr marL="0" indent="0">
              <a:spcBef>
                <a:spcPts val="0"/>
              </a:spcBef>
              <a:buNone/>
            </a:pPr>
            <a:endParaRPr lang="en-GB" altLang="en-US" sz="2000" dirty="0"/>
          </a:p>
          <a:p>
            <a:pPr>
              <a:spcBef>
                <a:spcPts val="0"/>
              </a:spcBef>
            </a:pPr>
            <a:endParaRPr lang="en-US" dirty="0"/>
          </a:p>
        </p:txBody>
      </p:sp>
      <p:grpSp>
        <p:nvGrpSpPr>
          <p:cNvPr id="90" name="Group 89">
            <a:extLst>
              <a:ext uri="{FF2B5EF4-FFF2-40B4-BE49-F238E27FC236}">
                <a16:creationId xmlns:a16="http://schemas.microsoft.com/office/drawing/2014/main" id="{4784EB86-2C4E-493D-91DB-DF1CBBA3EE2B}"/>
              </a:ext>
            </a:extLst>
          </p:cNvPr>
          <p:cNvGrpSpPr/>
          <p:nvPr/>
        </p:nvGrpSpPr>
        <p:grpSpPr>
          <a:xfrm>
            <a:off x="7054054" y="1806093"/>
            <a:ext cx="4947035" cy="4068649"/>
            <a:chOff x="609599" y="612418"/>
            <a:chExt cx="7210326" cy="5930073"/>
          </a:xfrm>
        </p:grpSpPr>
        <p:sp>
          <p:nvSpPr>
            <p:cNvPr id="4" name="Freeform 2">
              <a:extLst>
                <a:ext uri="{FF2B5EF4-FFF2-40B4-BE49-F238E27FC236}">
                  <a16:creationId xmlns:a16="http://schemas.microsoft.com/office/drawing/2014/main" id="{3B872DE5-A9D5-4618-9548-014A69F0CA8C}"/>
                </a:ext>
              </a:extLst>
            </p:cNvPr>
            <p:cNvSpPr>
              <a:spLocks/>
            </p:cNvSpPr>
            <p:nvPr/>
          </p:nvSpPr>
          <p:spPr bwMode="auto">
            <a:xfrm>
              <a:off x="2057399" y="1905000"/>
              <a:ext cx="5562600" cy="3733800"/>
            </a:xfrm>
            <a:custGeom>
              <a:avLst/>
              <a:gdLst>
                <a:gd name="T0" fmla="*/ 0 w 3504"/>
                <a:gd name="T1" fmla="*/ 96 h 2352"/>
                <a:gd name="T2" fmla="*/ 0 w 3504"/>
                <a:gd name="T3" fmla="*/ 1392 h 2352"/>
                <a:gd name="T4" fmla="*/ 3504 w 3504"/>
                <a:gd name="T5" fmla="*/ 2352 h 2352"/>
                <a:gd name="T6" fmla="*/ 3504 w 3504"/>
                <a:gd name="T7" fmla="*/ 1776 h 2352"/>
                <a:gd name="T8" fmla="*/ 0 w 3504"/>
                <a:gd name="T9" fmla="*/ 0 h 2352"/>
                <a:gd name="T10" fmla="*/ 0 w 3504"/>
                <a:gd name="T11" fmla="*/ 96 h 2352"/>
                <a:gd name="T12" fmla="*/ 0 60000 65536"/>
                <a:gd name="T13" fmla="*/ 0 60000 65536"/>
                <a:gd name="T14" fmla="*/ 0 60000 65536"/>
                <a:gd name="T15" fmla="*/ 0 60000 65536"/>
                <a:gd name="T16" fmla="*/ 0 60000 65536"/>
                <a:gd name="T17" fmla="*/ 0 60000 65536"/>
                <a:gd name="T18" fmla="*/ 0 w 3504"/>
                <a:gd name="T19" fmla="*/ 0 h 2352"/>
                <a:gd name="T20" fmla="*/ 3504 w 3504"/>
                <a:gd name="T21" fmla="*/ 2352 h 2352"/>
              </a:gdLst>
              <a:ahLst/>
              <a:cxnLst>
                <a:cxn ang="T12">
                  <a:pos x="T0" y="T1"/>
                </a:cxn>
                <a:cxn ang="T13">
                  <a:pos x="T2" y="T3"/>
                </a:cxn>
                <a:cxn ang="T14">
                  <a:pos x="T4" y="T5"/>
                </a:cxn>
                <a:cxn ang="T15">
                  <a:pos x="T6" y="T7"/>
                </a:cxn>
                <a:cxn ang="T16">
                  <a:pos x="T8" y="T9"/>
                </a:cxn>
                <a:cxn ang="T17">
                  <a:pos x="T10" y="T11"/>
                </a:cxn>
              </a:cxnLst>
              <a:rect l="T18" t="T19" r="T20" b="T21"/>
              <a:pathLst>
                <a:path w="3504" h="2352">
                  <a:moveTo>
                    <a:pt x="0" y="96"/>
                  </a:moveTo>
                  <a:lnTo>
                    <a:pt x="0" y="1392"/>
                  </a:lnTo>
                  <a:lnTo>
                    <a:pt x="3504" y="2352"/>
                  </a:lnTo>
                  <a:lnTo>
                    <a:pt x="3504" y="1776"/>
                  </a:lnTo>
                  <a:lnTo>
                    <a:pt x="0" y="0"/>
                  </a:lnTo>
                  <a:lnTo>
                    <a:pt x="0" y="96"/>
                  </a:lnTo>
                  <a:close/>
                </a:path>
              </a:pathLst>
            </a:custGeom>
            <a:solidFill>
              <a:srgbClr val="A6A6A6"/>
            </a:solidFill>
            <a:ln w="28575">
              <a:solidFill>
                <a:schemeClr val="tx1"/>
              </a:solidFill>
              <a:round/>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6" name="Freeform 3">
              <a:extLst>
                <a:ext uri="{FF2B5EF4-FFF2-40B4-BE49-F238E27FC236}">
                  <a16:creationId xmlns:a16="http://schemas.microsoft.com/office/drawing/2014/main" id="{C19E6B6B-9AD2-4001-8685-29E1437744A5}"/>
                </a:ext>
              </a:extLst>
            </p:cNvPr>
            <p:cNvSpPr>
              <a:spLocks/>
            </p:cNvSpPr>
            <p:nvPr/>
          </p:nvSpPr>
          <p:spPr bwMode="auto">
            <a:xfrm>
              <a:off x="2076450" y="2705101"/>
              <a:ext cx="5543550" cy="2133601"/>
            </a:xfrm>
            <a:custGeom>
              <a:avLst/>
              <a:gdLst>
                <a:gd name="T0" fmla="*/ 0 w 3492"/>
                <a:gd name="T1" fmla="*/ 0 h 1344"/>
                <a:gd name="T2" fmla="*/ 156 w 3492"/>
                <a:gd name="T3" fmla="*/ 6 h 1344"/>
                <a:gd name="T4" fmla="*/ 294 w 3492"/>
                <a:gd name="T5" fmla="*/ 18 h 1344"/>
                <a:gd name="T6" fmla="*/ 404 w 3492"/>
                <a:gd name="T7" fmla="*/ 40 h 1344"/>
                <a:gd name="T8" fmla="*/ 3204 w 3492"/>
                <a:gd name="T9" fmla="*/ 1320 h 1344"/>
                <a:gd name="T10" fmla="*/ 3330 w 3492"/>
                <a:gd name="T11" fmla="*/ 1344 h 1344"/>
                <a:gd name="T12" fmla="*/ 3492 w 3492"/>
                <a:gd name="T13" fmla="*/ 1344 h 1344"/>
                <a:gd name="T14" fmla="*/ 0 60000 65536"/>
                <a:gd name="T15" fmla="*/ 0 60000 65536"/>
                <a:gd name="T16" fmla="*/ 0 60000 65536"/>
                <a:gd name="T17" fmla="*/ 0 60000 65536"/>
                <a:gd name="T18" fmla="*/ 0 60000 65536"/>
                <a:gd name="T19" fmla="*/ 0 60000 65536"/>
                <a:gd name="T20" fmla="*/ 0 60000 65536"/>
                <a:gd name="T21" fmla="*/ 0 w 3492"/>
                <a:gd name="T22" fmla="*/ 0 h 1344"/>
                <a:gd name="T23" fmla="*/ 3492 w 3492"/>
                <a:gd name="T24" fmla="*/ 1344 h 13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92" h="1344">
                  <a:moveTo>
                    <a:pt x="0" y="0"/>
                  </a:moveTo>
                  <a:lnTo>
                    <a:pt x="156" y="6"/>
                  </a:lnTo>
                  <a:lnTo>
                    <a:pt x="294" y="18"/>
                  </a:lnTo>
                  <a:lnTo>
                    <a:pt x="404" y="40"/>
                  </a:lnTo>
                  <a:lnTo>
                    <a:pt x="3204" y="1320"/>
                  </a:lnTo>
                  <a:lnTo>
                    <a:pt x="3330" y="1344"/>
                  </a:lnTo>
                  <a:lnTo>
                    <a:pt x="3492" y="134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7" name="Freeform 4">
              <a:extLst>
                <a:ext uri="{FF2B5EF4-FFF2-40B4-BE49-F238E27FC236}">
                  <a16:creationId xmlns:a16="http://schemas.microsoft.com/office/drawing/2014/main" id="{A5B01A67-2187-41E6-A5D7-4CEDA39197B8}"/>
                </a:ext>
              </a:extLst>
            </p:cNvPr>
            <p:cNvSpPr>
              <a:spLocks/>
            </p:cNvSpPr>
            <p:nvPr/>
          </p:nvSpPr>
          <p:spPr bwMode="auto">
            <a:xfrm>
              <a:off x="2057399" y="3114675"/>
              <a:ext cx="5572125" cy="1971675"/>
            </a:xfrm>
            <a:custGeom>
              <a:avLst/>
              <a:gdLst>
                <a:gd name="T0" fmla="*/ 0 w 3510"/>
                <a:gd name="T1" fmla="*/ 0 h 1242"/>
                <a:gd name="T2" fmla="*/ 108 w 3510"/>
                <a:gd name="T3" fmla="*/ 0 h 1242"/>
                <a:gd name="T4" fmla="*/ 258 w 3510"/>
                <a:gd name="T5" fmla="*/ 12 h 1242"/>
                <a:gd name="T6" fmla="*/ 412 w 3510"/>
                <a:gd name="T7" fmla="*/ 35 h 1242"/>
                <a:gd name="T8" fmla="*/ 3273 w 3510"/>
                <a:gd name="T9" fmla="*/ 1229 h 1242"/>
                <a:gd name="T10" fmla="*/ 3402 w 3510"/>
                <a:gd name="T11" fmla="*/ 1242 h 1242"/>
                <a:gd name="T12" fmla="*/ 3510 w 3510"/>
                <a:gd name="T13" fmla="*/ 1236 h 1242"/>
                <a:gd name="T14" fmla="*/ 0 60000 65536"/>
                <a:gd name="T15" fmla="*/ 0 60000 65536"/>
                <a:gd name="T16" fmla="*/ 0 60000 65536"/>
                <a:gd name="T17" fmla="*/ 0 60000 65536"/>
                <a:gd name="T18" fmla="*/ 0 60000 65536"/>
                <a:gd name="T19" fmla="*/ 0 60000 65536"/>
                <a:gd name="T20" fmla="*/ 0 60000 65536"/>
                <a:gd name="T21" fmla="*/ 0 w 3510"/>
                <a:gd name="T22" fmla="*/ 0 h 1242"/>
                <a:gd name="T23" fmla="*/ 3510 w 3510"/>
                <a:gd name="T24" fmla="*/ 1242 h 12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0" h="1242">
                  <a:moveTo>
                    <a:pt x="0" y="0"/>
                  </a:moveTo>
                  <a:lnTo>
                    <a:pt x="108" y="0"/>
                  </a:lnTo>
                  <a:lnTo>
                    <a:pt x="258" y="12"/>
                  </a:lnTo>
                  <a:lnTo>
                    <a:pt x="412" y="35"/>
                  </a:lnTo>
                  <a:lnTo>
                    <a:pt x="3273" y="1229"/>
                  </a:lnTo>
                  <a:lnTo>
                    <a:pt x="3402" y="1242"/>
                  </a:lnTo>
                  <a:lnTo>
                    <a:pt x="3510" y="1236"/>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9" name="Freeform 5">
              <a:extLst>
                <a:ext uri="{FF2B5EF4-FFF2-40B4-BE49-F238E27FC236}">
                  <a16:creationId xmlns:a16="http://schemas.microsoft.com/office/drawing/2014/main" id="{EEBE8BDC-A5E7-4B53-80F5-26D718BEF0E2}"/>
                </a:ext>
              </a:extLst>
            </p:cNvPr>
            <p:cNvSpPr>
              <a:spLocks/>
            </p:cNvSpPr>
            <p:nvPr/>
          </p:nvSpPr>
          <p:spPr bwMode="auto">
            <a:xfrm>
              <a:off x="2066925" y="3629025"/>
              <a:ext cx="5553076" cy="1704974"/>
            </a:xfrm>
            <a:custGeom>
              <a:avLst/>
              <a:gdLst>
                <a:gd name="T0" fmla="*/ 0 w 3498"/>
                <a:gd name="T1" fmla="*/ 0 h 1074"/>
                <a:gd name="T2" fmla="*/ 162 w 3498"/>
                <a:gd name="T3" fmla="*/ 6 h 1074"/>
                <a:gd name="T4" fmla="*/ 342 w 3498"/>
                <a:gd name="T5" fmla="*/ 42 h 1074"/>
                <a:gd name="T6" fmla="*/ 434 w 3498"/>
                <a:gd name="T7" fmla="*/ 65 h 1074"/>
                <a:gd name="T8" fmla="*/ 3283 w 3498"/>
                <a:gd name="T9" fmla="*/ 1061 h 1074"/>
                <a:gd name="T10" fmla="*/ 3390 w 3498"/>
                <a:gd name="T11" fmla="*/ 1074 h 1074"/>
                <a:gd name="T12" fmla="*/ 3498 w 3498"/>
                <a:gd name="T13" fmla="*/ 1074 h 1074"/>
                <a:gd name="T14" fmla="*/ 0 60000 65536"/>
                <a:gd name="T15" fmla="*/ 0 60000 65536"/>
                <a:gd name="T16" fmla="*/ 0 60000 65536"/>
                <a:gd name="T17" fmla="*/ 0 60000 65536"/>
                <a:gd name="T18" fmla="*/ 0 60000 65536"/>
                <a:gd name="T19" fmla="*/ 0 60000 65536"/>
                <a:gd name="T20" fmla="*/ 0 60000 65536"/>
                <a:gd name="T21" fmla="*/ 0 w 3498"/>
                <a:gd name="T22" fmla="*/ 0 h 1074"/>
                <a:gd name="T23" fmla="*/ 3498 w 3498"/>
                <a:gd name="T24" fmla="*/ 1074 h 10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98" h="1074">
                  <a:moveTo>
                    <a:pt x="0" y="0"/>
                  </a:moveTo>
                  <a:lnTo>
                    <a:pt x="162" y="6"/>
                  </a:lnTo>
                  <a:lnTo>
                    <a:pt x="342" y="42"/>
                  </a:lnTo>
                  <a:lnTo>
                    <a:pt x="434" y="65"/>
                  </a:lnTo>
                  <a:lnTo>
                    <a:pt x="3283" y="1061"/>
                  </a:lnTo>
                  <a:lnTo>
                    <a:pt x="3390" y="1074"/>
                  </a:lnTo>
                  <a:lnTo>
                    <a:pt x="3498" y="107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1" name="Freeform 6">
              <a:extLst>
                <a:ext uri="{FF2B5EF4-FFF2-40B4-BE49-F238E27FC236}">
                  <a16:creationId xmlns:a16="http://schemas.microsoft.com/office/drawing/2014/main" id="{9AC0DB57-376A-49B1-B871-90501001D575}"/>
                </a:ext>
              </a:extLst>
            </p:cNvPr>
            <p:cNvSpPr>
              <a:spLocks/>
            </p:cNvSpPr>
            <p:nvPr/>
          </p:nvSpPr>
          <p:spPr bwMode="auto">
            <a:xfrm>
              <a:off x="609599" y="990600"/>
              <a:ext cx="1447800" cy="4648200"/>
            </a:xfrm>
            <a:custGeom>
              <a:avLst/>
              <a:gdLst>
                <a:gd name="T0" fmla="*/ 912 w 912"/>
                <a:gd name="T1" fmla="*/ 2736 h 2928"/>
                <a:gd name="T2" fmla="*/ 912 w 912"/>
                <a:gd name="T3" fmla="*/ 96 h 2928"/>
                <a:gd name="T4" fmla="*/ 768 w 912"/>
                <a:gd name="T5" fmla="*/ 48 h 2928"/>
                <a:gd name="T6" fmla="*/ 624 w 912"/>
                <a:gd name="T7" fmla="*/ 0 h 2928"/>
                <a:gd name="T8" fmla="*/ 480 w 912"/>
                <a:gd name="T9" fmla="*/ 96 h 2928"/>
                <a:gd name="T10" fmla="*/ 336 w 912"/>
                <a:gd name="T11" fmla="*/ 144 h 2928"/>
                <a:gd name="T12" fmla="*/ 192 w 912"/>
                <a:gd name="T13" fmla="*/ 144 h 2928"/>
                <a:gd name="T14" fmla="*/ 96 w 912"/>
                <a:gd name="T15" fmla="*/ 96 h 2928"/>
                <a:gd name="T16" fmla="*/ 0 w 912"/>
                <a:gd name="T17" fmla="*/ 48 h 2928"/>
                <a:gd name="T18" fmla="*/ 0 w 912"/>
                <a:gd name="T19" fmla="*/ 2880 h 2928"/>
                <a:gd name="T20" fmla="*/ 192 w 912"/>
                <a:gd name="T21" fmla="*/ 2784 h 2928"/>
                <a:gd name="T22" fmla="*/ 384 w 912"/>
                <a:gd name="T23" fmla="*/ 2736 h 2928"/>
                <a:gd name="T24" fmla="*/ 528 w 912"/>
                <a:gd name="T25" fmla="*/ 2784 h 2928"/>
                <a:gd name="T26" fmla="*/ 720 w 912"/>
                <a:gd name="T27" fmla="*/ 2928 h 2928"/>
                <a:gd name="T28" fmla="*/ 864 w 912"/>
                <a:gd name="T29" fmla="*/ 2928 h 2928"/>
                <a:gd name="T30" fmla="*/ 912 w 912"/>
                <a:gd name="T31" fmla="*/ 2832 h 2928"/>
                <a:gd name="T32" fmla="*/ 912 w 912"/>
                <a:gd name="T33" fmla="*/ 2736 h 29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2"/>
                <a:gd name="T52" fmla="*/ 0 h 2928"/>
                <a:gd name="T53" fmla="*/ 912 w 912"/>
                <a:gd name="T54" fmla="*/ 2928 h 29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2" h="2928">
                  <a:moveTo>
                    <a:pt x="912" y="2736"/>
                  </a:moveTo>
                  <a:lnTo>
                    <a:pt x="912" y="96"/>
                  </a:lnTo>
                  <a:lnTo>
                    <a:pt x="768" y="48"/>
                  </a:lnTo>
                  <a:lnTo>
                    <a:pt x="624" y="0"/>
                  </a:lnTo>
                  <a:lnTo>
                    <a:pt x="480" y="96"/>
                  </a:lnTo>
                  <a:lnTo>
                    <a:pt x="336" y="144"/>
                  </a:lnTo>
                  <a:lnTo>
                    <a:pt x="192" y="144"/>
                  </a:lnTo>
                  <a:lnTo>
                    <a:pt x="96" y="96"/>
                  </a:lnTo>
                  <a:lnTo>
                    <a:pt x="0" y="48"/>
                  </a:lnTo>
                  <a:lnTo>
                    <a:pt x="0" y="2880"/>
                  </a:lnTo>
                  <a:lnTo>
                    <a:pt x="192" y="2784"/>
                  </a:lnTo>
                  <a:lnTo>
                    <a:pt x="384" y="2736"/>
                  </a:lnTo>
                  <a:lnTo>
                    <a:pt x="528" y="2784"/>
                  </a:lnTo>
                  <a:lnTo>
                    <a:pt x="720" y="2928"/>
                  </a:lnTo>
                  <a:lnTo>
                    <a:pt x="864" y="2928"/>
                  </a:lnTo>
                  <a:lnTo>
                    <a:pt x="912" y="2832"/>
                  </a:lnTo>
                  <a:lnTo>
                    <a:pt x="912" y="2736"/>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3" name="Line 7">
              <a:extLst>
                <a:ext uri="{FF2B5EF4-FFF2-40B4-BE49-F238E27FC236}">
                  <a16:creationId xmlns:a16="http://schemas.microsoft.com/office/drawing/2014/main" id="{29FB5AD5-B4CE-4875-867F-E468E1C08A30}"/>
                </a:ext>
              </a:extLst>
            </p:cNvPr>
            <p:cNvSpPr>
              <a:spLocks noChangeShapeType="1"/>
            </p:cNvSpPr>
            <p:nvPr/>
          </p:nvSpPr>
          <p:spPr bwMode="auto">
            <a:xfrm>
              <a:off x="1295400" y="762000"/>
              <a:ext cx="0" cy="50292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5" name="Line 8">
              <a:extLst>
                <a:ext uri="{FF2B5EF4-FFF2-40B4-BE49-F238E27FC236}">
                  <a16:creationId xmlns:a16="http://schemas.microsoft.com/office/drawing/2014/main" id="{3CFACAEE-3487-433B-8338-265A85FE673D}"/>
                </a:ext>
              </a:extLst>
            </p:cNvPr>
            <p:cNvSpPr>
              <a:spLocks noChangeShapeType="1"/>
            </p:cNvSpPr>
            <p:nvPr/>
          </p:nvSpPr>
          <p:spPr bwMode="auto">
            <a:xfrm>
              <a:off x="2971800" y="1881267"/>
              <a:ext cx="0" cy="3581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7" name="Line 9">
              <a:extLst>
                <a:ext uri="{FF2B5EF4-FFF2-40B4-BE49-F238E27FC236}">
                  <a16:creationId xmlns:a16="http://schemas.microsoft.com/office/drawing/2014/main" id="{D641C0B3-035A-4C98-8661-BD9477AA35B4}"/>
                </a:ext>
              </a:extLst>
            </p:cNvPr>
            <p:cNvSpPr>
              <a:spLocks noChangeShapeType="1"/>
            </p:cNvSpPr>
            <p:nvPr/>
          </p:nvSpPr>
          <p:spPr bwMode="auto">
            <a:xfrm>
              <a:off x="6781800" y="37338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9" name="Text Box 10">
              <a:extLst>
                <a:ext uri="{FF2B5EF4-FFF2-40B4-BE49-F238E27FC236}">
                  <a16:creationId xmlns:a16="http://schemas.microsoft.com/office/drawing/2014/main" id="{A5709A04-2A76-435E-978B-5E141B6B946E}"/>
                </a:ext>
              </a:extLst>
            </p:cNvPr>
            <p:cNvSpPr txBox="1">
              <a:spLocks noChangeArrowheads="1"/>
            </p:cNvSpPr>
            <p:nvPr/>
          </p:nvSpPr>
          <p:spPr bwMode="auto">
            <a:xfrm rot="1225390">
              <a:off x="3731714" y="3866179"/>
              <a:ext cx="1213323" cy="497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isobars</a:t>
              </a:r>
            </a:p>
          </p:txBody>
        </p:sp>
        <p:sp>
          <p:nvSpPr>
            <p:cNvPr id="21" name="Text Box 11">
              <a:extLst>
                <a:ext uri="{FF2B5EF4-FFF2-40B4-BE49-F238E27FC236}">
                  <a16:creationId xmlns:a16="http://schemas.microsoft.com/office/drawing/2014/main" id="{D1BC1337-AC2F-4209-89A6-A63BAE6F9AF6}"/>
                </a:ext>
              </a:extLst>
            </p:cNvPr>
            <p:cNvSpPr txBox="1">
              <a:spLocks noChangeArrowheads="1"/>
            </p:cNvSpPr>
            <p:nvPr/>
          </p:nvSpPr>
          <p:spPr bwMode="auto">
            <a:xfrm>
              <a:off x="2641031" y="5610034"/>
              <a:ext cx="787829" cy="49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1600" dirty="0">
                  <a:latin typeface="+mn-lt"/>
                </a:rPr>
                <a:t>30%</a:t>
              </a:r>
            </a:p>
          </p:txBody>
        </p:sp>
        <p:sp>
          <p:nvSpPr>
            <p:cNvPr id="23" name="Text Box 12">
              <a:extLst>
                <a:ext uri="{FF2B5EF4-FFF2-40B4-BE49-F238E27FC236}">
                  <a16:creationId xmlns:a16="http://schemas.microsoft.com/office/drawing/2014/main" id="{8D63D2F9-B264-462F-931D-EA61D4E6F514}"/>
                </a:ext>
              </a:extLst>
            </p:cNvPr>
            <p:cNvSpPr txBox="1">
              <a:spLocks noChangeArrowheads="1"/>
            </p:cNvSpPr>
            <p:nvPr/>
          </p:nvSpPr>
          <p:spPr bwMode="auto">
            <a:xfrm>
              <a:off x="6222432" y="5686235"/>
              <a:ext cx="787829" cy="49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1600" dirty="0">
                  <a:latin typeface="+mn-lt"/>
                </a:rPr>
                <a:t>80%</a:t>
              </a:r>
            </a:p>
          </p:txBody>
        </p:sp>
        <p:sp>
          <p:nvSpPr>
            <p:cNvPr id="25" name="Line 13">
              <a:extLst>
                <a:ext uri="{FF2B5EF4-FFF2-40B4-BE49-F238E27FC236}">
                  <a16:creationId xmlns:a16="http://schemas.microsoft.com/office/drawing/2014/main" id="{B83AD378-202F-421B-AB8E-24BF4437DE2E}"/>
                </a:ext>
              </a:extLst>
            </p:cNvPr>
            <p:cNvSpPr>
              <a:spLocks noChangeShapeType="1"/>
            </p:cNvSpPr>
            <p:nvPr/>
          </p:nvSpPr>
          <p:spPr bwMode="auto">
            <a:xfrm>
              <a:off x="2057400" y="1371600"/>
              <a:ext cx="1371600" cy="1219200"/>
            </a:xfrm>
            <a:prstGeom prst="line">
              <a:avLst/>
            </a:prstGeom>
            <a:noFill/>
            <a:ln w="57150">
              <a:solidFill>
                <a:srgbClr val="FF3300"/>
              </a:solidFill>
              <a:prstDash val="sysDot"/>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7" name="Text Box 14">
              <a:extLst>
                <a:ext uri="{FF2B5EF4-FFF2-40B4-BE49-F238E27FC236}">
                  <a16:creationId xmlns:a16="http://schemas.microsoft.com/office/drawing/2014/main" id="{B9EC721F-6DB9-4E97-B87F-BEFAF38AB0A8}"/>
                </a:ext>
              </a:extLst>
            </p:cNvPr>
            <p:cNvSpPr txBox="1">
              <a:spLocks noChangeArrowheads="1"/>
            </p:cNvSpPr>
            <p:nvPr/>
          </p:nvSpPr>
          <p:spPr bwMode="auto">
            <a:xfrm>
              <a:off x="3563042" y="1905000"/>
              <a:ext cx="1023804" cy="448586"/>
            </a:xfrm>
            <a:prstGeom prst="rect">
              <a:avLst/>
            </a:prstGeom>
            <a:solidFill>
              <a:srgbClr val="FFFF00"/>
            </a:solidFill>
            <a:ln w="9525" algn="ctr">
              <a:solidFill>
                <a:schemeClr val="tx1"/>
              </a:solidFill>
              <a:miter lim="800000"/>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1400" b="1" dirty="0">
                  <a:latin typeface="+mn-lt"/>
                </a:rPr>
                <a:t>LE kink</a:t>
              </a:r>
            </a:p>
          </p:txBody>
        </p:sp>
        <p:sp>
          <p:nvSpPr>
            <p:cNvPr id="29" name="Line 15">
              <a:extLst>
                <a:ext uri="{FF2B5EF4-FFF2-40B4-BE49-F238E27FC236}">
                  <a16:creationId xmlns:a16="http://schemas.microsoft.com/office/drawing/2014/main" id="{3E6C2659-7C13-44B8-A37D-7B71065B17A2}"/>
                </a:ext>
              </a:extLst>
            </p:cNvPr>
            <p:cNvSpPr>
              <a:spLocks noChangeShapeType="1"/>
            </p:cNvSpPr>
            <p:nvPr/>
          </p:nvSpPr>
          <p:spPr bwMode="auto">
            <a:xfrm flipH="1">
              <a:off x="3352800" y="22860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1" name="Freeform 16">
              <a:extLst>
                <a:ext uri="{FF2B5EF4-FFF2-40B4-BE49-F238E27FC236}">
                  <a16:creationId xmlns:a16="http://schemas.microsoft.com/office/drawing/2014/main" id="{2D9412BC-28C1-4BF5-B122-31155AB8E790}"/>
                </a:ext>
              </a:extLst>
            </p:cNvPr>
            <p:cNvSpPr>
              <a:spLocks/>
            </p:cNvSpPr>
            <p:nvPr/>
          </p:nvSpPr>
          <p:spPr bwMode="auto">
            <a:xfrm>
              <a:off x="6781800" y="4314825"/>
              <a:ext cx="828675" cy="1295400"/>
            </a:xfrm>
            <a:custGeom>
              <a:avLst/>
              <a:gdLst>
                <a:gd name="T0" fmla="*/ 0 w 522"/>
                <a:gd name="T1" fmla="*/ 0 h 816"/>
                <a:gd name="T2" fmla="*/ 342 w 522"/>
                <a:gd name="T3" fmla="*/ 210 h 816"/>
                <a:gd name="T4" fmla="*/ 492 w 522"/>
                <a:gd name="T5" fmla="*/ 402 h 816"/>
                <a:gd name="T6" fmla="*/ 522 w 522"/>
                <a:gd name="T7" fmla="*/ 816 h 816"/>
                <a:gd name="T8" fmla="*/ 0 60000 65536"/>
                <a:gd name="T9" fmla="*/ 0 60000 65536"/>
                <a:gd name="T10" fmla="*/ 0 60000 65536"/>
                <a:gd name="T11" fmla="*/ 0 60000 65536"/>
                <a:gd name="T12" fmla="*/ 0 w 522"/>
                <a:gd name="T13" fmla="*/ 0 h 816"/>
                <a:gd name="T14" fmla="*/ 522 w 522"/>
                <a:gd name="T15" fmla="*/ 816 h 816"/>
              </a:gdLst>
              <a:ahLst/>
              <a:cxnLst>
                <a:cxn ang="T8">
                  <a:pos x="T0" y="T1"/>
                </a:cxn>
                <a:cxn ang="T9">
                  <a:pos x="T2" y="T3"/>
                </a:cxn>
                <a:cxn ang="T10">
                  <a:pos x="T4" y="T5"/>
                </a:cxn>
                <a:cxn ang="T11">
                  <a:pos x="T6" y="T7"/>
                </a:cxn>
              </a:cxnLst>
              <a:rect l="T12" t="T13" r="T14" b="T15"/>
              <a:pathLst>
                <a:path w="522" h="816">
                  <a:moveTo>
                    <a:pt x="0" y="0"/>
                  </a:moveTo>
                  <a:cubicBezTo>
                    <a:pt x="57" y="35"/>
                    <a:pt x="260" y="143"/>
                    <a:pt x="342" y="210"/>
                  </a:cubicBezTo>
                  <a:cubicBezTo>
                    <a:pt x="424" y="277"/>
                    <a:pt x="462" y="301"/>
                    <a:pt x="492" y="402"/>
                  </a:cubicBezTo>
                  <a:cubicBezTo>
                    <a:pt x="522" y="503"/>
                    <a:pt x="516" y="730"/>
                    <a:pt x="522" y="816"/>
                  </a:cubicBezTo>
                </a:path>
              </a:pathLst>
            </a:custGeom>
            <a:noFill/>
            <a:ln w="5715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63" name="Rectangle 19">
              <a:extLst>
                <a:ext uri="{FF2B5EF4-FFF2-40B4-BE49-F238E27FC236}">
                  <a16:creationId xmlns:a16="http://schemas.microsoft.com/office/drawing/2014/main" id="{A1585975-85B6-42E7-A67D-73E7A659F665}"/>
                </a:ext>
              </a:extLst>
            </p:cNvPr>
            <p:cNvSpPr>
              <a:spLocks noChangeArrowheads="1"/>
            </p:cNvSpPr>
            <p:nvPr/>
          </p:nvSpPr>
          <p:spPr bwMode="auto">
            <a:xfrm>
              <a:off x="5257800" y="3352800"/>
              <a:ext cx="76199" cy="685800"/>
            </a:xfrm>
            <a:prstGeom prst="rect">
              <a:avLst/>
            </a:prstGeom>
            <a:noFill/>
            <a:ln w="38100" algn="ctr">
              <a:solidFill>
                <a:srgbClr val="FF33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65" name="Freeform 20">
              <a:extLst>
                <a:ext uri="{FF2B5EF4-FFF2-40B4-BE49-F238E27FC236}">
                  <a16:creationId xmlns:a16="http://schemas.microsoft.com/office/drawing/2014/main" id="{10AC936A-CF7F-421E-B9B7-5E3C8E8C1894}"/>
                </a:ext>
              </a:extLst>
            </p:cNvPr>
            <p:cNvSpPr>
              <a:spLocks/>
            </p:cNvSpPr>
            <p:nvPr/>
          </p:nvSpPr>
          <p:spPr bwMode="auto">
            <a:xfrm>
              <a:off x="3352799" y="2590800"/>
              <a:ext cx="228600" cy="1231900"/>
            </a:xfrm>
            <a:custGeom>
              <a:avLst/>
              <a:gdLst>
                <a:gd name="T0" fmla="*/ 66 w 223"/>
                <a:gd name="T1" fmla="*/ 0 h 776"/>
                <a:gd name="T2" fmla="*/ 138 w 223"/>
                <a:gd name="T3" fmla="*/ 96 h 776"/>
                <a:gd name="T4" fmla="*/ 50 w 223"/>
                <a:gd name="T5" fmla="*/ 144 h 776"/>
                <a:gd name="T6" fmla="*/ 98 w 223"/>
                <a:gd name="T7" fmla="*/ 256 h 776"/>
                <a:gd name="T8" fmla="*/ 170 w 223"/>
                <a:gd name="T9" fmla="*/ 248 h 776"/>
                <a:gd name="T10" fmla="*/ 138 w 223"/>
                <a:gd name="T11" fmla="*/ 192 h 776"/>
                <a:gd name="T12" fmla="*/ 34 w 223"/>
                <a:gd name="T13" fmla="*/ 264 h 776"/>
                <a:gd name="T14" fmla="*/ 18 w 223"/>
                <a:gd name="T15" fmla="*/ 312 h 776"/>
                <a:gd name="T16" fmla="*/ 10 w 223"/>
                <a:gd name="T17" fmla="*/ 336 h 776"/>
                <a:gd name="T18" fmla="*/ 42 w 223"/>
                <a:gd name="T19" fmla="*/ 416 h 776"/>
                <a:gd name="T20" fmla="*/ 90 w 223"/>
                <a:gd name="T21" fmla="*/ 432 h 776"/>
                <a:gd name="T22" fmla="*/ 114 w 223"/>
                <a:gd name="T23" fmla="*/ 440 h 776"/>
                <a:gd name="T24" fmla="*/ 178 w 223"/>
                <a:gd name="T25" fmla="*/ 432 h 776"/>
                <a:gd name="T26" fmla="*/ 146 w 223"/>
                <a:gd name="T27" fmla="*/ 384 h 776"/>
                <a:gd name="T28" fmla="*/ 66 w 223"/>
                <a:gd name="T29" fmla="*/ 392 h 776"/>
                <a:gd name="T30" fmla="*/ 50 w 223"/>
                <a:gd name="T31" fmla="*/ 440 h 776"/>
                <a:gd name="T32" fmla="*/ 42 w 223"/>
                <a:gd name="T33" fmla="*/ 464 h 776"/>
                <a:gd name="T34" fmla="*/ 98 w 223"/>
                <a:gd name="T35" fmla="*/ 608 h 776"/>
                <a:gd name="T36" fmla="*/ 186 w 223"/>
                <a:gd name="T37" fmla="*/ 600 h 776"/>
                <a:gd name="T38" fmla="*/ 154 w 223"/>
                <a:gd name="T39" fmla="*/ 536 h 776"/>
                <a:gd name="T40" fmla="*/ 66 w 223"/>
                <a:gd name="T41" fmla="*/ 544 h 776"/>
                <a:gd name="T42" fmla="*/ 18 w 223"/>
                <a:gd name="T43" fmla="*/ 560 h 776"/>
                <a:gd name="T44" fmla="*/ 18 w 223"/>
                <a:gd name="T45" fmla="*/ 704 h 776"/>
                <a:gd name="T46" fmla="*/ 42 w 223"/>
                <a:gd name="T47" fmla="*/ 752 h 776"/>
                <a:gd name="T48" fmla="*/ 170 w 223"/>
                <a:gd name="T49" fmla="*/ 768 h 7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3"/>
                <a:gd name="T76" fmla="*/ 0 h 776"/>
                <a:gd name="T77" fmla="*/ 223 w 223"/>
                <a:gd name="T78" fmla="*/ 776 h 7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3" h="776">
                  <a:moveTo>
                    <a:pt x="66" y="0"/>
                  </a:moveTo>
                  <a:cubicBezTo>
                    <a:pt x="74" y="88"/>
                    <a:pt x="54" y="113"/>
                    <a:pt x="138" y="96"/>
                  </a:cubicBezTo>
                  <a:cubicBezTo>
                    <a:pt x="87" y="79"/>
                    <a:pt x="66" y="97"/>
                    <a:pt x="50" y="144"/>
                  </a:cubicBezTo>
                  <a:cubicBezTo>
                    <a:pt x="56" y="202"/>
                    <a:pt x="43" y="238"/>
                    <a:pt x="98" y="256"/>
                  </a:cubicBezTo>
                  <a:cubicBezTo>
                    <a:pt x="122" y="253"/>
                    <a:pt x="151" y="262"/>
                    <a:pt x="170" y="248"/>
                  </a:cubicBezTo>
                  <a:cubicBezTo>
                    <a:pt x="200" y="225"/>
                    <a:pt x="145" y="197"/>
                    <a:pt x="138" y="192"/>
                  </a:cubicBezTo>
                  <a:cubicBezTo>
                    <a:pt x="68" y="202"/>
                    <a:pt x="61" y="202"/>
                    <a:pt x="34" y="264"/>
                  </a:cubicBezTo>
                  <a:cubicBezTo>
                    <a:pt x="27" y="279"/>
                    <a:pt x="23" y="296"/>
                    <a:pt x="18" y="312"/>
                  </a:cubicBezTo>
                  <a:cubicBezTo>
                    <a:pt x="15" y="320"/>
                    <a:pt x="10" y="336"/>
                    <a:pt x="10" y="336"/>
                  </a:cubicBezTo>
                  <a:cubicBezTo>
                    <a:pt x="16" y="388"/>
                    <a:pt x="1" y="398"/>
                    <a:pt x="42" y="416"/>
                  </a:cubicBezTo>
                  <a:cubicBezTo>
                    <a:pt x="57" y="423"/>
                    <a:pt x="74" y="427"/>
                    <a:pt x="90" y="432"/>
                  </a:cubicBezTo>
                  <a:cubicBezTo>
                    <a:pt x="98" y="435"/>
                    <a:pt x="114" y="440"/>
                    <a:pt x="114" y="440"/>
                  </a:cubicBezTo>
                  <a:cubicBezTo>
                    <a:pt x="135" y="437"/>
                    <a:pt x="161" y="444"/>
                    <a:pt x="178" y="432"/>
                  </a:cubicBezTo>
                  <a:cubicBezTo>
                    <a:pt x="203" y="414"/>
                    <a:pt x="148" y="386"/>
                    <a:pt x="146" y="384"/>
                  </a:cubicBezTo>
                  <a:cubicBezTo>
                    <a:pt x="119" y="387"/>
                    <a:pt x="89" y="378"/>
                    <a:pt x="66" y="392"/>
                  </a:cubicBezTo>
                  <a:cubicBezTo>
                    <a:pt x="51" y="400"/>
                    <a:pt x="55" y="424"/>
                    <a:pt x="50" y="440"/>
                  </a:cubicBezTo>
                  <a:cubicBezTo>
                    <a:pt x="47" y="448"/>
                    <a:pt x="42" y="464"/>
                    <a:pt x="42" y="464"/>
                  </a:cubicBezTo>
                  <a:cubicBezTo>
                    <a:pt x="49" y="569"/>
                    <a:pt x="22" y="583"/>
                    <a:pt x="98" y="608"/>
                  </a:cubicBezTo>
                  <a:cubicBezTo>
                    <a:pt x="127" y="605"/>
                    <a:pt x="162" y="617"/>
                    <a:pt x="186" y="600"/>
                  </a:cubicBezTo>
                  <a:cubicBezTo>
                    <a:pt x="223" y="574"/>
                    <a:pt x="164" y="542"/>
                    <a:pt x="154" y="536"/>
                  </a:cubicBezTo>
                  <a:cubicBezTo>
                    <a:pt x="125" y="539"/>
                    <a:pt x="95" y="539"/>
                    <a:pt x="66" y="544"/>
                  </a:cubicBezTo>
                  <a:cubicBezTo>
                    <a:pt x="49" y="547"/>
                    <a:pt x="18" y="560"/>
                    <a:pt x="18" y="560"/>
                  </a:cubicBezTo>
                  <a:cubicBezTo>
                    <a:pt x="0" y="614"/>
                    <a:pt x="2" y="647"/>
                    <a:pt x="18" y="704"/>
                  </a:cubicBezTo>
                  <a:cubicBezTo>
                    <a:pt x="22" y="717"/>
                    <a:pt x="30" y="744"/>
                    <a:pt x="42" y="752"/>
                  </a:cubicBezTo>
                  <a:cubicBezTo>
                    <a:pt x="81" y="776"/>
                    <a:pt x="127" y="768"/>
                    <a:pt x="170" y="76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67" name="Text Box 21">
              <a:extLst>
                <a:ext uri="{FF2B5EF4-FFF2-40B4-BE49-F238E27FC236}">
                  <a16:creationId xmlns:a16="http://schemas.microsoft.com/office/drawing/2014/main" id="{80CEEAD1-265A-418F-A561-04900FBCB666}"/>
                </a:ext>
              </a:extLst>
            </p:cNvPr>
            <p:cNvSpPr txBox="1">
              <a:spLocks noChangeArrowheads="1"/>
            </p:cNvSpPr>
            <p:nvPr/>
          </p:nvSpPr>
          <p:spPr bwMode="auto">
            <a:xfrm>
              <a:off x="2590799" y="838199"/>
              <a:ext cx="513895" cy="497242"/>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4</a:t>
              </a:r>
            </a:p>
          </p:txBody>
        </p:sp>
        <p:sp>
          <p:nvSpPr>
            <p:cNvPr id="69" name="Text Box 22">
              <a:extLst>
                <a:ext uri="{FF2B5EF4-FFF2-40B4-BE49-F238E27FC236}">
                  <a16:creationId xmlns:a16="http://schemas.microsoft.com/office/drawing/2014/main" id="{E6B5ED35-A477-4659-9843-A1D5DBC73965}"/>
                </a:ext>
              </a:extLst>
            </p:cNvPr>
            <p:cNvSpPr txBox="1">
              <a:spLocks noChangeArrowheads="1"/>
            </p:cNvSpPr>
            <p:nvPr/>
          </p:nvSpPr>
          <p:spPr bwMode="auto">
            <a:xfrm>
              <a:off x="1216960" y="2875579"/>
              <a:ext cx="501651" cy="497242"/>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1</a:t>
              </a:r>
            </a:p>
          </p:txBody>
        </p:sp>
        <p:sp>
          <p:nvSpPr>
            <p:cNvPr id="71" name="Text Box 24">
              <a:extLst>
                <a:ext uri="{FF2B5EF4-FFF2-40B4-BE49-F238E27FC236}">
                  <a16:creationId xmlns:a16="http://schemas.microsoft.com/office/drawing/2014/main" id="{91459AF2-9D4B-4F9A-B87B-E118EA930786}"/>
                </a:ext>
              </a:extLst>
            </p:cNvPr>
            <p:cNvSpPr txBox="1">
              <a:spLocks noChangeArrowheads="1"/>
            </p:cNvSpPr>
            <p:nvPr/>
          </p:nvSpPr>
          <p:spPr bwMode="auto">
            <a:xfrm>
              <a:off x="7315200" y="3352800"/>
              <a:ext cx="457198" cy="497242"/>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5</a:t>
              </a:r>
            </a:p>
          </p:txBody>
        </p:sp>
        <p:sp>
          <p:nvSpPr>
            <p:cNvPr id="73" name="Text Box 26">
              <a:extLst>
                <a:ext uri="{FF2B5EF4-FFF2-40B4-BE49-F238E27FC236}">
                  <a16:creationId xmlns:a16="http://schemas.microsoft.com/office/drawing/2014/main" id="{131943BC-69AC-4D6C-A9C8-C22175F0F5C6}"/>
                </a:ext>
              </a:extLst>
            </p:cNvPr>
            <p:cNvSpPr txBox="1">
              <a:spLocks noChangeArrowheads="1"/>
            </p:cNvSpPr>
            <p:nvPr/>
          </p:nvSpPr>
          <p:spPr bwMode="auto">
            <a:xfrm>
              <a:off x="5757021" y="3124200"/>
              <a:ext cx="896144" cy="448586"/>
            </a:xfrm>
            <a:prstGeom prst="rect">
              <a:avLst/>
            </a:prstGeom>
            <a:solidFill>
              <a:srgbClr val="FFFF00"/>
            </a:solidFill>
            <a:ln w="9525" algn="ctr">
              <a:solidFill>
                <a:schemeClr val="tx1"/>
              </a:solidFill>
              <a:miter lim="800000"/>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1400" b="1">
                  <a:latin typeface="+mn-lt"/>
                </a:rPr>
                <a:t>Fence</a:t>
              </a:r>
            </a:p>
          </p:txBody>
        </p:sp>
        <p:sp>
          <p:nvSpPr>
            <p:cNvPr id="75" name="Freeform 27">
              <a:extLst>
                <a:ext uri="{FF2B5EF4-FFF2-40B4-BE49-F238E27FC236}">
                  <a16:creationId xmlns:a16="http://schemas.microsoft.com/office/drawing/2014/main" id="{46493A0E-F1B2-44EF-8655-3EC9C48496B5}"/>
                </a:ext>
              </a:extLst>
            </p:cNvPr>
            <p:cNvSpPr>
              <a:spLocks/>
            </p:cNvSpPr>
            <p:nvPr/>
          </p:nvSpPr>
          <p:spPr bwMode="auto">
            <a:xfrm>
              <a:off x="5257800" y="4114800"/>
              <a:ext cx="152400" cy="685800"/>
            </a:xfrm>
            <a:custGeom>
              <a:avLst/>
              <a:gdLst>
                <a:gd name="T0" fmla="*/ 66 w 223"/>
                <a:gd name="T1" fmla="*/ 0 h 776"/>
                <a:gd name="T2" fmla="*/ 138 w 223"/>
                <a:gd name="T3" fmla="*/ 96 h 776"/>
                <a:gd name="T4" fmla="*/ 50 w 223"/>
                <a:gd name="T5" fmla="*/ 144 h 776"/>
                <a:gd name="T6" fmla="*/ 98 w 223"/>
                <a:gd name="T7" fmla="*/ 256 h 776"/>
                <a:gd name="T8" fmla="*/ 170 w 223"/>
                <a:gd name="T9" fmla="*/ 248 h 776"/>
                <a:gd name="T10" fmla="*/ 138 w 223"/>
                <a:gd name="T11" fmla="*/ 192 h 776"/>
                <a:gd name="T12" fmla="*/ 34 w 223"/>
                <a:gd name="T13" fmla="*/ 264 h 776"/>
                <a:gd name="T14" fmla="*/ 18 w 223"/>
                <a:gd name="T15" fmla="*/ 312 h 776"/>
                <a:gd name="T16" fmla="*/ 10 w 223"/>
                <a:gd name="T17" fmla="*/ 336 h 776"/>
                <a:gd name="T18" fmla="*/ 42 w 223"/>
                <a:gd name="T19" fmla="*/ 416 h 776"/>
                <a:gd name="T20" fmla="*/ 90 w 223"/>
                <a:gd name="T21" fmla="*/ 432 h 776"/>
                <a:gd name="T22" fmla="*/ 114 w 223"/>
                <a:gd name="T23" fmla="*/ 440 h 776"/>
                <a:gd name="T24" fmla="*/ 178 w 223"/>
                <a:gd name="T25" fmla="*/ 432 h 776"/>
                <a:gd name="T26" fmla="*/ 146 w 223"/>
                <a:gd name="T27" fmla="*/ 384 h 776"/>
                <a:gd name="T28" fmla="*/ 66 w 223"/>
                <a:gd name="T29" fmla="*/ 392 h 776"/>
                <a:gd name="T30" fmla="*/ 50 w 223"/>
                <a:gd name="T31" fmla="*/ 440 h 776"/>
                <a:gd name="T32" fmla="*/ 42 w 223"/>
                <a:gd name="T33" fmla="*/ 464 h 776"/>
                <a:gd name="T34" fmla="*/ 98 w 223"/>
                <a:gd name="T35" fmla="*/ 608 h 776"/>
                <a:gd name="T36" fmla="*/ 186 w 223"/>
                <a:gd name="T37" fmla="*/ 600 h 776"/>
                <a:gd name="T38" fmla="*/ 154 w 223"/>
                <a:gd name="T39" fmla="*/ 536 h 776"/>
                <a:gd name="T40" fmla="*/ 66 w 223"/>
                <a:gd name="T41" fmla="*/ 544 h 776"/>
                <a:gd name="T42" fmla="*/ 18 w 223"/>
                <a:gd name="T43" fmla="*/ 560 h 776"/>
                <a:gd name="T44" fmla="*/ 18 w 223"/>
                <a:gd name="T45" fmla="*/ 704 h 776"/>
                <a:gd name="T46" fmla="*/ 42 w 223"/>
                <a:gd name="T47" fmla="*/ 752 h 776"/>
                <a:gd name="T48" fmla="*/ 170 w 223"/>
                <a:gd name="T49" fmla="*/ 768 h 7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3"/>
                <a:gd name="T76" fmla="*/ 0 h 776"/>
                <a:gd name="T77" fmla="*/ 223 w 223"/>
                <a:gd name="T78" fmla="*/ 776 h 7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3" h="776">
                  <a:moveTo>
                    <a:pt x="66" y="0"/>
                  </a:moveTo>
                  <a:cubicBezTo>
                    <a:pt x="74" y="88"/>
                    <a:pt x="54" y="113"/>
                    <a:pt x="138" y="96"/>
                  </a:cubicBezTo>
                  <a:cubicBezTo>
                    <a:pt x="87" y="79"/>
                    <a:pt x="66" y="97"/>
                    <a:pt x="50" y="144"/>
                  </a:cubicBezTo>
                  <a:cubicBezTo>
                    <a:pt x="56" y="202"/>
                    <a:pt x="43" y="238"/>
                    <a:pt x="98" y="256"/>
                  </a:cubicBezTo>
                  <a:cubicBezTo>
                    <a:pt x="122" y="253"/>
                    <a:pt x="151" y="262"/>
                    <a:pt x="170" y="248"/>
                  </a:cubicBezTo>
                  <a:cubicBezTo>
                    <a:pt x="200" y="225"/>
                    <a:pt x="145" y="197"/>
                    <a:pt x="138" y="192"/>
                  </a:cubicBezTo>
                  <a:cubicBezTo>
                    <a:pt x="68" y="202"/>
                    <a:pt x="61" y="202"/>
                    <a:pt x="34" y="264"/>
                  </a:cubicBezTo>
                  <a:cubicBezTo>
                    <a:pt x="27" y="279"/>
                    <a:pt x="23" y="296"/>
                    <a:pt x="18" y="312"/>
                  </a:cubicBezTo>
                  <a:cubicBezTo>
                    <a:pt x="15" y="320"/>
                    <a:pt x="10" y="336"/>
                    <a:pt x="10" y="336"/>
                  </a:cubicBezTo>
                  <a:cubicBezTo>
                    <a:pt x="16" y="388"/>
                    <a:pt x="1" y="398"/>
                    <a:pt x="42" y="416"/>
                  </a:cubicBezTo>
                  <a:cubicBezTo>
                    <a:pt x="57" y="423"/>
                    <a:pt x="74" y="427"/>
                    <a:pt x="90" y="432"/>
                  </a:cubicBezTo>
                  <a:cubicBezTo>
                    <a:pt x="98" y="435"/>
                    <a:pt x="114" y="440"/>
                    <a:pt x="114" y="440"/>
                  </a:cubicBezTo>
                  <a:cubicBezTo>
                    <a:pt x="135" y="437"/>
                    <a:pt x="161" y="444"/>
                    <a:pt x="178" y="432"/>
                  </a:cubicBezTo>
                  <a:cubicBezTo>
                    <a:pt x="203" y="414"/>
                    <a:pt x="148" y="386"/>
                    <a:pt x="146" y="384"/>
                  </a:cubicBezTo>
                  <a:cubicBezTo>
                    <a:pt x="119" y="387"/>
                    <a:pt x="89" y="378"/>
                    <a:pt x="66" y="392"/>
                  </a:cubicBezTo>
                  <a:cubicBezTo>
                    <a:pt x="51" y="400"/>
                    <a:pt x="55" y="424"/>
                    <a:pt x="50" y="440"/>
                  </a:cubicBezTo>
                  <a:cubicBezTo>
                    <a:pt x="47" y="448"/>
                    <a:pt x="42" y="464"/>
                    <a:pt x="42" y="464"/>
                  </a:cubicBezTo>
                  <a:cubicBezTo>
                    <a:pt x="49" y="569"/>
                    <a:pt x="22" y="583"/>
                    <a:pt x="98" y="608"/>
                  </a:cubicBezTo>
                  <a:cubicBezTo>
                    <a:pt x="127" y="605"/>
                    <a:pt x="162" y="617"/>
                    <a:pt x="186" y="600"/>
                  </a:cubicBezTo>
                  <a:cubicBezTo>
                    <a:pt x="223" y="574"/>
                    <a:pt x="164" y="542"/>
                    <a:pt x="154" y="536"/>
                  </a:cubicBezTo>
                  <a:cubicBezTo>
                    <a:pt x="125" y="539"/>
                    <a:pt x="95" y="539"/>
                    <a:pt x="66" y="544"/>
                  </a:cubicBezTo>
                  <a:cubicBezTo>
                    <a:pt x="49" y="547"/>
                    <a:pt x="18" y="560"/>
                    <a:pt x="18" y="560"/>
                  </a:cubicBezTo>
                  <a:cubicBezTo>
                    <a:pt x="0" y="614"/>
                    <a:pt x="2" y="647"/>
                    <a:pt x="18" y="704"/>
                  </a:cubicBezTo>
                  <a:cubicBezTo>
                    <a:pt x="22" y="717"/>
                    <a:pt x="30" y="744"/>
                    <a:pt x="42" y="752"/>
                  </a:cubicBezTo>
                  <a:cubicBezTo>
                    <a:pt x="81" y="776"/>
                    <a:pt x="127" y="768"/>
                    <a:pt x="170" y="76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77" name="Line 28">
              <a:extLst>
                <a:ext uri="{FF2B5EF4-FFF2-40B4-BE49-F238E27FC236}">
                  <a16:creationId xmlns:a16="http://schemas.microsoft.com/office/drawing/2014/main" id="{DB5CFAC3-4F90-40EB-B925-C8A360B8FAA9}"/>
                </a:ext>
              </a:extLst>
            </p:cNvPr>
            <p:cNvSpPr>
              <a:spLocks noChangeShapeType="1"/>
            </p:cNvSpPr>
            <p:nvPr/>
          </p:nvSpPr>
          <p:spPr bwMode="auto">
            <a:xfrm flipH="1">
              <a:off x="5334000" y="3352800"/>
              <a:ext cx="3810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9" name="Line 29">
              <a:extLst>
                <a:ext uri="{FF2B5EF4-FFF2-40B4-BE49-F238E27FC236}">
                  <a16:creationId xmlns:a16="http://schemas.microsoft.com/office/drawing/2014/main" id="{FFB7C882-F2E9-4113-BC2B-2A16F7A1DE48}"/>
                </a:ext>
              </a:extLst>
            </p:cNvPr>
            <p:cNvSpPr>
              <a:spLocks noChangeShapeType="1"/>
            </p:cNvSpPr>
            <p:nvPr/>
          </p:nvSpPr>
          <p:spPr bwMode="auto">
            <a:xfrm flipH="1">
              <a:off x="7112000" y="3962400"/>
              <a:ext cx="508000" cy="48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1" name="Line 30">
              <a:extLst>
                <a:ext uri="{FF2B5EF4-FFF2-40B4-BE49-F238E27FC236}">
                  <a16:creationId xmlns:a16="http://schemas.microsoft.com/office/drawing/2014/main" id="{4AA640B6-97A5-42C0-A3BD-7ADE563EE8BA}"/>
                </a:ext>
              </a:extLst>
            </p:cNvPr>
            <p:cNvSpPr>
              <a:spLocks noChangeShapeType="1"/>
            </p:cNvSpPr>
            <p:nvPr/>
          </p:nvSpPr>
          <p:spPr bwMode="auto">
            <a:xfrm flipV="1">
              <a:off x="7315197" y="5105398"/>
              <a:ext cx="1" cy="9112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83" name="Line 32">
              <a:extLst>
                <a:ext uri="{FF2B5EF4-FFF2-40B4-BE49-F238E27FC236}">
                  <a16:creationId xmlns:a16="http://schemas.microsoft.com/office/drawing/2014/main" id="{4A6A21D4-B869-40E3-9D5E-0253F616F29E}"/>
                </a:ext>
              </a:extLst>
            </p:cNvPr>
            <p:cNvSpPr>
              <a:spLocks noChangeShapeType="1"/>
            </p:cNvSpPr>
            <p:nvPr/>
          </p:nvSpPr>
          <p:spPr bwMode="auto">
            <a:xfrm>
              <a:off x="1676401" y="3238500"/>
              <a:ext cx="5588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5" name="Line 33">
              <a:extLst>
                <a:ext uri="{FF2B5EF4-FFF2-40B4-BE49-F238E27FC236}">
                  <a16:creationId xmlns:a16="http://schemas.microsoft.com/office/drawing/2014/main" id="{BC36B22D-2D36-4B49-990C-B858019DDFB8}"/>
                </a:ext>
              </a:extLst>
            </p:cNvPr>
            <p:cNvSpPr>
              <a:spLocks noChangeShapeType="1"/>
            </p:cNvSpPr>
            <p:nvPr/>
          </p:nvSpPr>
          <p:spPr bwMode="auto">
            <a:xfrm flipH="1">
              <a:off x="2362200" y="1365207"/>
              <a:ext cx="260349" cy="5397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87" name="Rectangle 34">
              <a:extLst>
                <a:ext uri="{FF2B5EF4-FFF2-40B4-BE49-F238E27FC236}">
                  <a16:creationId xmlns:a16="http://schemas.microsoft.com/office/drawing/2014/main" id="{7924E0B6-57F2-454F-A355-3484E58F9772}"/>
                </a:ext>
              </a:extLst>
            </p:cNvPr>
            <p:cNvSpPr>
              <a:spLocks noChangeArrowheads="1"/>
            </p:cNvSpPr>
            <p:nvPr/>
          </p:nvSpPr>
          <p:spPr bwMode="auto">
            <a:xfrm>
              <a:off x="3511782" y="612418"/>
              <a:ext cx="4308143" cy="982403"/>
            </a:xfrm>
            <a:prstGeom prst="rect">
              <a:avLst/>
            </a:prstGeom>
            <a:noFill/>
            <a:ln w="38100"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lnSpc>
                  <a:spcPct val="90000"/>
                </a:lnSpc>
                <a:spcBef>
                  <a:spcPct val="30000"/>
                </a:spcBef>
              </a:pPr>
              <a:r>
                <a:rPr lang="en-GB" altLang="en-US" sz="1400" b="1" dirty="0">
                  <a:latin typeface="+mn-lt"/>
                </a:rPr>
                <a:t>Due to the 3D effects, the increase in </a:t>
              </a:r>
              <a:r>
                <a:rPr lang="en-GB" altLang="en-US" sz="1400" b="1" dirty="0" err="1">
                  <a:latin typeface="+mn-lt"/>
                </a:rPr>
                <a:t>M</a:t>
              </a:r>
              <a:r>
                <a:rPr lang="en-GB" altLang="en-US" sz="1400" b="1" baseline="-25000" dirty="0" err="1">
                  <a:latin typeface="+mn-lt"/>
                </a:rPr>
                <a:t>cr</a:t>
              </a:r>
              <a:r>
                <a:rPr lang="en-GB" altLang="en-US" sz="1400" b="1" dirty="0">
                  <a:latin typeface="+mn-lt"/>
                </a:rPr>
                <a:t> by the sweep is not of a factor 1/cos</a:t>
              </a:r>
              <a:r>
                <a:rPr lang="el-GR" altLang="en-US" sz="1400" b="1" dirty="0">
                  <a:latin typeface="+mn-lt"/>
                </a:rPr>
                <a:t>Λ</a:t>
              </a:r>
              <a:r>
                <a:rPr lang="en-GB" altLang="en-US" sz="1400" b="1" baseline="-25000" dirty="0">
                  <a:latin typeface="+mn-lt"/>
                </a:rPr>
                <a:t>LE</a:t>
              </a:r>
              <a:r>
                <a:rPr lang="en-GB" altLang="en-US" sz="1400" b="1" dirty="0">
                  <a:latin typeface="+mn-lt"/>
                </a:rPr>
                <a:t>, but only of 1/</a:t>
              </a:r>
              <a:r>
                <a:rPr lang="en-GB" altLang="en-US" sz="1400" b="1" dirty="0">
                  <a:latin typeface="+mn-lt"/>
                  <a:cs typeface="Tahoma" panose="020B0604030504040204" pitchFamily="34" charset="0"/>
                </a:rPr>
                <a:t>√</a:t>
              </a:r>
              <a:r>
                <a:rPr lang="en-GB" altLang="en-US" sz="1400" b="1" dirty="0">
                  <a:latin typeface="+mn-lt"/>
                </a:rPr>
                <a:t>cos</a:t>
              </a:r>
              <a:r>
                <a:rPr lang="el-GR" altLang="en-US" sz="1400" b="1" dirty="0">
                  <a:latin typeface="+mn-lt"/>
                </a:rPr>
                <a:t>Λ</a:t>
              </a:r>
              <a:r>
                <a:rPr lang="en-GB" altLang="en-US" sz="1400" b="1" baseline="-25000" dirty="0">
                  <a:latin typeface="+mn-lt"/>
                </a:rPr>
                <a:t>LE</a:t>
              </a:r>
              <a:r>
                <a:rPr lang="en-GB" altLang="en-US" sz="1400" b="1" dirty="0">
                  <a:latin typeface="+mn-lt"/>
                </a:rPr>
                <a:t>!</a:t>
              </a:r>
            </a:p>
          </p:txBody>
        </p:sp>
        <p:sp>
          <p:nvSpPr>
            <p:cNvPr id="89" name="Text Box 35">
              <a:extLst>
                <a:ext uri="{FF2B5EF4-FFF2-40B4-BE49-F238E27FC236}">
                  <a16:creationId xmlns:a16="http://schemas.microsoft.com/office/drawing/2014/main" id="{BC910520-2893-46D9-93CB-BE71A54D9D71}"/>
                </a:ext>
              </a:extLst>
            </p:cNvPr>
            <p:cNvSpPr txBox="1">
              <a:spLocks noChangeArrowheads="1"/>
            </p:cNvSpPr>
            <p:nvPr/>
          </p:nvSpPr>
          <p:spPr bwMode="auto">
            <a:xfrm>
              <a:off x="7137400" y="6045249"/>
              <a:ext cx="457199" cy="497242"/>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2</a:t>
              </a:r>
            </a:p>
          </p:txBody>
        </p:sp>
      </p:grpSp>
    </p:spTree>
    <p:extLst>
      <p:ext uri="{BB962C8B-B14F-4D97-AF65-F5344CB8AC3E}">
        <p14:creationId xmlns:p14="http://schemas.microsoft.com/office/powerpoint/2010/main" val="27303877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10762211" cy="4108119"/>
          </a:xfrm>
        </p:spPr>
        <p:txBody>
          <a:bodyPr/>
          <a:lstStyle/>
          <a:p>
            <a:pPr marL="0" indent="0">
              <a:spcBef>
                <a:spcPts val="0"/>
              </a:spcBef>
              <a:buNone/>
            </a:pPr>
            <a:r>
              <a:rPr lang="en-US" dirty="0"/>
              <a:t>Sweep angle &amp; tip stall:</a:t>
            </a:r>
            <a:endParaRPr lang="en-GB" altLang="en-US" sz="2000" dirty="0"/>
          </a:p>
          <a:p>
            <a:pPr>
              <a:spcBef>
                <a:spcPts val="0"/>
              </a:spcBef>
            </a:pPr>
            <a:endParaRPr lang="en-US" dirty="0"/>
          </a:p>
        </p:txBody>
      </p:sp>
      <p:pic>
        <p:nvPicPr>
          <p:cNvPr id="58" name="Picture 11">
            <a:extLst>
              <a:ext uri="{FF2B5EF4-FFF2-40B4-BE49-F238E27FC236}">
                <a16:creationId xmlns:a16="http://schemas.microsoft.com/office/drawing/2014/main" id="{D4B262DD-112E-4826-99A4-F8053D3DA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54" t="1639" r="1025" b="49928"/>
          <a:stretch/>
        </p:blipFill>
        <p:spPr bwMode="auto">
          <a:xfrm>
            <a:off x="1496295" y="2062163"/>
            <a:ext cx="443547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0" name="Freeform 14">
            <a:extLst>
              <a:ext uri="{FF2B5EF4-FFF2-40B4-BE49-F238E27FC236}">
                <a16:creationId xmlns:a16="http://schemas.microsoft.com/office/drawing/2014/main" id="{8AB43022-44C2-4FAE-82C8-A1E3C36E913A}"/>
              </a:ext>
            </a:extLst>
          </p:cNvPr>
          <p:cNvSpPr>
            <a:spLocks/>
          </p:cNvSpPr>
          <p:nvPr/>
        </p:nvSpPr>
        <p:spPr bwMode="auto">
          <a:xfrm>
            <a:off x="2596433" y="2062163"/>
            <a:ext cx="2009775" cy="2314575"/>
          </a:xfrm>
          <a:custGeom>
            <a:avLst/>
            <a:gdLst>
              <a:gd name="T0" fmla="*/ 1266 w 1266"/>
              <a:gd name="T1" fmla="*/ 0 h 1458"/>
              <a:gd name="T2" fmla="*/ 660 w 1266"/>
              <a:gd name="T3" fmla="*/ 1452 h 1458"/>
              <a:gd name="T4" fmla="*/ 0 w 1266"/>
              <a:gd name="T5" fmla="*/ 1458 h 1458"/>
              <a:gd name="T6" fmla="*/ 1101 w 1266"/>
              <a:gd name="T7" fmla="*/ 0 h 1458"/>
              <a:gd name="T8" fmla="*/ 1266 w 1266"/>
              <a:gd name="T9" fmla="*/ 0 h 1458"/>
              <a:gd name="T10" fmla="*/ 0 60000 65536"/>
              <a:gd name="T11" fmla="*/ 0 60000 65536"/>
              <a:gd name="T12" fmla="*/ 0 60000 65536"/>
              <a:gd name="T13" fmla="*/ 0 60000 65536"/>
              <a:gd name="T14" fmla="*/ 0 60000 65536"/>
              <a:gd name="T15" fmla="*/ 0 w 1266"/>
              <a:gd name="T16" fmla="*/ 0 h 1458"/>
              <a:gd name="T17" fmla="*/ 1266 w 1266"/>
              <a:gd name="T18" fmla="*/ 1458 h 1458"/>
            </a:gdLst>
            <a:ahLst/>
            <a:cxnLst>
              <a:cxn ang="T10">
                <a:pos x="T0" y="T1"/>
              </a:cxn>
              <a:cxn ang="T11">
                <a:pos x="T2" y="T3"/>
              </a:cxn>
              <a:cxn ang="T12">
                <a:pos x="T4" y="T5"/>
              </a:cxn>
              <a:cxn ang="T13">
                <a:pos x="T6" y="T7"/>
              </a:cxn>
              <a:cxn ang="T14">
                <a:pos x="T8" y="T9"/>
              </a:cxn>
            </a:cxnLst>
            <a:rect l="T15" t="T16" r="T17" b="T18"/>
            <a:pathLst>
              <a:path w="1266" h="1458">
                <a:moveTo>
                  <a:pt x="1266" y="0"/>
                </a:moveTo>
                <a:lnTo>
                  <a:pt x="660" y="1452"/>
                </a:lnTo>
                <a:lnTo>
                  <a:pt x="0" y="1458"/>
                </a:lnTo>
                <a:lnTo>
                  <a:pt x="1101" y="0"/>
                </a:lnTo>
                <a:lnTo>
                  <a:pt x="1266" y="0"/>
                </a:lnTo>
                <a:close/>
              </a:path>
            </a:pathLst>
          </a:custGeom>
          <a:solidFill>
            <a:schemeClr val="bg1">
              <a:lumMod val="85000"/>
            </a:schemeClr>
          </a:solidFill>
          <a:ln w="9525">
            <a:solidFill>
              <a:schemeClr val="tx1"/>
            </a:solidFill>
            <a:round/>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62" name="Line 12">
            <a:extLst>
              <a:ext uri="{FF2B5EF4-FFF2-40B4-BE49-F238E27FC236}">
                <a16:creationId xmlns:a16="http://schemas.microsoft.com/office/drawing/2014/main" id="{9429C552-09A8-4B61-8875-3602828317F6}"/>
              </a:ext>
            </a:extLst>
          </p:cNvPr>
          <p:cNvSpPr>
            <a:spLocks noChangeShapeType="1"/>
          </p:cNvSpPr>
          <p:nvPr/>
        </p:nvSpPr>
        <p:spPr bwMode="auto">
          <a:xfrm>
            <a:off x="3248895" y="2062163"/>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4" name="Line 13">
            <a:extLst>
              <a:ext uri="{FF2B5EF4-FFF2-40B4-BE49-F238E27FC236}">
                <a16:creationId xmlns:a16="http://schemas.microsoft.com/office/drawing/2014/main" id="{4A40A7DE-DD86-41DB-B48F-1456016CED29}"/>
              </a:ext>
            </a:extLst>
          </p:cNvPr>
          <p:cNvSpPr>
            <a:spLocks noChangeShapeType="1"/>
          </p:cNvSpPr>
          <p:nvPr/>
        </p:nvSpPr>
        <p:spPr bwMode="auto">
          <a:xfrm>
            <a:off x="3653708" y="4367213"/>
            <a:ext cx="276225"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6" name="Line 15">
            <a:extLst>
              <a:ext uri="{FF2B5EF4-FFF2-40B4-BE49-F238E27FC236}">
                <a16:creationId xmlns:a16="http://schemas.microsoft.com/office/drawing/2014/main" id="{FC29E6A5-121C-42A0-AA18-F58591D89BD7}"/>
              </a:ext>
            </a:extLst>
          </p:cNvPr>
          <p:cNvSpPr>
            <a:spLocks noChangeShapeType="1"/>
          </p:cNvSpPr>
          <p:nvPr/>
        </p:nvSpPr>
        <p:spPr bwMode="auto">
          <a:xfrm flipV="1">
            <a:off x="3144120" y="2057401"/>
            <a:ext cx="1323975" cy="2314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8" name="Line 16">
            <a:extLst>
              <a:ext uri="{FF2B5EF4-FFF2-40B4-BE49-F238E27FC236}">
                <a16:creationId xmlns:a16="http://schemas.microsoft.com/office/drawing/2014/main" id="{5D8425B2-6296-46A5-9E4D-70E22803B57F}"/>
              </a:ext>
            </a:extLst>
          </p:cNvPr>
          <p:cNvSpPr>
            <a:spLocks noChangeShapeType="1"/>
          </p:cNvSpPr>
          <p:nvPr/>
        </p:nvSpPr>
        <p:spPr bwMode="auto">
          <a:xfrm>
            <a:off x="3248895" y="2062163"/>
            <a:ext cx="661988" cy="23098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70" name="Line 17">
            <a:extLst>
              <a:ext uri="{FF2B5EF4-FFF2-40B4-BE49-F238E27FC236}">
                <a16:creationId xmlns:a16="http://schemas.microsoft.com/office/drawing/2014/main" id="{5F4F5A41-0927-458E-A99D-05B7FBD2017A}"/>
              </a:ext>
            </a:extLst>
          </p:cNvPr>
          <p:cNvSpPr>
            <a:spLocks noChangeShapeType="1"/>
          </p:cNvSpPr>
          <p:nvPr/>
        </p:nvSpPr>
        <p:spPr bwMode="auto">
          <a:xfrm>
            <a:off x="3248895" y="3481388"/>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72" name="AutoShape 18">
            <a:extLst>
              <a:ext uri="{FF2B5EF4-FFF2-40B4-BE49-F238E27FC236}">
                <a16:creationId xmlns:a16="http://schemas.microsoft.com/office/drawing/2014/main" id="{E5B19EE1-E32D-4A28-8286-C822356F5FE2}"/>
              </a:ext>
            </a:extLst>
          </p:cNvPr>
          <p:cNvSpPr>
            <a:spLocks noChangeArrowheads="1"/>
          </p:cNvSpPr>
          <p:nvPr/>
        </p:nvSpPr>
        <p:spPr bwMode="auto">
          <a:xfrm>
            <a:off x="3420345" y="3438526"/>
            <a:ext cx="76200" cy="76200"/>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74" name="AutoShape 19">
            <a:extLst>
              <a:ext uri="{FF2B5EF4-FFF2-40B4-BE49-F238E27FC236}">
                <a16:creationId xmlns:a16="http://schemas.microsoft.com/office/drawing/2014/main" id="{F6BAE539-29F8-4EDD-BB65-46B64487446F}"/>
              </a:ext>
            </a:extLst>
          </p:cNvPr>
          <p:cNvSpPr>
            <a:spLocks noChangeArrowheads="1"/>
          </p:cNvSpPr>
          <p:nvPr/>
        </p:nvSpPr>
        <p:spPr bwMode="auto">
          <a:xfrm>
            <a:off x="3109195" y="4291013"/>
            <a:ext cx="152400" cy="152400"/>
          </a:xfrm>
          <a:prstGeom prst="flowChartSummingJunction">
            <a:avLst/>
          </a:prstGeom>
          <a:solidFill>
            <a:schemeClr val="tx1"/>
          </a:solidFill>
          <a:ln w="9525">
            <a:solidFill>
              <a:schemeClr val="tx1"/>
            </a:solidFill>
            <a:round/>
            <a:headEnd/>
            <a:tailEnd/>
          </a:ln>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pic>
        <p:nvPicPr>
          <p:cNvPr id="76" name="Picture 20">
            <a:extLst>
              <a:ext uri="{FF2B5EF4-FFF2-40B4-BE49-F238E27FC236}">
                <a16:creationId xmlns:a16="http://schemas.microsoft.com/office/drawing/2014/main" id="{D322AAF0-004E-4587-8F78-9457C5131F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54" t="1639" r="1025" b="49628"/>
          <a:stretch/>
        </p:blipFill>
        <p:spPr bwMode="auto">
          <a:xfrm>
            <a:off x="7232068" y="2062163"/>
            <a:ext cx="443547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8" name="Freeform 21">
            <a:extLst>
              <a:ext uri="{FF2B5EF4-FFF2-40B4-BE49-F238E27FC236}">
                <a16:creationId xmlns:a16="http://schemas.microsoft.com/office/drawing/2014/main" id="{4AA04203-F537-4230-B3EC-2B46DA65033A}"/>
              </a:ext>
            </a:extLst>
          </p:cNvPr>
          <p:cNvSpPr>
            <a:spLocks/>
          </p:cNvSpPr>
          <p:nvPr/>
        </p:nvSpPr>
        <p:spPr bwMode="auto">
          <a:xfrm>
            <a:off x="8332206" y="2916238"/>
            <a:ext cx="1635125" cy="1460500"/>
          </a:xfrm>
          <a:custGeom>
            <a:avLst/>
            <a:gdLst>
              <a:gd name="T0" fmla="*/ 1030 w 1030"/>
              <a:gd name="T1" fmla="*/ 9 h 920"/>
              <a:gd name="T2" fmla="*/ 660 w 1030"/>
              <a:gd name="T3" fmla="*/ 914 h 920"/>
              <a:gd name="T4" fmla="*/ 0 w 1030"/>
              <a:gd name="T5" fmla="*/ 920 h 920"/>
              <a:gd name="T6" fmla="*/ 689 w 1030"/>
              <a:gd name="T7" fmla="*/ 0 h 920"/>
              <a:gd name="T8" fmla="*/ 1030 w 1030"/>
              <a:gd name="T9" fmla="*/ 9 h 920"/>
              <a:gd name="T10" fmla="*/ 0 60000 65536"/>
              <a:gd name="T11" fmla="*/ 0 60000 65536"/>
              <a:gd name="T12" fmla="*/ 0 60000 65536"/>
              <a:gd name="T13" fmla="*/ 0 60000 65536"/>
              <a:gd name="T14" fmla="*/ 0 60000 65536"/>
              <a:gd name="T15" fmla="*/ 0 w 1030"/>
              <a:gd name="T16" fmla="*/ 0 h 920"/>
              <a:gd name="T17" fmla="*/ 1030 w 1030"/>
              <a:gd name="T18" fmla="*/ 920 h 920"/>
            </a:gdLst>
            <a:ahLst/>
            <a:cxnLst>
              <a:cxn ang="T10">
                <a:pos x="T0" y="T1"/>
              </a:cxn>
              <a:cxn ang="T11">
                <a:pos x="T2" y="T3"/>
              </a:cxn>
              <a:cxn ang="T12">
                <a:pos x="T4" y="T5"/>
              </a:cxn>
              <a:cxn ang="T13">
                <a:pos x="T6" y="T7"/>
              </a:cxn>
              <a:cxn ang="T14">
                <a:pos x="T8" y="T9"/>
              </a:cxn>
            </a:cxnLst>
            <a:rect l="T15" t="T16" r="T17" b="T18"/>
            <a:pathLst>
              <a:path w="1030" h="920">
                <a:moveTo>
                  <a:pt x="1030" y="9"/>
                </a:moveTo>
                <a:lnTo>
                  <a:pt x="660" y="914"/>
                </a:lnTo>
                <a:lnTo>
                  <a:pt x="0" y="920"/>
                </a:lnTo>
                <a:lnTo>
                  <a:pt x="689" y="0"/>
                </a:lnTo>
                <a:lnTo>
                  <a:pt x="1030" y="9"/>
                </a:lnTo>
                <a:close/>
              </a:path>
            </a:pathLst>
          </a:custGeom>
          <a:solidFill>
            <a:schemeClr val="bg1">
              <a:lumMod val="85000"/>
            </a:schemeClr>
          </a:solidFill>
          <a:ln w="9525">
            <a:solidFill>
              <a:schemeClr val="tx1"/>
            </a:solidFill>
            <a:round/>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80" name="Line 22">
            <a:extLst>
              <a:ext uri="{FF2B5EF4-FFF2-40B4-BE49-F238E27FC236}">
                <a16:creationId xmlns:a16="http://schemas.microsoft.com/office/drawing/2014/main" id="{1AC9425F-B1D6-46CA-A34D-46B76A4A9409}"/>
              </a:ext>
            </a:extLst>
          </p:cNvPr>
          <p:cNvSpPr>
            <a:spLocks noChangeShapeType="1"/>
          </p:cNvSpPr>
          <p:nvPr/>
        </p:nvSpPr>
        <p:spPr bwMode="auto">
          <a:xfrm>
            <a:off x="8344906" y="2921001"/>
            <a:ext cx="106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 name="Freeform 23">
            <a:extLst>
              <a:ext uri="{FF2B5EF4-FFF2-40B4-BE49-F238E27FC236}">
                <a16:creationId xmlns:a16="http://schemas.microsoft.com/office/drawing/2014/main" id="{01827E21-8EEB-4284-997F-F5763687FD8B}"/>
              </a:ext>
            </a:extLst>
          </p:cNvPr>
          <p:cNvSpPr>
            <a:spLocks/>
          </p:cNvSpPr>
          <p:nvPr/>
        </p:nvSpPr>
        <p:spPr bwMode="auto">
          <a:xfrm>
            <a:off x="9367256" y="4373563"/>
            <a:ext cx="555625" cy="4763"/>
          </a:xfrm>
          <a:custGeom>
            <a:avLst/>
            <a:gdLst>
              <a:gd name="T0" fmla="*/ 0 w 350"/>
              <a:gd name="T1" fmla="*/ 0 h 3"/>
              <a:gd name="T2" fmla="*/ 350 w 350"/>
              <a:gd name="T3" fmla="*/ 3 h 3"/>
              <a:gd name="T4" fmla="*/ 0 60000 65536"/>
              <a:gd name="T5" fmla="*/ 0 60000 65536"/>
              <a:gd name="T6" fmla="*/ 0 w 350"/>
              <a:gd name="T7" fmla="*/ 0 h 3"/>
              <a:gd name="T8" fmla="*/ 350 w 350"/>
              <a:gd name="T9" fmla="*/ 3 h 3"/>
            </a:gdLst>
            <a:ahLst/>
            <a:cxnLst>
              <a:cxn ang="T4">
                <a:pos x="T0" y="T1"/>
              </a:cxn>
              <a:cxn ang="T5">
                <a:pos x="T2" y="T3"/>
              </a:cxn>
            </a:cxnLst>
            <a:rect l="T6" t="T7" r="T8" b="T9"/>
            <a:pathLst>
              <a:path w="350" h="3">
                <a:moveTo>
                  <a:pt x="0" y="0"/>
                </a:moveTo>
                <a:lnTo>
                  <a:pt x="350" y="3"/>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84" name="Line 24">
            <a:extLst>
              <a:ext uri="{FF2B5EF4-FFF2-40B4-BE49-F238E27FC236}">
                <a16:creationId xmlns:a16="http://schemas.microsoft.com/office/drawing/2014/main" id="{252D281B-ED24-4E58-99DD-F99D6F3EF915}"/>
              </a:ext>
            </a:extLst>
          </p:cNvPr>
          <p:cNvSpPr>
            <a:spLocks noChangeShapeType="1"/>
          </p:cNvSpPr>
          <p:nvPr/>
        </p:nvSpPr>
        <p:spPr bwMode="auto">
          <a:xfrm flipV="1">
            <a:off x="8879893" y="2057401"/>
            <a:ext cx="1323975" cy="23145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6" name="Line 25">
            <a:extLst>
              <a:ext uri="{FF2B5EF4-FFF2-40B4-BE49-F238E27FC236}">
                <a16:creationId xmlns:a16="http://schemas.microsoft.com/office/drawing/2014/main" id="{303CC6F2-A2F6-4291-B9B4-81891EB9A243}"/>
              </a:ext>
            </a:extLst>
          </p:cNvPr>
          <p:cNvSpPr>
            <a:spLocks noChangeShapeType="1"/>
          </p:cNvSpPr>
          <p:nvPr/>
        </p:nvSpPr>
        <p:spPr bwMode="auto">
          <a:xfrm>
            <a:off x="8365543" y="2914651"/>
            <a:ext cx="1552575" cy="14509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8" name="Line 26">
            <a:extLst>
              <a:ext uri="{FF2B5EF4-FFF2-40B4-BE49-F238E27FC236}">
                <a16:creationId xmlns:a16="http://schemas.microsoft.com/office/drawing/2014/main" id="{671AFE26-B76B-4881-BEB7-5842A86571F5}"/>
              </a:ext>
            </a:extLst>
          </p:cNvPr>
          <p:cNvSpPr>
            <a:spLocks noChangeShapeType="1"/>
          </p:cNvSpPr>
          <p:nvPr/>
        </p:nvSpPr>
        <p:spPr bwMode="auto">
          <a:xfrm flipV="1">
            <a:off x="8829093" y="3722688"/>
            <a:ext cx="793750" cy="6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0" name="AutoShape 27">
            <a:extLst>
              <a:ext uri="{FF2B5EF4-FFF2-40B4-BE49-F238E27FC236}">
                <a16:creationId xmlns:a16="http://schemas.microsoft.com/office/drawing/2014/main" id="{A08E0A5C-9FE0-4625-B05A-1CAB76A9E792}"/>
              </a:ext>
            </a:extLst>
          </p:cNvPr>
          <p:cNvSpPr>
            <a:spLocks noChangeArrowheads="1"/>
          </p:cNvSpPr>
          <p:nvPr/>
        </p:nvSpPr>
        <p:spPr bwMode="auto">
          <a:xfrm>
            <a:off x="8987843" y="3692526"/>
            <a:ext cx="76200" cy="76200"/>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92" name="AutoShape 28">
            <a:extLst>
              <a:ext uri="{FF2B5EF4-FFF2-40B4-BE49-F238E27FC236}">
                <a16:creationId xmlns:a16="http://schemas.microsoft.com/office/drawing/2014/main" id="{7753CCD3-DF3C-4EF2-BFFF-8E8E0119780D}"/>
              </a:ext>
            </a:extLst>
          </p:cNvPr>
          <p:cNvSpPr>
            <a:spLocks noChangeArrowheads="1"/>
          </p:cNvSpPr>
          <p:nvPr/>
        </p:nvSpPr>
        <p:spPr bwMode="auto">
          <a:xfrm>
            <a:off x="8844968" y="4291013"/>
            <a:ext cx="152400" cy="152400"/>
          </a:xfrm>
          <a:prstGeom prst="flowChartSummingJunction">
            <a:avLst/>
          </a:prstGeom>
          <a:solidFill>
            <a:schemeClr val="tx1"/>
          </a:solidFill>
          <a:ln w="9525">
            <a:solidFill>
              <a:schemeClr val="tx1"/>
            </a:solidFill>
            <a:round/>
            <a:headEnd/>
            <a:tailEnd/>
          </a:ln>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94" name="Rectangle 29">
            <a:extLst>
              <a:ext uri="{FF2B5EF4-FFF2-40B4-BE49-F238E27FC236}">
                <a16:creationId xmlns:a16="http://schemas.microsoft.com/office/drawing/2014/main" id="{83D57040-6F3C-487F-A8E6-A63BA088CBEE}"/>
              </a:ext>
            </a:extLst>
          </p:cNvPr>
          <p:cNvSpPr>
            <a:spLocks noChangeArrowheads="1"/>
          </p:cNvSpPr>
          <p:nvPr/>
        </p:nvSpPr>
        <p:spPr bwMode="auto">
          <a:xfrm>
            <a:off x="7155868" y="4630804"/>
            <a:ext cx="1066800" cy="10668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96" name="Rectangle 30">
            <a:extLst>
              <a:ext uri="{FF2B5EF4-FFF2-40B4-BE49-F238E27FC236}">
                <a16:creationId xmlns:a16="http://schemas.microsoft.com/office/drawing/2014/main" id="{E4A83BB6-7B2F-4031-9B14-58585D846B93}"/>
              </a:ext>
            </a:extLst>
          </p:cNvPr>
          <p:cNvSpPr>
            <a:spLocks noChangeArrowheads="1"/>
          </p:cNvSpPr>
          <p:nvPr/>
        </p:nvSpPr>
        <p:spPr bwMode="auto">
          <a:xfrm>
            <a:off x="7155868" y="2824163"/>
            <a:ext cx="1219200" cy="838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98" name="Rectangle 31">
            <a:extLst>
              <a:ext uri="{FF2B5EF4-FFF2-40B4-BE49-F238E27FC236}">
                <a16:creationId xmlns:a16="http://schemas.microsoft.com/office/drawing/2014/main" id="{CAD3A98E-598C-45C6-B609-740B701B2648}"/>
              </a:ext>
            </a:extLst>
          </p:cNvPr>
          <p:cNvSpPr>
            <a:spLocks noChangeArrowheads="1"/>
          </p:cNvSpPr>
          <p:nvPr/>
        </p:nvSpPr>
        <p:spPr bwMode="auto">
          <a:xfrm>
            <a:off x="1496295" y="2824163"/>
            <a:ext cx="1219200" cy="838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00" name="Line 33">
            <a:extLst>
              <a:ext uri="{FF2B5EF4-FFF2-40B4-BE49-F238E27FC236}">
                <a16:creationId xmlns:a16="http://schemas.microsoft.com/office/drawing/2014/main" id="{1A457EF9-54F5-4ECB-AAAF-4F5C4D4D5E57}"/>
              </a:ext>
            </a:extLst>
          </p:cNvPr>
          <p:cNvSpPr>
            <a:spLocks noChangeShapeType="1"/>
          </p:cNvSpPr>
          <p:nvPr/>
        </p:nvSpPr>
        <p:spPr bwMode="auto">
          <a:xfrm>
            <a:off x="3172695" y="4348163"/>
            <a:ext cx="0" cy="100584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02" name="Line 34">
            <a:extLst>
              <a:ext uri="{FF2B5EF4-FFF2-40B4-BE49-F238E27FC236}">
                <a16:creationId xmlns:a16="http://schemas.microsoft.com/office/drawing/2014/main" id="{745C71C0-CC3F-47A3-B018-32518474ADA4}"/>
              </a:ext>
            </a:extLst>
          </p:cNvPr>
          <p:cNvSpPr>
            <a:spLocks noChangeShapeType="1"/>
          </p:cNvSpPr>
          <p:nvPr/>
        </p:nvSpPr>
        <p:spPr bwMode="auto">
          <a:xfrm>
            <a:off x="3460033" y="3433763"/>
            <a:ext cx="0" cy="201168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04" name="AutoShape 35">
            <a:extLst>
              <a:ext uri="{FF2B5EF4-FFF2-40B4-BE49-F238E27FC236}">
                <a16:creationId xmlns:a16="http://schemas.microsoft.com/office/drawing/2014/main" id="{F8672B57-35B4-4033-8B77-827018E89F8B}"/>
              </a:ext>
            </a:extLst>
          </p:cNvPr>
          <p:cNvSpPr>
            <a:spLocks noChangeArrowheads="1"/>
          </p:cNvSpPr>
          <p:nvPr/>
        </p:nvSpPr>
        <p:spPr bwMode="auto">
          <a:xfrm>
            <a:off x="3072683" y="5245253"/>
            <a:ext cx="152400" cy="152400"/>
          </a:xfrm>
          <a:prstGeom prst="flowChartSummingJunction">
            <a:avLst/>
          </a:prstGeom>
          <a:solidFill>
            <a:schemeClr val="tx1"/>
          </a:solidFill>
          <a:ln w="9525">
            <a:solidFill>
              <a:schemeClr val="tx1"/>
            </a:solidFill>
            <a:round/>
            <a:headEnd/>
            <a:tailEnd/>
          </a:ln>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06" name="AutoShape 36">
            <a:extLst>
              <a:ext uri="{FF2B5EF4-FFF2-40B4-BE49-F238E27FC236}">
                <a16:creationId xmlns:a16="http://schemas.microsoft.com/office/drawing/2014/main" id="{3528C0B1-3612-4B9E-AA06-A2866EF391F2}"/>
              </a:ext>
            </a:extLst>
          </p:cNvPr>
          <p:cNvSpPr>
            <a:spLocks noChangeArrowheads="1"/>
          </p:cNvSpPr>
          <p:nvPr/>
        </p:nvSpPr>
        <p:spPr bwMode="auto">
          <a:xfrm>
            <a:off x="3377483" y="5245253"/>
            <a:ext cx="152400" cy="152400"/>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08" name="Line 37">
            <a:extLst>
              <a:ext uri="{FF2B5EF4-FFF2-40B4-BE49-F238E27FC236}">
                <a16:creationId xmlns:a16="http://schemas.microsoft.com/office/drawing/2014/main" id="{021BB02B-B3B3-490B-A493-473F4D742D80}"/>
              </a:ext>
            </a:extLst>
          </p:cNvPr>
          <p:cNvSpPr>
            <a:spLocks noChangeShapeType="1"/>
          </p:cNvSpPr>
          <p:nvPr/>
        </p:nvSpPr>
        <p:spPr bwMode="auto">
          <a:xfrm>
            <a:off x="5382495" y="4043363"/>
            <a:ext cx="0" cy="1371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0" name="AutoShape 38">
            <a:extLst>
              <a:ext uri="{FF2B5EF4-FFF2-40B4-BE49-F238E27FC236}">
                <a16:creationId xmlns:a16="http://schemas.microsoft.com/office/drawing/2014/main" id="{3A24D756-406B-4699-98D6-167FFC44D20A}"/>
              </a:ext>
            </a:extLst>
          </p:cNvPr>
          <p:cNvSpPr>
            <a:spLocks noChangeArrowheads="1"/>
          </p:cNvSpPr>
          <p:nvPr/>
        </p:nvSpPr>
        <p:spPr bwMode="auto">
          <a:xfrm>
            <a:off x="5306295" y="5254778"/>
            <a:ext cx="152400" cy="152400"/>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12" name="Line 39">
            <a:extLst>
              <a:ext uri="{FF2B5EF4-FFF2-40B4-BE49-F238E27FC236}">
                <a16:creationId xmlns:a16="http://schemas.microsoft.com/office/drawing/2014/main" id="{04027E57-3031-48AD-856C-02CC4DFF89F3}"/>
              </a:ext>
            </a:extLst>
          </p:cNvPr>
          <p:cNvSpPr>
            <a:spLocks noChangeShapeType="1"/>
          </p:cNvSpPr>
          <p:nvPr/>
        </p:nvSpPr>
        <p:spPr bwMode="auto">
          <a:xfrm>
            <a:off x="3172695" y="5359553"/>
            <a:ext cx="0" cy="5486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114" name="Line 40">
            <a:extLst>
              <a:ext uri="{FF2B5EF4-FFF2-40B4-BE49-F238E27FC236}">
                <a16:creationId xmlns:a16="http://schemas.microsoft.com/office/drawing/2014/main" id="{0AAF095B-4A6C-4133-AA23-23890831F908}"/>
              </a:ext>
            </a:extLst>
          </p:cNvPr>
          <p:cNvSpPr>
            <a:spLocks noChangeShapeType="1"/>
          </p:cNvSpPr>
          <p:nvPr/>
        </p:nvSpPr>
        <p:spPr bwMode="auto">
          <a:xfrm flipV="1">
            <a:off x="3453683" y="4672362"/>
            <a:ext cx="0" cy="64008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6" name="Line 41">
            <a:extLst>
              <a:ext uri="{FF2B5EF4-FFF2-40B4-BE49-F238E27FC236}">
                <a16:creationId xmlns:a16="http://schemas.microsoft.com/office/drawing/2014/main" id="{105F2E8F-F8B1-4B50-8879-BC26E895A9C4}"/>
              </a:ext>
            </a:extLst>
          </p:cNvPr>
          <p:cNvSpPr>
            <a:spLocks noChangeShapeType="1"/>
          </p:cNvSpPr>
          <p:nvPr/>
        </p:nvSpPr>
        <p:spPr bwMode="auto">
          <a:xfrm>
            <a:off x="5382495" y="5407178"/>
            <a:ext cx="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8" name="Line 42">
            <a:extLst>
              <a:ext uri="{FF2B5EF4-FFF2-40B4-BE49-F238E27FC236}">
                <a16:creationId xmlns:a16="http://schemas.microsoft.com/office/drawing/2014/main" id="{D5748C98-CE54-453B-8E5C-9453E0AED37E}"/>
              </a:ext>
            </a:extLst>
          </p:cNvPr>
          <p:cNvSpPr>
            <a:spLocks noChangeShapeType="1"/>
          </p:cNvSpPr>
          <p:nvPr/>
        </p:nvSpPr>
        <p:spPr bwMode="auto">
          <a:xfrm>
            <a:off x="2297983" y="5326216"/>
            <a:ext cx="403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20" name="Text Box 47">
            <a:extLst>
              <a:ext uri="{FF2B5EF4-FFF2-40B4-BE49-F238E27FC236}">
                <a16:creationId xmlns:a16="http://schemas.microsoft.com/office/drawing/2014/main" id="{48EA8076-ECD3-45D7-BF89-A9BAE9EC1F99}"/>
              </a:ext>
            </a:extLst>
          </p:cNvPr>
          <p:cNvSpPr txBox="1">
            <a:spLocks noChangeArrowheads="1"/>
          </p:cNvSpPr>
          <p:nvPr/>
        </p:nvSpPr>
        <p:spPr bwMode="auto">
          <a:xfrm>
            <a:off x="2791695" y="5511953"/>
            <a:ext cx="390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W</a:t>
            </a:r>
          </a:p>
        </p:txBody>
      </p:sp>
      <p:sp>
        <p:nvSpPr>
          <p:cNvPr id="122" name="Text Box 48">
            <a:extLst>
              <a:ext uri="{FF2B5EF4-FFF2-40B4-BE49-F238E27FC236}">
                <a16:creationId xmlns:a16="http://schemas.microsoft.com/office/drawing/2014/main" id="{BAD600B8-DE6E-40D9-A573-B1E85DD9D491}"/>
              </a:ext>
            </a:extLst>
          </p:cNvPr>
          <p:cNvSpPr txBox="1">
            <a:spLocks noChangeArrowheads="1"/>
          </p:cNvSpPr>
          <p:nvPr/>
        </p:nvSpPr>
        <p:spPr bwMode="auto">
          <a:xfrm>
            <a:off x="3477495" y="4673753"/>
            <a:ext cx="61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L</a:t>
            </a:r>
            <a:r>
              <a:rPr lang="en-GB" altLang="en-US" baseline="-25000"/>
              <a:t>wing</a:t>
            </a:r>
          </a:p>
        </p:txBody>
      </p:sp>
      <p:sp>
        <p:nvSpPr>
          <p:cNvPr id="124" name="Text Box 49">
            <a:extLst>
              <a:ext uri="{FF2B5EF4-FFF2-40B4-BE49-F238E27FC236}">
                <a16:creationId xmlns:a16="http://schemas.microsoft.com/office/drawing/2014/main" id="{58F06D6D-8F16-4812-86E0-8A9B2D9C5AE5}"/>
              </a:ext>
            </a:extLst>
          </p:cNvPr>
          <p:cNvSpPr txBox="1">
            <a:spLocks noChangeArrowheads="1"/>
          </p:cNvSpPr>
          <p:nvPr/>
        </p:nvSpPr>
        <p:spPr bwMode="auto">
          <a:xfrm>
            <a:off x="5458695" y="5359553"/>
            <a:ext cx="498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L</a:t>
            </a:r>
            <a:r>
              <a:rPr lang="en-GB" altLang="en-US" baseline="-25000"/>
              <a:t>tail</a:t>
            </a:r>
          </a:p>
        </p:txBody>
      </p:sp>
      <p:sp>
        <p:nvSpPr>
          <p:cNvPr id="126" name="AutoShape 50">
            <a:extLst>
              <a:ext uri="{FF2B5EF4-FFF2-40B4-BE49-F238E27FC236}">
                <a16:creationId xmlns:a16="http://schemas.microsoft.com/office/drawing/2014/main" id="{CE07E1C7-76CF-46A5-BA9C-DB32F3346D94}"/>
              </a:ext>
            </a:extLst>
          </p:cNvPr>
          <p:cNvSpPr>
            <a:spLocks noChangeArrowheads="1"/>
          </p:cNvSpPr>
          <p:nvPr/>
        </p:nvSpPr>
        <p:spPr bwMode="auto">
          <a:xfrm>
            <a:off x="8808456" y="5202304"/>
            <a:ext cx="152400" cy="152400"/>
          </a:xfrm>
          <a:prstGeom prst="flowChartSummingJunction">
            <a:avLst/>
          </a:prstGeom>
          <a:solidFill>
            <a:schemeClr val="tx1"/>
          </a:solidFill>
          <a:ln w="9525">
            <a:solidFill>
              <a:schemeClr val="tx1"/>
            </a:solidFill>
            <a:round/>
            <a:headEnd/>
            <a:tailEnd/>
          </a:ln>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28" name="AutoShape 51">
            <a:extLst>
              <a:ext uri="{FF2B5EF4-FFF2-40B4-BE49-F238E27FC236}">
                <a16:creationId xmlns:a16="http://schemas.microsoft.com/office/drawing/2014/main" id="{03F11B64-F029-4BBC-9AC0-9FCB7F13CADC}"/>
              </a:ext>
            </a:extLst>
          </p:cNvPr>
          <p:cNvSpPr>
            <a:spLocks noChangeArrowheads="1"/>
          </p:cNvSpPr>
          <p:nvPr/>
        </p:nvSpPr>
        <p:spPr bwMode="auto">
          <a:xfrm>
            <a:off x="8948156" y="5202304"/>
            <a:ext cx="152400" cy="152400"/>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30" name="AutoShape 52">
            <a:extLst>
              <a:ext uri="{FF2B5EF4-FFF2-40B4-BE49-F238E27FC236}">
                <a16:creationId xmlns:a16="http://schemas.microsoft.com/office/drawing/2014/main" id="{E2D13E37-AAD3-4659-B29C-30018914E3FA}"/>
              </a:ext>
            </a:extLst>
          </p:cNvPr>
          <p:cNvSpPr>
            <a:spLocks noChangeArrowheads="1"/>
          </p:cNvSpPr>
          <p:nvPr/>
        </p:nvSpPr>
        <p:spPr bwMode="auto">
          <a:xfrm>
            <a:off x="11042068" y="5211829"/>
            <a:ext cx="152400" cy="152400"/>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32" name="Line 53">
            <a:extLst>
              <a:ext uri="{FF2B5EF4-FFF2-40B4-BE49-F238E27FC236}">
                <a16:creationId xmlns:a16="http://schemas.microsoft.com/office/drawing/2014/main" id="{761DD87F-471F-46AB-9301-276C84E9D04A}"/>
              </a:ext>
            </a:extLst>
          </p:cNvPr>
          <p:cNvSpPr>
            <a:spLocks noChangeShapeType="1"/>
          </p:cNvSpPr>
          <p:nvPr/>
        </p:nvSpPr>
        <p:spPr bwMode="auto">
          <a:xfrm>
            <a:off x="8908468" y="5316604"/>
            <a:ext cx="0" cy="5486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134" name="Line 55">
            <a:extLst>
              <a:ext uri="{FF2B5EF4-FFF2-40B4-BE49-F238E27FC236}">
                <a16:creationId xmlns:a16="http://schemas.microsoft.com/office/drawing/2014/main" id="{D315E100-4FF2-4C21-88A4-ED3739FEC78B}"/>
              </a:ext>
            </a:extLst>
          </p:cNvPr>
          <p:cNvSpPr>
            <a:spLocks noChangeShapeType="1"/>
          </p:cNvSpPr>
          <p:nvPr/>
        </p:nvSpPr>
        <p:spPr bwMode="auto">
          <a:xfrm>
            <a:off x="11118268" y="5364229"/>
            <a:ext cx="0" cy="152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36" name="Line 56">
            <a:extLst>
              <a:ext uri="{FF2B5EF4-FFF2-40B4-BE49-F238E27FC236}">
                <a16:creationId xmlns:a16="http://schemas.microsoft.com/office/drawing/2014/main" id="{2E63164D-8EEA-4400-B158-F079B82FE328}"/>
              </a:ext>
            </a:extLst>
          </p:cNvPr>
          <p:cNvSpPr>
            <a:spLocks noChangeShapeType="1"/>
          </p:cNvSpPr>
          <p:nvPr/>
        </p:nvSpPr>
        <p:spPr bwMode="auto">
          <a:xfrm flipV="1">
            <a:off x="8033756" y="5273742"/>
            <a:ext cx="3532187"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8" name="Text Box 60">
            <a:extLst>
              <a:ext uri="{FF2B5EF4-FFF2-40B4-BE49-F238E27FC236}">
                <a16:creationId xmlns:a16="http://schemas.microsoft.com/office/drawing/2014/main" id="{8FD647EA-F8C4-4749-81C8-6CCF4A5336A0}"/>
              </a:ext>
            </a:extLst>
          </p:cNvPr>
          <p:cNvSpPr txBox="1">
            <a:spLocks noChangeArrowheads="1"/>
          </p:cNvSpPr>
          <p:nvPr/>
        </p:nvSpPr>
        <p:spPr bwMode="auto">
          <a:xfrm>
            <a:off x="8984668" y="5545204"/>
            <a:ext cx="390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W</a:t>
            </a:r>
          </a:p>
        </p:txBody>
      </p:sp>
      <p:sp>
        <p:nvSpPr>
          <p:cNvPr id="140" name="Text Box 61">
            <a:extLst>
              <a:ext uri="{FF2B5EF4-FFF2-40B4-BE49-F238E27FC236}">
                <a16:creationId xmlns:a16="http://schemas.microsoft.com/office/drawing/2014/main" id="{06E18702-7892-4E63-8E84-CCA2EA96C57D}"/>
              </a:ext>
            </a:extLst>
          </p:cNvPr>
          <p:cNvSpPr txBox="1">
            <a:spLocks noChangeArrowheads="1"/>
          </p:cNvSpPr>
          <p:nvPr/>
        </p:nvSpPr>
        <p:spPr bwMode="auto">
          <a:xfrm>
            <a:off x="9029118" y="4795776"/>
            <a:ext cx="61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err="1"/>
              <a:t>L</a:t>
            </a:r>
            <a:r>
              <a:rPr lang="en-GB" altLang="en-US" baseline="-25000" dirty="0" err="1"/>
              <a:t>wing</a:t>
            </a:r>
            <a:endParaRPr lang="en-GB" altLang="en-US" baseline="-25000" dirty="0"/>
          </a:p>
        </p:txBody>
      </p:sp>
      <p:sp>
        <p:nvSpPr>
          <p:cNvPr id="142" name="Text Box 62">
            <a:extLst>
              <a:ext uri="{FF2B5EF4-FFF2-40B4-BE49-F238E27FC236}">
                <a16:creationId xmlns:a16="http://schemas.microsoft.com/office/drawing/2014/main" id="{B7D352B3-AEDF-4D9E-949D-62FE4B743FD4}"/>
              </a:ext>
            </a:extLst>
          </p:cNvPr>
          <p:cNvSpPr txBox="1">
            <a:spLocks noChangeArrowheads="1"/>
          </p:cNvSpPr>
          <p:nvPr/>
        </p:nvSpPr>
        <p:spPr bwMode="auto">
          <a:xfrm>
            <a:off x="11194468" y="5316604"/>
            <a:ext cx="498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L</a:t>
            </a:r>
            <a:r>
              <a:rPr lang="en-GB" altLang="en-US" baseline="-25000"/>
              <a:t>tail</a:t>
            </a:r>
          </a:p>
        </p:txBody>
      </p:sp>
      <p:sp>
        <p:nvSpPr>
          <p:cNvPr id="144" name="Line 64">
            <a:extLst>
              <a:ext uri="{FF2B5EF4-FFF2-40B4-BE49-F238E27FC236}">
                <a16:creationId xmlns:a16="http://schemas.microsoft.com/office/drawing/2014/main" id="{D2BDC169-AB8E-40FD-83F5-17037E17DA9C}"/>
              </a:ext>
            </a:extLst>
          </p:cNvPr>
          <p:cNvSpPr>
            <a:spLocks noChangeShapeType="1"/>
          </p:cNvSpPr>
          <p:nvPr/>
        </p:nvSpPr>
        <p:spPr bwMode="auto">
          <a:xfrm flipH="1">
            <a:off x="9014831" y="3697288"/>
            <a:ext cx="6350" cy="164592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46" name="Line 63">
            <a:extLst>
              <a:ext uri="{FF2B5EF4-FFF2-40B4-BE49-F238E27FC236}">
                <a16:creationId xmlns:a16="http://schemas.microsoft.com/office/drawing/2014/main" id="{F6EC2AA6-95C9-406D-9DD4-511D3F173465}"/>
              </a:ext>
            </a:extLst>
          </p:cNvPr>
          <p:cNvSpPr>
            <a:spLocks noChangeShapeType="1"/>
          </p:cNvSpPr>
          <p:nvPr/>
        </p:nvSpPr>
        <p:spPr bwMode="auto">
          <a:xfrm>
            <a:off x="8908468" y="4348163"/>
            <a:ext cx="0" cy="100584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48" name="Text Box 65">
            <a:extLst>
              <a:ext uri="{FF2B5EF4-FFF2-40B4-BE49-F238E27FC236}">
                <a16:creationId xmlns:a16="http://schemas.microsoft.com/office/drawing/2014/main" id="{5B8F3B15-0560-446B-935C-3245C358D0DB}"/>
              </a:ext>
            </a:extLst>
          </p:cNvPr>
          <p:cNvSpPr txBox="1">
            <a:spLocks noChangeArrowheads="1"/>
          </p:cNvSpPr>
          <p:nvPr/>
        </p:nvSpPr>
        <p:spPr bwMode="auto">
          <a:xfrm>
            <a:off x="7301569" y="2235200"/>
            <a:ext cx="16460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j-lt"/>
              </a:rPr>
              <a:t>Wing tip stalled</a:t>
            </a:r>
          </a:p>
        </p:txBody>
      </p:sp>
      <p:sp>
        <p:nvSpPr>
          <p:cNvPr id="150" name="Text Box 66">
            <a:extLst>
              <a:ext uri="{FF2B5EF4-FFF2-40B4-BE49-F238E27FC236}">
                <a16:creationId xmlns:a16="http://schemas.microsoft.com/office/drawing/2014/main" id="{F094B4F7-7D72-4A37-AEC1-E2FBF9B724E7}"/>
              </a:ext>
            </a:extLst>
          </p:cNvPr>
          <p:cNvSpPr txBox="1">
            <a:spLocks noChangeArrowheads="1"/>
          </p:cNvSpPr>
          <p:nvPr/>
        </p:nvSpPr>
        <p:spPr bwMode="auto">
          <a:xfrm>
            <a:off x="1345483" y="2240338"/>
            <a:ext cx="1763753" cy="369332"/>
          </a:xfrm>
          <a:prstGeom prst="rect">
            <a:avLst/>
          </a:prstGeom>
          <a:solidFill>
            <a:schemeClr val="bg1"/>
          </a:solidFill>
          <a:ln w="9525" algn="ctr">
            <a:noFill/>
            <a:miter lim="800000"/>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j-lt"/>
              </a:rPr>
              <a:t>Balanced aircraft</a:t>
            </a:r>
          </a:p>
        </p:txBody>
      </p:sp>
      <p:sp>
        <p:nvSpPr>
          <p:cNvPr id="152" name="Text Box 67">
            <a:extLst>
              <a:ext uri="{FF2B5EF4-FFF2-40B4-BE49-F238E27FC236}">
                <a16:creationId xmlns:a16="http://schemas.microsoft.com/office/drawing/2014/main" id="{13A83DBD-7CAC-45DE-93D4-87F8C6D4CBFB}"/>
              </a:ext>
            </a:extLst>
          </p:cNvPr>
          <p:cNvSpPr txBox="1">
            <a:spLocks noChangeArrowheads="1"/>
          </p:cNvSpPr>
          <p:nvPr/>
        </p:nvSpPr>
        <p:spPr bwMode="auto">
          <a:xfrm>
            <a:off x="8375068" y="6123293"/>
            <a:ext cx="2172399" cy="650875"/>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Aircraft pitches up (</a:t>
            </a:r>
            <a:r>
              <a:rPr lang="en-GB" altLang="en-US" b="1" dirty="0" err="1">
                <a:latin typeface="+mn-lt"/>
              </a:rPr>
              <a:t>AoA</a:t>
            </a:r>
            <a:r>
              <a:rPr lang="en-GB" altLang="en-US" b="1" dirty="0">
                <a:latin typeface="+mn-lt"/>
              </a:rPr>
              <a:t> grows further)</a:t>
            </a:r>
          </a:p>
        </p:txBody>
      </p:sp>
      <p:sp>
        <p:nvSpPr>
          <p:cNvPr id="154" name="Arc 69">
            <a:extLst>
              <a:ext uri="{FF2B5EF4-FFF2-40B4-BE49-F238E27FC236}">
                <a16:creationId xmlns:a16="http://schemas.microsoft.com/office/drawing/2014/main" id="{31A3B83B-124A-4F7A-95AC-9541E6D95509}"/>
              </a:ext>
            </a:extLst>
          </p:cNvPr>
          <p:cNvSpPr>
            <a:spLocks/>
          </p:cNvSpPr>
          <p:nvPr/>
        </p:nvSpPr>
        <p:spPr bwMode="auto">
          <a:xfrm flipH="1" flipV="1">
            <a:off x="8480161" y="4889018"/>
            <a:ext cx="365760" cy="731520"/>
          </a:xfrm>
          <a:custGeom>
            <a:avLst/>
            <a:gdLst>
              <a:gd name="T0" fmla="*/ 399359 w 21895"/>
              <a:gd name="T1" fmla="*/ 0 h 38224"/>
              <a:gd name="T2" fmla="*/ 0 w 21895"/>
              <a:gd name="T3" fmla="*/ 1012772 h 38224"/>
              <a:gd name="T4" fmla="*/ 8363 w 21895"/>
              <a:gd name="T5" fmla="*/ 440488 h 38224"/>
              <a:gd name="T6" fmla="*/ 0 60000 65536"/>
              <a:gd name="T7" fmla="*/ 0 60000 65536"/>
              <a:gd name="T8" fmla="*/ 0 60000 65536"/>
              <a:gd name="T9" fmla="*/ 0 w 21895"/>
              <a:gd name="T10" fmla="*/ 0 h 38224"/>
              <a:gd name="T11" fmla="*/ 21895 w 21895"/>
              <a:gd name="T12" fmla="*/ 38224 h 38224"/>
            </a:gdLst>
            <a:ahLst/>
            <a:cxnLst>
              <a:cxn ang="T6">
                <a:pos x="T0" y="T1"/>
              </a:cxn>
              <a:cxn ang="T7">
                <a:pos x="T2" y="T3"/>
              </a:cxn>
              <a:cxn ang="T8">
                <a:pos x="T4" y="T5"/>
              </a:cxn>
            </a:cxnLst>
            <a:rect l="T9" t="T10" r="T11" b="T12"/>
            <a:pathLst>
              <a:path w="21895" h="38224" fill="none" extrusionOk="0">
                <a:moveTo>
                  <a:pt x="14086" y="0"/>
                </a:moveTo>
                <a:cubicBezTo>
                  <a:pt x="19033" y="4103"/>
                  <a:pt x="21895" y="10197"/>
                  <a:pt x="21895" y="16624"/>
                </a:cubicBezTo>
                <a:cubicBezTo>
                  <a:pt x="21895" y="28553"/>
                  <a:pt x="12224" y="38224"/>
                  <a:pt x="295" y="38224"/>
                </a:cubicBezTo>
                <a:cubicBezTo>
                  <a:pt x="196" y="38224"/>
                  <a:pt x="98" y="38223"/>
                  <a:pt x="0" y="38221"/>
                </a:cubicBezTo>
              </a:path>
              <a:path w="21895" h="38224" stroke="0" extrusionOk="0">
                <a:moveTo>
                  <a:pt x="14086" y="0"/>
                </a:moveTo>
                <a:cubicBezTo>
                  <a:pt x="19033" y="4103"/>
                  <a:pt x="21895" y="10197"/>
                  <a:pt x="21895" y="16624"/>
                </a:cubicBezTo>
                <a:cubicBezTo>
                  <a:pt x="21895" y="28553"/>
                  <a:pt x="12224" y="38224"/>
                  <a:pt x="295" y="38224"/>
                </a:cubicBezTo>
                <a:cubicBezTo>
                  <a:pt x="196" y="38224"/>
                  <a:pt x="98" y="38223"/>
                  <a:pt x="0" y="38221"/>
                </a:cubicBezTo>
                <a:lnTo>
                  <a:pt x="295" y="16624"/>
                </a:lnTo>
                <a:close/>
              </a:path>
            </a:pathLst>
          </a:custGeom>
          <a:noFill/>
          <a:ln w="2857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56" name="Line 54">
            <a:extLst>
              <a:ext uri="{FF2B5EF4-FFF2-40B4-BE49-F238E27FC236}">
                <a16:creationId xmlns:a16="http://schemas.microsoft.com/office/drawing/2014/main" id="{7F16A124-3E4F-484C-A0AE-F6BB73768089}"/>
              </a:ext>
            </a:extLst>
          </p:cNvPr>
          <p:cNvSpPr>
            <a:spLocks noChangeShapeType="1"/>
          </p:cNvSpPr>
          <p:nvPr/>
        </p:nvSpPr>
        <p:spPr bwMode="auto">
          <a:xfrm flipV="1">
            <a:off x="9024356" y="4864969"/>
            <a:ext cx="4762" cy="36576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58" name="Oval 71">
            <a:extLst>
              <a:ext uri="{FF2B5EF4-FFF2-40B4-BE49-F238E27FC236}">
                <a16:creationId xmlns:a16="http://schemas.microsoft.com/office/drawing/2014/main" id="{5DF675B1-EAF3-4560-8E6F-BCA79877FFDB}"/>
              </a:ext>
            </a:extLst>
          </p:cNvPr>
          <p:cNvSpPr>
            <a:spLocks noChangeArrowheads="1"/>
          </p:cNvSpPr>
          <p:nvPr/>
        </p:nvSpPr>
        <p:spPr bwMode="auto">
          <a:xfrm>
            <a:off x="9365668" y="1909763"/>
            <a:ext cx="1143000" cy="1066800"/>
          </a:xfrm>
          <a:prstGeom prst="ellipse">
            <a:avLst/>
          </a:prstGeom>
          <a:noFill/>
          <a:ln w="9525" algn="ctr">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60" name="Line 72">
            <a:extLst>
              <a:ext uri="{FF2B5EF4-FFF2-40B4-BE49-F238E27FC236}">
                <a16:creationId xmlns:a16="http://schemas.microsoft.com/office/drawing/2014/main" id="{04F78E33-6A5A-401A-82E0-BF6AB0E96FFA}"/>
              </a:ext>
            </a:extLst>
          </p:cNvPr>
          <p:cNvSpPr>
            <a:spLocks noChangeShapeType="1"/>
          </p:cNvSpPr>
          <p:nvPr/>
        </p:nvSpPr>
        <p:spPr bwMode="auto">
          <a:xfrm>
            <a:off x="9060868" y="2290763"/>
            <a:ext cx="533400" cy="152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61" name="Line 37">
            <a:extLst>
              <a:ext uri="{FF2B5EF4-FFF2-40B4-BE49-F238E27FC236}">
                <a16:creationId xmlns:a16="http://schemas.microsoft.com/office/drawing/2014/main" id="{6A9A243D-7041-4671-8A14-5F5C18232687}"/>
              </a:ext>
            </a:extLst>
          </p:cNvPr>
          <p:cNvSpPr>
            <a:spLocks noChangeShapeType="1"/>
          </p:cNvSpPr>
          <p:nvPr/>
        </p:nvSpPr>
        <p:spPr bwMode="auto">
          <a:xfrm>
            <a:off x="11118268" y="4043363"/>
            <a:ext cx="0" cy="1371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pic>
        <p:nvPicPr>
          <p:cNvPr id="163" name="Picture 5" descr="MCj02420010000[1]">
            <a:extLst>
              <a:ext uri="{FF2B5EF4-FFF2-40B4-BE49-F238E27FC236}">
                <a16:creationId xmlns:a16="http://schemas.microsoft.com/office/drawing/2014/main" id="{CED1BF5D-2A67-42F4-9AE0-05664C641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2018" y="6182030"/>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Text Box 66">
            <a:extLst>
              <a:ext uri="{FF2B5EF4-FFF2-40B4-BE49-F238E27FC236}">
                <a16:creationId xmlns:a16="http://schemas.microsoft.com/office/drawing/2014/main" id="{677CE112-BF7B-4F89-80D1-CBF1CAF2DD79}"/>
              </a:ext>
            </a:extLst>
          </p:cNvPr>
          <p:cNvSpPr txBox="1">
            <a:spLocks noChangeArrowheads="1"/>
          </p:cNvSpPr>
          <p:nvPr/>
        </p:nvSpPr>
        <p:spPr bwMode="auto">
          <a:xfrm>
            <a:off x="344991" y="4974207"/>
            <a:ext cx="1434816" cy="646331"/>
          </a:xfrm>
          <a:prstGeom prst="rect">
            <a:avLst/>
          </a:prstGeom>
          <a:solidFill>
            <a:schemeClr val="bg1"/>
          </a:solidFill>
          <a:ln w="9525" algn="ctr">
            <a:noFill/>
            <a:miter lim="800000"/>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j-lt"/>
              </a:rPr>
              <a:t>Longitudinal </a:t>
            </a:r>
            <a:br>
              <a:rPr lang="en-GB" altLang="en-US" dirty="0">
                <a:latin typeface="+mj-lt"/>
              </a:rPr>
            </a:br>
            <a:r>
              <a:rPr lang="en-GB" altLang="en-US" dirty="0">
                <a:latin typeface="+mj-lt"/>
              </a:rPr>
              <a:t>equilibrium:</a:t>
            </a:r>
          </a:p>
        </p:txBody>
      </p:sp>
    </p:spTree>
    <p:extLst>
      <p:ext uri="{BB962C8B-B14F-4D97-AF65-F5344CB8AC3E}">
        <p14:creationId xmlns:p14="http://schemas.microsoft.com/office/powerpoint/2010/main" val="328804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0" grpId="0" animBg="1"/>
      <p:bldP spid="82" grpId="0" animBg="1"/>
      <p:bldP spid="84" grpId="0" animBg="1"/>
      <p:bldP spid="86" grpId="0" animBg="1"/>
      <p:bldP spid="88" grpId="0" animBg="1"/>
      <p:bldP spid="90" grpId="0" animBg="1"/>
      <p:bldP spid="92" grpId="0" animBg="1"/>
      <p:bldP spid="94" grpId="0" animBg="1"/>
      <p:bldP spid="96" grpId="0" animBg="1"/>
      <p:bldP spid="126" grpId="0" animBg="1"/>
      <p:bldP spid="128" grpId="0" animBg="1"/>
      <p:bldP spid="130" grpId="0" animBg="1"/>
      <p:bldP spid="132" grpId="0" animBg="1"/>
      <p:bldP spid="134" grpId="0" animBg="1"/>
      <p:bldP spid="136" grpId="0" animBg="1"/>
      <p:bldP spid="138" grpId="0"/>
      <p:bldP spid="140" grpId="0"/>
      <p:bldP spid="142" grpId="0"/>
      <p:bldP spid="144" grpId="0" animBg="1"/>
      <p:bldP spid="146" grpId="0" animBg="1"/>
      <p:bldP spid="148" grpId="0"/>
      <p:bldP spid="152" grpId="0" animBg="1"/>
      <p:bldP spid="154" grpId="0" animBg="1"/>
      <p:bldP spid="156" grpId="0" animBg="1"/>
      <p:bldP spid="158" grpId="0" animBg="1"/>
      <p:bldP spid="160" grpId="0" animBg="1"/>
      <p:bldP spid="16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1" y="1600207"/>
            <a:ext cx="6738850" cy="4108119"/>
          </a:xfrm>
        </p:spPr>
        <p:txBody>
          <a:bodyPr/>
          <a:lstStyle/>
          <a:p>
            <a:pPr marL="0" indent="0" eaLnBrk="1" hangingPunct="1">
              <a:spcBef>
                <a:spcPct val="30000"/>
              </a:spcBef>
              <a:buNone/>
            </a:pPr>
            <a:r>
              <a:rPr lang="en-GB" altLang="en-US" sz="2000" dirty="0"/>
              <a:t>Pitch-up behaviour is highly undesirable!</a:t>
            </a:r>
          </a:p>
          <a:p>
            <a:pPr>
              <a:spcBef>
                <a:spcPct val="30000"/>
              </a:spcBef>
            </a:pPr>
            <a:r>
              <a:rPr lang="en-GB" altLang="en-US" sz="2000" dirty="0"/>
              <a:t>Some aircraft, upon reaching an </a:t>
            </a:r>
            <a:r>
              <a:rPr lang="en-GB" altLang="en-US" sz="2000" dirty="0" err="1"/>
              <a:t>AoA</a:t>
            </a:r>
            <a:r>
              <a:rPr lang="en-GB" altLang="en-US" sz="2000" dirty="0"/>
              <a:t> close to stall, suddenly increase </a:t>
            </a:r>
            <a:r>
              <a:rPr lang="en-GB" altLang="en-US" sz="2000" dirty="0" err="1"/>
              <a:t>AoA</a:t>
            </a:r>
            <a:r>
              <a:rPr lang="en-GB" altLang="en-US" sz="2000" dirty="0"/>
              <a:t>, further increasing the pitching up until full stall is reached while the aircraft is completely uncontrollable!</a:t>
            </a:r>
          </a:p>
          <a:p>
            <a:pPr marL="0" indent="0" eaLnBrk="1" hangingPunct="1">
              <a:spcBef>
                <a:spcPct val="30000"/>
              </a:spcBef>
              <a:buNone/>
            </a:pPr>
            <a:endParaRPr lang="en-GB" altLang="en-US" sz="2000" dirty="0"/>
          </a:p>
          <a:p>
            <a:pPr eaLnBrk="1" hangingPunct="1"/>
            <a:r>
              <a:rPr lang="en-GB" altLang="en-US" sz="2000" dirty="0"/>
              <a:t>The </a:t>
            </a:r>
            <a:r>
              <a:rPr lang="en-GB" altLang="en-US" sz="2000" b="1" dirty="0"/>
              <a:t>pitch-up tendency</a:t>
            </a:r>
            <a:r>
              <a:rPr lang="en-GB" altLang="en-US" sz="2000" dirty="0"/>
              <a:t> of swept wing is such that </a:t>
            </a:r>
            <a:r>
              <a:rPr lang="en-GB" altLang="en-US" sz="2000" b="1" dirty="0">
                <a:solidFill>
                  <a:srgbClr val="FF3300"/>
                </a:solidFill>
              </a:rPr>
              <a:t>a proper combinations of wing aspect ratio and sweep angle must be chosen</a:t>
            </a:r>
            <a:r>
              <a:rPr lang="en-GB" altLang="en-US" sz="2000" dirty="0"/>
              <a:t> to guarantee stability at (and after) stall conditions</a:t>
            </a:r>
          </a:p>
          <a:p>
            <a:pPr eaLnBrk="1" hangingPunct="1"/>
            <a:endParaRPr lang="en-GB" altLang="en-US" sz="2000" dirty="0"/>
          </a:p>
          <a:p>
            <a:pPr eaLnBrk="1" hangingPunct="1"/>
            <a:r>
              <a:rPr lang="en-GB" altLang="en-US" sz="2000" dirty="0"/>
              <a:t>This explains why </a:t>
            </a:r>
            <a:r>
              <a:rPr lang="en-GB" altLang="en-US" sz="2000" b="1" dirty="0"/>
              <a:t>highly swept</a:t>
            </a:r>
            <a:r>
              <a:rPr lang="en-GB" altLang="en-US" sz="2000" dirty="0"/>
              <a:t> wings generally have </a:t>
            </a:r>
            <a:r>
              <a:rPr lang="en-GB" altLang="en-US" sz="2000" b="1" dirty="0"/>
              <a:t>low aspect ratio</a:t>
            </a:r>
            <a:r>
              <a:rPr lang="en-GB" altLang="en-US" sz="2000" dirty="0"/>
              <a:t> values</a:t>
            </a:r>
          </a:p>
        </p:txBody>
      </p:sp>
      <p:pic>
        <p:nvPicPr>
          <p:cNvPr id="4" name="Picture 3">
            <a:extLst>
              <a:ext uri="{FF2B5EF4-FFF2-40B4-BE49-F238E27FC236}">
                <a16:creationId xmlns:a16="http://schemas.microsoft.com/office/drawing/2014/main" id="{3305E5AE-7C8C-410D-94BE-8CB835D14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220"/>
          <a:stretch>
            <a:fillRect/>
          </a:stretch>
        </p:blipFill>
        <p:spPr bwMode="auto">
          <a:xfrm>
            <a:off x="7714168" y="1600206"/>
            <a:ext cx="3600601" cy="435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Text Box 8">
            <a:extLst>
              <a:ext uri="{FF2B5EF4-FFF2-40B4-BE49-F238E27FC236}">
                <a16:creationId xmlns:a16="http://schemas.microsoft.com/office/drawing/2014/main" id="{F9BDA31A-39EC-4128-A8AA-F48C1D69CE8E}"/>
              </a:ext>
            </a:extLst>
          </p:cNvPr>
          <p:cNvSpPr txBox="1">
            <a:spLocks noChangeArrowheads="1"/>
          </p:cNvSpPr>
          <p:nvPr/>
        </p:nvSpPr>
        <p:spPr bwMode="auto">
          <a:xfrm>
            <a:off x="7946448" y="6132842"/>
            <a:ext cx="3368321" cy="584775"/>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b="1" dirty="0">
                <a:latin typeface="+mj-lt"/>
              </a:rPr>
              <a:t>This is not a design rule, but a check! Use it as to verify your design only!</a:t>
            </a:r>
          </a:p>
        </p:txBody>
      </p:sp>
      <p:pic>
        <p:nvPicPr>
          <p:cNvPr id="8" name="Picture 7" descr="warning">
            <a:extLst>
              <a:ext uri="{FF2B5EF4-FFF2-40B4-BE49-F238E27FC236}">
                <a16:creationId xmlns:a16="http://schemas.microsoft.com/office/drawing/2014/main" id="{9E47D11C-B66F-4358-BB4B-605384DA3F4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14768" y="1692686"/>
            <a:ext cx="734529" cy="65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946F03FF-2DBE-4709-9459-6AC91237A390}"/>
              </a:ext>
            </a:extLst>
          </p:cNvPr>
          <p:cNvSpPr txBox="1"/>
          <p:nvPr/>
        </p:nvSpPr>
        <p:spPr>
          <a:xfrm>
            <a:off x="7998814" y="1292576"/>
            <a:ext cx="3101480" cy="400110"/>
          </a:xfrm>
          <a:prstGeom prst="rect">
            <a:avLst/>
          </a:prstGeom>
          <a:noFill/>
        </p:spPr>
        <p:txBody>
          <a:bodyPr wrap="square">
            <a:spAutoFit/>
          </a:bodyPr>
          <a:lstStyle/>
          <a:p>
            <a:pPr eaLnBrk="1" hangingPunct="1"/>
            <a:r>
              <a:rPr lang="en-GB" altLang="en-US" sz="2000" b="1" u="sng" dirty="0"/>
              <a:t>Tail-off</a:t>
            </a:r>
            <a:r>
              <a:rPr lang="en-GB" altLang="en-US" b="1" dirty="0"/>
              <a:t> pitch-up boundaries*</a:t>
            </a:r>
          </a:p>
        </p:txBody>
      </p:sp>
    </p:spTree>
    <p:extLst>
      <p:ext uri="{BB962C8B-B14F-4D97-AF65-F5344CB8AC3E}">
        <p14:creationId xmlns:p14="http://schemas.microsoft.com/office/powerpoint/2010/main" val="39824788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r>
              <a:rPr lang="en-US" sz="3600" dirty="0"/>
              <a:t> Selection</a:t>
            </a:r>
            <a:br>
              <a:rPr lang="el-GR"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6237753" cy="4108119"/>
          </a:xfrm>
        </p:spPr>
        <p:txBody>
          <a:bodyPr/>
          <a:lstStyle/>
          <a:p>
            <a:pPr marL="0" indent="0">
              <a:spcBef>
                <a:spcPts val="0"/>
              </a:spcBef>
              <a:buNone/>
            </a:pPr>
            <a:r>
              <a:rPr lang="en-GB" altLang="en-US" dirty="0"/>
              <a:t>T-tail configuration aircraft are the most critical with respect to pitch-up effect:</a:t>
            </a:r>
          </a:p>
          <a:p>
            <a:pPr>
              <a:spcBef>
                <a:spcPts val="0"/>
              </a:spcBef>
            </a:pPr>
            <a:r>
              <a:rPr lang="en-US" altLang="en-US" sz="2000" dirty="0"/>
              <a:t>At very high </a:t>
            </a:r>
            <a:r>
              <a:rPr lang="en-US" altLang="en-US" sz="2000" dirty="0" err="1"/>
              <a:t>AoA</a:t>
            </a:r>
            <a:r>
              <a:rPr lang="en-US" altLang="en-US" sz="2000" dirty="0"/>
              <a:t>, as present in stall, the low energy wake from the wing and the fuselage blankets the tail reducing its stabilizing capability and also making the control surfaces ineffective (</a:t>
            </a:r>
            <a:r>
              <a:rPr lang="en-US" altLang="en-US" sz="2000" b="1" dirty="0"/>
              <a:t>deep stall</a:t>
            </a:r>
            <a:r>
              <a:rPr lang="en-US" altLang="en-US" sz="2000" dirty="0"/>
              <a:t>)! </a:t>
            </a:r>
          </a:p>
          <a:p>
            <a:pPr>
              <a:spcBef>
                <a:spcPts val="0"/>
              </a:spcBef>
            </a:pPr>
            <a:r>
              <a:rPr lang="en-US" altLang="en-US" sz="2000" dirty="0"/>
              <a:t>Larger tail surfaces are typically required to account for the reduced efficiency due to the blanking out by the wing wake </a:t>
            </a:r>
          </a:p>
          <a:p>
            <a:pPr marL="0" indent="0">
              <a:spcBef>
                <a:spcPts val="0"/>
              </a:spcBef>
              <a:buNone/>
            </a:pPr>
            <a:endParaRPr lang="en-US" altLang="en-US" sz="2000" dirty="0"/>
          </a:p>
          <a:p>
            <a:pPr marL="0" indent="0">
              <a:spcBef>
                <a:spcPts val="0"/>
              </a:spcBef>
              <a:buNone/>
            </a:pPr>
            <a:r>
              <a:rPr lang="en-US" altLang="en-US" sz="2000" dirty="0"/>
              <a:t>Stick shakers and pushers, together with acoustic alarm systems are now mounted on aircraft to prevent the occurrence of such critical conditions.</a:t>
            </a:r>
          </a:p>
          <a:p>
            <a:pPr>
              <a:spcBef>
                <a:spcPts val="0"/>
              </a:spcBef>
            </a:pPr>
            <a:endParaRPr lang="en-US" dirty="0"/>
          </a:p>
        </p:txBody>
      </p:sp>
      <p:sp>
        <p:nvSpPr>
          <p:cNvPr id="18" name="Content Placeholder 2">
            <a:extLst>
              <a:ext uri="{FF2B5EF4-FFF2-40B4-BE49-F238E27FC236}">
                <a16:creationId xmlns:a16="http://schemas.microsoft.com/office/drawing/2014/main" id="{876A6923-9E4A-4277-A77D-F15BE1833EFF}"/>
              </a:ext>
            </a:extLst>
          </p:cNvPr>
          <p:cNvSpPr txBox="1">
            <a:spLocks/>
          </p:cNvSpPr>
          <p:nvPr/>
        </p:nvSpPr>
        <p:spPr>
          <a:xfrm>
            <a:off x="6096000" y="1600207"/>
            <a:ext cx="5486400" cy="4108119"/>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endParaRPr lang="en-US" dirty="0"/>
          </a:p>
        </p:txBody>
      </p:sp>
      <p:pic>
        <p:nvPicPr>
          <p:cNvPr id="4" name="Picture 3">
            <a:extLst>
              <a:ext uri="{FF2B5EF4-FFF2-40B4-BE49-F238E27FC236}">
                <a16:creationId xmlns:a16="http://schemas.microsoft.com/office/drawing/2014/main" id="{85F47E62-5EA6-4A6D-B15E-369FBD610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7451"/>
          <a:stretch>
            <a:fillRect/>
          </a:stretch>
        </p:blipFill>
        <p:spPr bwMode="auto">
          <a:xfrm>
            <a:off x="6847353" y="1944384"/>
            <a:ext cx="5122974" cy="34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01639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8.1 Introduction</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a:xfrm>
            <a:off x="609600" y="1600207"/>
            <a:ext cx="11313318" cy="4108119"/>
          </a:xfrm>
        </p:spPr>
        <p:txBody>
          <a:bodyPr/>
          <a:lstStyle/>
          <a:p>
            <a:pPr marL="0" indent="0">
              <a:buNone/>
            </a:pPr>
            <a:r>
              <a:rPr lang="en-US" altLang="en-US" dirty="0"/>
              <a:t>Other objectives to be achieved in the design of a wing are </a:t>
            </a:r>
            <a:r>
              <a:rPr lang="en-GB" altLang="en-US" b="1" dirty="0"/>
              <a:t>Structure</a:t>
            </a:r>
            <a:r>
              <a:rPr lang="en-GB" altLang="en-US" dirty="0"/>
              <a:t>-related:</a:t>
            </a:r>
          </a:p>
          <a:p>
            <a:pPr marL="0" indent="0">
              <a:buNone/>
            </a:pPr>
            <a:endParaRPr lang="en-GB" altLang="en-US" dirty="0"/>
          </a:p>
          <a:p>
            <a:r>
              <a:rPr lang="en-US" altLang="en-US" sz="2200" dirty="0"/>
              <a:t>Low weight</a:t>
            </a:r>
          </a:p>
          <a:p>
            <a:r>
              <a:rPr lang="en-US" altLang="en-US" sz="2200" dirty="0"/>
              <a:t>Strength</a:t>
            </a:r>
          </a:p>
          <a:p>
            <a:r>
              <a:rPr lang="en-US" altLang="en-US" sz="2200" dirty="0"/>
              <a:t>Stiffness</a:t>
            </a:r>
          </a:p>
          <a:p>
            <a:r>
              <a:rPr lang="en-US" altLang="en-US" sz="2200" dirty="0"/>
              <a:t>Durability</a:t>
            </a:r>
          </a:p>
          <a:p>
            <a:r>
              <a:rPr lang="en-GB" altLang="en-US" sz="2200" dirty="0"/>
              <a:t>…</a:t>
            </a:r>
          </a:p>
          <a:p>
            <a:pPr lvl="1"/>
            <a:endParaRPr lang="en-US" altLang="en-US" sz="2800" dirty="0"/>
          </a:p>
        </p:txBody>
      </p:sp>
      <p:sp>
        <p:nvSpPr>
          <p:cNvPr id="6" name="TextBox 5">
            <a:extLst>
              <a:ext uri="{FF2B5EF4-FFF2-40B4-BE49-F238E27FC236}">
                <a16:creationId xmlns:a16="http://schemas.microsoft.com/office/drawing/2014/main" id="{D021F714-DAD8-4B1F-A2D8-E4F32E1A3CCE}"/>
              </a:ext>
            </a:extLst>
          </p:cNvPr>
          <p:cNvSpPr txBox="1"/>
          <p:nvPr/>
        </p:nvSpPr>
        <p:spPr>
          <a:xfrm>
            <a:off x="5600700" y="2500104"/>
            <a:ext cx="6273401" cy="2308324"/>
          </a:xfrm>
          <a:prstGeom prst="rect">
            <a:avLst/>
          </a:prstGeom>
          <a:noFill/>
        </p:spPr>
        <p:txBody>
          <a:bodyPr wrap="square">
            <a:spAutoFit/>
          </a:bodyPr>
          <a:lstStyle/>
          <a:p>
            <a:pPr eaLnBrk="1" hangingPunct="1"/>
            <a:r>
              <a:rPr lang="en-GB" altLang="en-US" i="1" dirty="0">
                <a:latin typeface="+mn-lt"/>
              </a:rPr>
              <a:t>Also in this case, objectives can be incompatible </a:t>
            </a:r>
          </a:p>
          <a:p>
            <a:pPr marL="285750" indent="-285750" eaLnBrk="1" hangingPunct="1">
              <a:buFont typeface="Arial" panose="020B0604020202020204" pitchFamily="34" charset="0"/>
              <a:buChar char="•"/>
            </a:pPr>
            <a:r>
              <a:rPr lang="en-GB" altLang="en-US" i="1" dirty="0">
                <a:latin typeface="+mn-lt"/>
              </a:rPr>
              <a:t>A very strong wing is generally not the lightest…  </a:t>
            </a:r>
          </a:p>
          <a:p>
            <a:pPr eaLnBrk="1" hangingPunct="1"/>
            <a:endParaRPr lang="en-GB" altLang="en-US" i="1" dirty="0">
              <a:latin typeface="+mn-lt"/>
            </a:endParaRPr>
          </a:p>
          <a:p>
            <a:pPr eaLnBrk="1" hangingPunct="1"/>
            <a:r>
              <a:rPr lang="en-GB" altLang="en-US" i="1" dirty="0">
                <a:latin typeface="+mn-lt"/>
              </a:rPr>
              <a:t>Structural objectives are generally incompatible aerodynamics and performance </a:t>
            </a:r>
            <a:r>
              <a:rPr lang="en-GB" altLang="en-US" i="1" dirty="0"/>
              <a:t>objectives</a:t>
            </a:r>
            <a:r>
              <a:rPr lang="en-GB" altLang="en-US" i="1" dirty="0">
                <a:latin typeface="+mn-lt"/>
              </a:rPr>
              <a:t>. </a:t>
            </a:r>
          </a:p>
          <a:p>
            <a:pPr marL="285750" indent="-285750" eaLnBrk="1" hangingPunct="1">
              <a:buFont typeface="Arial" panose="020B0604020202020204" pitchFamily="34" charset="0"/>
              <a:buChar char="•"/>
            </a:pPr>
            <a:r>
              <a:rPr lang="en-GB" altLang="en-US" i="1" dirty="0">
                <a:latin typeface="+mn-lt"/>
              </a:rPr>
              <a:t>A thin wing can allow lower drag, but it will be heavier </a:t>
            </a:r>
          </a:p>
          <a:p>
            <a:pPr marL="285750" indent="-285750" eaLnBrk="1" hangingPunct="1">
              <a:buFont typeface="Arial" panose="020B0604020202020204" pitchFamily="34" charset="0"/>
              <a:buChar char="•"/>
            </a:pPr>
            <a:r>
              <a:rPr lang="en-GB" altLang="en-US" i="1" dirty="0">
                <a:latin typeface="+mn-lt"/>
              </a:rPr>
              <a:t>Increasing the aspect ratio of a wing can lower induced drag, but a longer wing is generally heavier. </a:t>
            </a:r>
          </a:p>
        </p:txBody>
      </p:sp>
    </p:spTree>
    <p:extLst>
      <p:ext uri="{BB962C8B-B14F-4D97-AF65-F5344CB8AC3E}">
        <p14:creationId xmlns:p14="http://schemas.microsoft.com/office/powerpoint/2010/main" val="8535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r>
              <a:rPr lang="en-US" sz="3600" dirty="0"/>
              <a:t> Selection</a:t>
            </a:r>
            <a:br>
              <a:rPr lang="el-GR"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10972800" cy="4108119"/>
          </a:xfrm>
        </p:spPr>
        <p:txBody>
          <a:bodyPr/>
          <a:lstStyle/>
          <a:p>
            <a:pPr marL="0" indent="0" algn="ctr" eaLnBrk="1" hangingPunct="1">
              <a:buNone/>
            </a:pPr>
            <a:r>
              <a:rPr lang="en-GB" altLang="en-US" b="1" dirty="0"/>
              <a:t>The best way to estimate the required sweep angle value is based on the computation of the wing sections </a:t>
            </a:r>
            <a:r>
              <a:rPr lang="en-GB" altLang="en-US" b="1" dirty="0" err="1"/>
              <a:t>M</a:t>
            </a:r>
            <a:r>
              <a:rPr lang="en-GB" altLang="en-US" b="1" baseline="-25000" dirty="0" err="1"/>
              <a:t>cr</a:t>
            </a:r>
            <a:r>
              <a:rPr lang="en-GB" altLang="en-US" dirty="0"/>
              <a:t>. </a:t>
            </a:r>
          </a:p>
          <a:p>
            <a:pPr eaLnBrk="1" hangingPunct="1"/>
            <a:endParaRPr lang="en-GB" altLang="en-US" dirty="0"/>
          </a:p>
          <a:p>
            <a:pPr eaLnBrk="1" hangingPunct="1"/>
            <a:r>
              <a:rPr lang="en-GB" altLang="en-US" sz="2000" dirty="0"/>
              <a:t>Use historical data for a “quick and dirty” estimation of a reasonable sweep angle and as a sanity check of our calculations</a:t>
            </a:r>
          </a:p>
          <a:p>
            <a:pPr eaLnBrk="1" hangingPunct="1"/>
            <a:r>
              <a:rPr lang="en-GB" altLang="en-US" sz="2000" dirty="0"/>
              <a:t>In section 8.2.4, the historical trend of wing </a:t>
            </a:r>
            <a:r>
              <a:rPr lang="en-GB" altLang="en-US" sz="2000" i="1" dirty="0"/>
              <a:t>(t/c)</a:t>
            </a:r>
            <a:r>
              <a:rPr lang="en-GB" altLang="en-US" sz="2000" i="1" baseline="-25000" dirty="0"/>
              <a:t>max</a:t>
            </a:r>
            <a:r>
              <a:rPr lang="en-GB" altLang="en-US" sz="2000" i="1" dirty="0"/>
              <a:t> vs. maximum Mach number</a:t>
            </a:r>
            <a:r>
              <a:rPr lang="en-GB" altLang="en-US" sz="2000" dirty="0"/>
              <a:t> was shown. In next slide the picture gets completed by the historical trend of wing </a:t>
            </a:r>
            <a:r>
              <a:rPr lang="en-GB" altLang="en-US" sz="2000" i="1" dirty="0"/>
              <a:t>sweep angle vs maximum Mach number</a:t>
            </a:r>
            <a:r>
              <a:rPr lang="en-GB" altLang="en-US" sz="2000" dirty="0"/>
              <a:t> </a:t>
            </a:r>
          </a:p>
          <a:p>
            <a:pPr eaLnBrk="1" hangingPunct="1"/>
            <a:r>
              <a:rPr lang="en-GB" altLang="en-US" sz="2000" dirty="0"/>
              <a:t>Different combinations of sweep angle and wing sections thickness ratio yield to the same </a:t>
            </a:r>
            <a:r>
              <a:rPr lang="en-GB" altLang="en-US" sz="2000" dirty="0" err="1"/>
              <a:t>M</a:t>
            </a:r>
            <a:r>
              <a:rPr lang="en-GB" altLang="en-US" sz="2000" baseline="-25000" dirty="0" err="1"/>
              <a:t>cr</a:t>
            </a:r>
            <a:r>
              <a:rPr lang="en-GB" altLang="en-US" sz="2000" dirty="0"/>
              <a:t> value</a:t>
            </a:r>
          </a:p>
          <a:p>
            <a:pPr lvl="1"/>
            <a:r>
              <a:rPr lang="en-GB" altLang="en-US" dirty="0"/>
              <a:t>A more swept wing with thicker airfoils can have the same </a:t>
            </a:r>
            <a:r>
              <a:rPr lang="en-GB" altLang="en-US" dirty="0" err="1"/>
              <a:t>M</a:t>
            </a:r>
            <a:r>
              <a:rPr lang="en-GB" altLang="en-US" baseline="-25000" dirty="0" err="1"/>
              <a:t>cr</a:t>
            </a:r>
            <a:r>
              <a:rPr lang="en-GB" altLang="en-US" dirty="0"/>
              <a:t> as a less swept wing with thinner airfoils</a:t>
            </a:r>
          </a:p>
        </p:txBody>
      </p:sp>
      <p:sp>
        <p:nvSpPr>
          <p:cNvPr id="18" name="Content Placeholder 2">
            <a:extLst>
              <a:ext uri="{FF2B5EF4-FFF2-40B4-BE49-F238E27FC236}">
                <a16:creationId xmlns:a16="http://schemas.microsoft.com/office/drawing/2014/main" id="{876A6923-9E4A-4277-A77D-F15BE1833EFF}"/>
              </a:ext>
            </a:extLst>
          </p:cNvPr>
          <p:cNvSpPr txBox="1">
            <a:spLocks/>
          </p:cNvSpPr>
          <p:nvPr/>
        </p:nvSpPr>
        <p:spPr>
          <a:xfrm>
            <a:off x="6096000" y="1600207"/>
            <a:ext cx="5486400" cy="4108119"/>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3003267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sp>
        <p:nvSpPr>
          <p:cNvPr id="18" name="Content Placeholder 2">
            <a:extLst>
              <a:ext uri="{FF2B5EF4-FFF2-40B4-BE49-F238E27FC236}">
                <a16:creationId xmlns:a16="http://schemas.microsoft.com/office/drawing/2014/main" id="{876A6923-9E4A-4277-A77D-F15BE1833EFF}"/>
              </a:ext>
            </a:extLst>
          </p:cNvPr>
          <p:cNvSpPr txBox="1">
            <a:spLocks/>
          </p:cNvSpPr>
          <p:nvPr/>
        </p:nvSpPr>
        <p:spPr>
          <a:xfrm>
            <a:off x="6096000" y="1600207"/>
            <a:ext cx="5486400" cy="4108119"/>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endParaRPr lang="en-US" dirty="0"/>
          </a:p>
        </p:txBody>
      </p:sp>
      <p:pic>
        <p:nvPicPr>
          <p:cNvPr id="4" name="Picture 13" descr="warning">
            <a:extLst>
              <a:ext uri="{FF2B5EF4-FFF2-40B4-BE49-F238E27FC236}">
                <a16:creationId xmlns:a16="http://schemas.microsoft.com/office/drawing/2014/main" id="{5E4B25E7-28DD-45AE-8561-2DB4088632C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79084" y="3178808"/>
            <a:ext cx="10668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C333EB8B-FA56-4944-AE18-60838F1FC4A5}"/>
              </a:ext>
            </a:extLst>
          </p:cNvPr>
          <p:cNvSpPr>
            <a:spLocks noChangeArrowheads="1"/>
          </p:cNvSpPr>
          <p:nvPr/>
        </p:nvSpPr>
        <p:spPr bwMode="auto">
          <a:xfrm>
            <a:off x="5048250" y="1067753"/>
            <a:ext cx="312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Wing sweep historical trend</a:t>
            </a:r>
            <a:endParaRPr lang="en-GB" altLang="en-US" sz="2000" dirty="0"/>
          </a:p>
        </p:txBody>
      </p:sp>
      <p:pic>
        <p:nvPicPr>
          <p:cNvPr id="8" name="Picture 3">
            <a:extLst>
              <a:ext uri="{FF2B5EF4-FFF2-40B4-BE49-F238E27FC236}">
                <a16:creationId xmlns:a16="http://schemas.microsoft.com/office/drawing/2014/main" id="{9D05BC75-AC61-4974-A5C4-112A5C401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50" b="8527"/>
          <a:stretch>
            <a:fillRect/>
          </a:stretch>
        </p:blipFill>
        <p:spPr bwMode="auto">
          <a:xfrm>
            <a:off x="2762250" y="1448753"/>
            <a:ext cx="66675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 name="Text Box 4">
            <a:extLst>
              <a:ext uri="{FF2B5EF4-FFF2-40B4-BE49-F238E27FC236}">
                <a16:creationId xmlns:a16="http://schemas.microsoft.com/office/drawing/2014/main" id="{59D83A32-C106-4FC9-BC08-DDD81DE90E27}"/>
              </a:ext>
            </a:extLst>
          </p:cNvPr>
          <p:cNvSpPr txBox="1">
            <a:spLocks noChangeArrowheads="1"/>
          </p:cNvSpPr>
          <p:nvPr/>
        </p:nvSpPr>
        <p:spPr bwMode="auto">
          <a:xfrm>
            <a:off x="5582689" y="4618196"/>
            <a:ext cx="149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solidFill>
                  <a:srgbClr val="FF3300"/>
                </a:solidFill>
              </a:rPr>
              <a:t>MACH LINE</a:t>
            </a:r>
          </a:p>
        </p:txBody>
      </p:sp>
      <p:sp>
        <p:nvSpPr>
          <p:cNvPr id="12" name="Freeform 5">
            <a:extLst>
              <a:ext uri="{FF2B5EF4-FFF2-40B4-BE49-F238E27FC236}">
                <a16:creationId xmlns:a16="http://schemas.microsoft.com/office/drawing/2014/main" id="{339D6992-CBEA-4366-8F4E-72B73C996603}"/>
              </a:ext>
            </a:extLst>
          </p:cNvPr>
          <p:cNvSpPr>
            <a:spLocks/>
          </p:cNvSpPr>
          <p:nvPr/>
        </p:nvSpPr>
        <p:spPr bwMode="auto">
          <a:xfrm>
            <a:off x="5029200" y="2210753"/>
            <a:ext cx="4121150" cy="3048000"/>
          </a:xfrm>
          <a:custGeom>
            <a:avLst/>
            <a:gdLst>
              <a:gd name="T0" fmla="*/ 12 w 2596"/>
              <a:gd name="T1" fmla="*/ 1920 h 1920"/>
              <a:gd name="T2" fmla="*/ 28 w 2596"/>
              <a:gd name="T3" fmla="*/ 1448 h 1920"/>
              <a:gd name="T4" fmla="*/ 180 w 2596"/>
              <a:gd name="T5" fmla="*/ 1000 h 1920"/>
              <a:gd name="T6" fmla="*/ 572 w 2596"/>
              <a:gd name="T7" fmla="*/ 560 h 1920"/>
              <a:gd name="T8" fmla="*/ 1132 w 2596"/>
              <a:gd name="T9" fmla="*/ 288 h 1920"/>
              <a:gd name="T10" fmla="*/ 1828 w 2596"/>
              <a:gd name="T11" fmla="*/ 88 h 1920"/>
              <a:gd name="T12" fmla="*/ 2596 w 2596"/>
              <a:gd name="T13" fmla="*/ 0 h 1920"/>
              <a:gd name="T14" fmla="*/ 0 60000 65536"/>
              <a:gd name="T15" fmla="*/ 0 60000 65536"/>
              <a:gd name="T16" fmla="*/ 0 60000 65536"/>
              <a:gd name="T17" fmla="*/ 0 60000 65536"/>
              <a:gd name="T18" fmla="*/ 0 60000 65536"/>
              <a:gd name="T19" fmla="*/ 0 60000 65536"/>
              <a:gd name="T20" fmla="*/ 0 60000 65536"/>
              <a:gd name="T21" fmla="*/ 0 w 2596"/>
              <a:gd name="T22" fmla="*/ 0 h 1920"/>
              <a:gd name="T23" fmla="*/ 2596 w 2596"/>
              <a:gd name="T24" fmla="*/ 1920 h 19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6" h="1920">
                <a:moveTo>
                  <a:pt x="12" y="1920"/>
                </a:moveTo>
                <a:cubicBezTo>
                  <a:pt x="6" y="1760"/>
                  <a:pt x="0" y="1601"/>
                  <a:pt x="28" y="1448"/>
                </a:cubicBezTo>
                <a:cubicBezTo>
                  <a:pt x="56" y="1295"/>
                  <a:pt x="89" y="1148"/>
                  <a:pt x="180" y="1000"/>
                </a:cubicBezTo>
                <a:cubicBezTo>
                  <a:pt x="271" y="852"/>
                  <a:pt x="413" y="679"/>
                  <a:pt x="572" y="560"/>
                </a:cubicBezTo>
                <a:cubicBezTo>
                  <a:pt x="731" y="441"/>
                  <a:pt x="923" y="367"/>
                  <a:pt x="1132" y="288"/>
                </a:cubicBezTo>
                <a:cubicBezTo>
                  <a:pt x="1341" y="209"/>
                  <a:pt x="1584" y="136"/>
                  <a:pt x="1828" y="88"/>
                </a:cubicBezTo>
                <a:cubicBezTo>
                  <a:pt x="2072" y="40"/>
                  <a:pt x="2334" y="20"/>
                  <a:pt x="2596" y="0"/>
                </a:cubicBezTo>
              </a:path>
            </a:pathLst>
          </a:custGeom>
          <a:noFill/>
          <a:ln w="762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4" name="Freeform 6">
            <a:extLst>
              <a:ext uri="{FF2B5EF4-FFF2-40B4-BE49-F238E27FC236}">
                <a16:creationId xmlns:a16="http://schemas.microsoft.com/office/drawing/2014/main" id="{8CDE2B29-13D7-4106-A6A7-ED16715BA4E8}"/>
              </a:ext>
            </a:extLst>
          </p:cNvPr>
          <p:cNvSpPr>
            <a:spLocks/>
          </p:cNvSpPr>
          <p:nvPr/>
        </p:nvSpPr>
        <p:spPr bwMode="auto">
          <a:xfrm>
            <a:off x="3875088" y="2760028"/>
            <a:ext cx="5257800" cy="2541588"/>
          </a:xfrm>
          <a:custGeom>
            <a:avLst/>
            <a:gdLst>
              <a:gd name="T0" fmla="*/ 0 w 3312"/>
              <a:gd name="T1" fmla="*/ 1601 h 1601"/>
              <a:gd name="T2" fmla="*/ 144 w 3312"/>
              <a:gd name="T3" fmla="*/ 1593 h 1601"/>
              <a:gd name="T4" fmla="*/ 293 w 3312"/>
              <a:gd name="T5" fmla="*/ 1521 h 1601"/>
              <a:gd name="T6" fmla="*/ 389 w 3312"/>
              <a:gd name="T7" fmla="*/ 1353 h 1601"/>
              <a:gd name="T8" fmla="*/ 446 w 3312"/>
              <a:gd name="T9" fmla="*/ 1152 h 1601"/>
              <a:gd name="T10" fmla="*/ 595 w 3312"/>
              <a:gd name="T11" fmla="*/ 782 h 1601"/>
              <a:gd name="T12" fmla="*/ 801 w 3312"/>
              <a:gd name="T13" fmla="*/ 532 h 1601"/>
              <a:gd name="T14" fmla="*/ 1219 w 3312"/>
              <a:gd name="T15" fmla="*/ 288 h 1601"/>
              <a:gd name="T16" fmla="*/ 1920 w 3312"/>
              <a:gd name="T17" fmla="*/ 96 h 1601"/>
              <a:gd name="T18" fmla="*/ 2601 w 3312"/>
              <a:gd name="T19" fmla="*/ 19 h 1601"/>
              <a:gd name="T20" fmla="*/ 3312 w 3312"/>
              <a:gd name="T21" fmla="*/ 0 h 16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12"/>
              <a:gd name="T34" fmla="*/ 0 h 1601"/>
              <a:gd name="T35" fmla="*/ 3312 w 3312"/>
              <a:gd name="T36" fmla="*/ 1601 h 16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12" h="1601">
                <a:moveTo>
                  <a:pt x="0" y="1601"/>
                </a:moveTo>
                <a:lnTo>
                  <a:pt x="144" y="1593"/>
                </a:lnTo>
                <a:cubicBezTo>
                  <a:pt x="193" y="1580"/>
                  <a:pt x="252" y="1561"/>
                  <a:pt x="293" y="1521"/>
                </a:cubicBezTo>
                <a:cubicBezTo>
                  <a:pt x="334" y="1481"/>
                  <a:pt x="364" y="1414"/>
                  <a:pt x="389" y="1353"/>
                </a:cubicBezTo>
                <a:cubicBezTo>
                  <a:pt x="414" y="1292"/>
                  <a:pt x="412" y="1247"/>
                  <a:pt x="446" y="1152"/>
                </a:cubicBezTo>
                <a:cubicBezTo>
                  <a:pt x="480" y="1057"/>
                  <a:pt x="536" y="885"/>
                  <a:pt x="595" y="782"/>
                </a:cubicBezTo>
                <a:cubicBezTo>
                  <a:pt x="654" y="679"/>
                  <a:pt x="697" y="614"/>
                  <a:pt x="801" y="532"/>
                </a:cubicBezTo>
                <a:cubicBezTo>
                  <a:pt x="905" y="450"/>
                  <a:pt x="1033" y="361"/>
                  <a:pt x="1219" y="288"/>
                </a:cubicBezTo>
                <a:cubicBezTo>
                  <a:pt x="1405" y="215"/>
                  <a:pt x="1690" y="141"/>
                  <a:pt x="1920" y="96"/>
                </a:cubicBezTo>
                <a:cubicBezTo>
                  <a:pt x="2150" y="51"/>
                  <a:pt x="2369" y="35"/>
                  <a:pt x="2601" y="19"/>
                </a:cubicBezTo>
                <a:cubicBezTo>
                  <a:pt x="2833" y="3"/>
                  <a:pt x="3072" y="1"/>
                  <a:pt x="3312" y="0"/>
                </a:cubicBezTo>
              </a:path>
            </a:pathLst>
          </a:custGeom>
          <a:noFill/>
          <a:ln w="57150">
            <a:solidFill>
              <a:srgbClr val="00A4DE"/>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6" name="Line 8">
            <a:extLst>
              <a:ext uri="{FF2B5EF4-FFF2-40B4-BE49-F238E27FC236}">
                <a16:creationId xmlns:a16="http://schemas.microsoft.com/office/drawing/2014/main" id="{E19F0C2D-D766-423F-8E9A-545DD412B495}"/>
              </a:ext>
            </a:extLst>
          </p:cNvPr>
          <p:cNvSpPr>
            <a:spLocks noChangeShapeType="1"/>
          </p:cNvSpPr>
          <p:nvPr/>
        </p:nvSpPr>
        <p:spPr bwMode="auto">
          <a:xfrm>
            <a:off x="3829050" y="4801553"/>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0" name="Text Box 9">
            <a:extLst>
              <a:ext uri="{FF2B5EF4-FFF2-40B4-BE49-F238E27FC236}">
                <a16:creationId xmlns:a16="http://schemas.microsoft.com/office/drawing/2014/main" id="{BB019AC7-ECF6-4B4A-9229-2BA1DF07DC24}"/>
              </a:ext>
            </a:extLst>
          </p:cNvPr>
          <p:cNvSpPr txBox="1">
            <a:spLocks noChangeArrowheads="1"/>
          </p:cNvSpPr>
          <p:nvPr/>
        </p:nvSpPr>
        <p:spPr bwMode="auto">
          <a:xfrm>
            <a:off x="3889375" y="5442903"/>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0.4</a:t>
            </a:r>
          </a:p>
        </p:txBody>
      </p:sp>
      <p:sp>
        <p:nvSpPr>
          <p:cNvPr id="22" name="Text Box 10">
            <a:extLst>
              <a:ext uri="{FF2B5EF4-FFF2-40B4-BE49-F238E27FC236}">
                <a16:creationId xmlns:a16="http://schemas.microsoft.com/office/drawing/2014/main" id="{2E6F59C1-7317-44B0-9209-AA98DF814CB7}"/>
              </a:ext>
            </a:extLst>
          </p:cNvPr>
          <p:cNvSpPr txBox="1">
            <a:spLocks noChangeArrowheads="1"/>
          </p:cNvSpPr>
          <p:nvPr/>
        </p:nvSpPr>
        <p:spPr bwMode="auto">
          <a:xfrm>
            <a:off x="6724650" y="3682366"/>
            <a:ext cx="2276475" cy="346075"/>
          </a:xfrm>
          <a:prstGeom prst="rect">
            <a:avLst/>
          </a:prstGeom>
          <a:solidFill>
            <a:schemeClr val="bg1"/>
          </a:solidFill>
          <a:ln w="9525" algn="ctr">
            <a:noFill/>
            <a:miter lim="800000"/>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t>F104 (razorblade wing)</a:t>
            </a:r>
          </a:p>
        </p:txBody>
      </p:sp>
      <p:sp>
        <p:nvSpPr>
          <p:cNvPr id="24" name="Line 11">
            <a:extLst>
              <a:ext uri="{FF2B5EF4-FFF2-40B4-BE49-F238E27FC236}">
                <a16:creationId xmlns:a16="http://schemas.microsoft.com/office/drawing/2014/main" id="{3B9A5A4E-969A-410B-9098-CAD21F58E17E}"/>
              </a:ext>
            </a:extLst>
          </p:cNvPr>
          <p:cNvSpPr>
            <a:spLocks noChangeShapeType="1"/>
          </p:cNvSpPr>
          <p:nvPr/>
        </p:nvSpPr>
        <p:spPr bwMode="auto">
          <a:xfrm flipH="1">
            <a:off x="6496050" y="3887153"/>
            <a:ext cx="2286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Tree>
    <p:extLst>
      <p:ext uri="{BB962C8B-B14F-4D97-AF65-F5344CB8AC3E}">
        <p14:creationId xmlns:p14="http://schemas.microsoft.com/office/powerpoint/2010/main" val="28096514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4973-7AAC-3046-6B35-261671126BF0}"/>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pic>
        <p:nvPicPr>
          <p:cNvPr id="1026" name="Picture 2" descr="Lockheed XF-104 Starfighter - Wikipedia">
            <a:extLst>
              <a:ext uri="{FF2B5EF4-FFF2-40B4-BE49-F238E27FC236}">
                <a16:creationId xmlns:a16="http://schemas.microsoft.com/office/drawing/2014/main" id="{7657F353-FB9F-2407-22DC-BACD416172F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98737" y="1600200"/>
            <a:ext cx="6794526" cy="410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059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RECALL: 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5" name="Content Placeholder 4">
            <a:extLst>
              <a:ext uri="{FF2B5EF4-FFF2-40B4-BE49-F238E27FC236}">
                <a16:creationId xmlns:a16="http://schemas.microsoft.com/office/drawing/2014/main" id="{D916DFF7-5251-49EA-B38E-A3B512451404}"/>
              </a:ext>
            </a:extLst>
          </p:cNvPr>
          <p:cNvSpPr>
            <a:spLocks noGrp="1"/>
          </p:cNvSpPr>
          <p:nvPr>
            <p:ph idx="1"/>
          </p:nvPr>
        </p:nvSpPr>
        <p:spPr/>
        <p:txBody>
          <a:bodyPr/>
          <a:lstStyle/>
          <a:p>
            <a:pPr marL="0" indent="0">
              <a:buNone/>
            </a:pPr>
            <a:r>
              <a:rPr lang="en-GB" altLang="en-US" sz="2400" dirty="0"/>
              <a:t>1 - Historical trend of (t/c)max on the main wing of aircraft vs. design Mach number:</a:t>
            </a:r>
          </a:p>
          <a:p>
            <a:endParaRPr lang="en-US" dirty="0"/>
          </a:p>
        </p:txBody>
      </p:sp>
      <p:grpSp>
        <p:nvGrpSpPr>
          <p:cNvPr id="18" name="Group 17">
            <a:extLst>
              <a:ext uri="{FF2B5EF4-FFF2-40B4-BE49-F238E27FC236}">
                <a16:creationId xmlns:a16="http://schemas.microsoft.com/office/drawing/2014/main" id="{1D6DEEF3-5BDC-42F4-A044-DD08F74B506A}"/>
              </a:ext>
            </a:extLst>
          </p:cNvPr>
          <p:cNvGrpSpPr/>
          <p:nvPr/>
        </p:nvGrpSpPr>
        <p:grpSpPr>
          <a:xfrm>
            <a:off x="2211388" y="2873397"/>
            <a:ext cx="2625813" cy="3106172"/>
            <a:chOff x="2211388" y="2438407"/>
            <a:chExt cx="2625813" cy="3545804"/>
          </a:xfrm>
        </p:grpSpPr>
        <p:sp>
          <p:nvSpPr>
            <p:cNvPr id="11" name="Line 9">
              <a:extLst>
                <a:ext uri="{FF2B5EF4-FFF2-40B4-BE49-F238E27FC236}">
                  <a16:creationId xmlns:a16="http://schemas.microsoft.com/office/drawing/2014/main" id="{7E4047DB-506B-4A6A-914D-6E451ECB5151}"/>
                </a:ext>
              </a:extLst>
            </p:cNvPr>
            <p:cNvSpPr>
              <a:spLocks noChangeShapeType="1"/>
            </p:cNvSpPr>
            <p:nvPr/>
          </p:nvSpPr>
          <p:spPr bwMode="auto">
            <a:xfrm flipV="1">
              <a:off x="4649788" y="2590807"/>
              <a:ext cx="0" cy="2819400"/>
            </a:xfrm>
            <a:prstGeom prst="line">
              <a:avLst/>
            </a:prstGeom>
            <a:noFill/>
            <a:ln w="44450">
              <a:solidFill>
                <a:srgbClr val="FF3300"/>
              </a:solidFill>
              <a:prstDash val="sysDash"/>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3" name="Line 10">
              <a:extLst>
                <a:ext uri="{FF2B5EF4-FFF2-40B4-BE49-F238E27FC236}">
                  <a16:creationId xmlns:a16="http://schemas.microsoft.com/office/drawing/2014/main" id="{81610B07-3053-439E-A2A2-DD2FB6B1213E}"/>
                </a:ext>
              </a:extLst>
            </p:cNvPr>
            <p:cNvSpPr>
              <a:spLocks noChangeShapeType="1"/>
            </p:cNvSpPr>
            <p:nvPr/>
          </p:nvSpPr>
          <p:spPr bwMode="auto">
            <a:xfrm rot="5400000">
              <a:off x="4074319" y="2175676"/>
              <a:ext cx="20638" cy="1003300"/>
            </a:xfrm>
            <a:prstGeom prst="line">
              <a:avLst/>
            </a:prstGeom>
            <a:noFill/>
            <a:ln w="44450">
              <a:solidFill>
                <a:srgbClr val="FF3300"/>
              </a:solidFill>
              <a:prstDash val="sysDash"/>
              <a:round/>
              <a:headEnd/>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15" name="Text Box 11">
              <a:extLst>
                <a:ext uri="{FF2B5EF4-FFF2-40B4-BE49-F238E27FC236}">
                  <a16:creationId xmlns:a16="http://schemas.microsoft.com/office/drawing/2014/main" id="{05AAAEF7-BA3C-4702-839C-E403DDA5BA0B}"/>
                </a:ext>
              </a:extLst>
            </p:cNvPr>
            <p:cNvSpPr txBox="1">
              <a:spLocks noChangeArrowheads="1"/>
            </p:cNvSpPr>
            <p:nvPr/>
          </p:nvSpPr>
          <p:spPr bwMode="auto">
            <a:xfrm>
              <a:off x="4040188" y="5562606"/>
              <a:ext cx="797013" cy="42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latin typeface="+mn-lt"/>
                </a:rPr>
                <a:t>M=0.8</a:t>
              </a:r>
            </a:p>
          </p:txBody>
        </p:sp>
        <p:sp>
          <p:nvSpPr>
            <p:cNvPr id="17" name="Text Box 12">
              <a:extLst>
                <a:ext uri="{FF2B5EF4-FFF2-40B4-BE49-F238E27FC236}">
                  <a16:creationId xmlns:a16="http://schemas.microsoft.com/office/drawing/2014/main" id="{0CAF1A0B-53AB-4212-AF7E-7270588C1377}"/>
                </a:ext>
              </a:extLst>
            </p:cNvPr>
            <p:cNvSpPr txBox="1">
              <a:spLocks noChangeArrowheads="1"/>
            </p:cNvSpPr>
            <p:nvPr/>
          </p:nvSpPr>
          <p:spPr bwMode="auto">
            <a:xfrm>
              <a:off x="2211388" y="2438407"/>
              <a:ext cx="982128" cy="42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t/c=0.15</a:t>
              </a:r>
            </a:p>
          </p:txBody>
        </p:sp>
      </p:grpSp>
      <p:pic>
        <p:nvPicPr>
          <p:cNvPr id="20" name="Picture 19" descr="warning">
            <a:extLst>
              <a:ext uri="{FF2B5EF4-FFF2-40B4-BE49-F238E27FC236}">
                <a16:creationId xmlns:a16="http://schemas.microsoft.com/office/drawing/2014/main" id="{2612E781-EB16-4A88-824D-4F6763805EF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22306" y="2383032"/>
            <a:ext cx="10668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a:extLst>
              <a:ext uri="{FF2B5EF4-FFF2-40B4-BE49-F238E27FC236}">
                <a16:creationId xmlns:a16="http://schemas.microsoft.com/office/drawing/2014/main" id="{9511F4E1-82BB-44C9-BC92-6FC05F3E582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329"/>
          <a:stretch>
            <a:fillRect/>
          </a:stretch>
        </p:blipFill>
        <p:spPr bwMode="auto">
          <a:xfrm>
            <a:off x="2668588" y="2139123"/>
            <a:ext cx="6477000" cy="3807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90283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RECALL: 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5" name="Content Placeholder 4">
            <a:extLst>
              <a:ext uri="{FF2B5EF4-FFF2-40B4-BE49-F238E27FC236}">
                <a16:creationId xmlns:a16="http://schemas.microsoft.com/office/drawing/2014/main" id="{D916DFF7-5251-49EA-B38E-A3B512451404}"/>
              </a:ext>
            </a:extLst>
          </p:cNvPr>
          <p:cNvSpPr>
            <a:spLocks noGrp="1"/>
          </p:cNvSpPr>
          <p:nvPr>
            <p:ph idx="1"/>
          </p:nvPr>
        </p:nvSpPr>
        <p:spPr/>
        <p:txBody>
          <a:bodyPr/>
          <a:lstStyle/>
          <a:p>
            <a:pPr marL="0" indent="0">
              <a:buNone/>
            </a:pPr>
            <a:r>
              <a:rPr lang="en-GB" altLang="en-US" sz="2400" dirty="0"/>
              <a:t>2 - Historical trend of (t/c)max on the main wing of aircraft vs. crit. Mach number:</a:t>
            </a:r>
          </a:p>
          <a:p>
            <a:endParaRPr lang="en-US" dirty="0"/>
          </a:p>
        </p:txBody>
      </p:sp>
      <p:grpSp>
        <p:nvGrpSpPr>
          <p:cNvPr id="53" name="Group 52">
            <a:extLst>
              <a:ext uri="{FF2B5EF4-FFF2-40B4-BE49-F238E27FC236}">
                <a16:creationId xmlns:a16="http://schemas.microsoft.com/office/drawing/2014/main" id="{32F70CE9-A773-40B9-B5D7-E440494AF8C5}"/>
              </a:ext>
            </a:extLst>
          </p:cNvPr>
          <p:cNvGrpSpPr/>
          <p:nvPr/>
        </p:nvGrpSpPr>
        <p:grpSpPr>
          <a:xfrm>
            <a:off x="2906082" y="2091057"/>
            <a:ext cx="6638705" cy="3912397"/>
            <a:chOff x="2903537" y="1934369"/>
            <a:chExt cx="6638705" cy="4191000"/>
          </a:xfrm>
        </p:grpSpPr>
        <p:pic>
          <p:nvPicPr>
            <p:cNvPr id="3" name="Picture 6">
              <a:extLst>
                <a:ext uri="{FF2B5EF4-FFF2-40B4-BE49-F238E27FC236}">
                  <a16:creationId xmlns:a16="http://schemas.microsoft.com/office/drawing/2014/main" id="{E4798980-EE84-4009-B200-F62BDAB8E30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0779" b="6474"/>
            <a:stretch>
              <a:fillRect/>
            </a:stretch>
          </p:blipFill>
          <p:spPr bwMode="auto">
            <a:xfrm rot="21466017">
              <a:off x="2979737" y="1934369"/>
              <a:ext cx="6229350"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Text Box 4">
              <a:extLst>
                <a:ext uri="{FF2B5EF4-FFF2-40B4-BE49-F238E27FC236}">
                  <a16:creationId xmlns:a16="http://schemas.microsoft.com/office/drawing/2014/main" id="{37CB3B01-2839-47FC-8284-8DCBDE72B7F5}"/>
                </a:ext>
              </a:extLst>
            </p:cNvPr>
            <p:cNvSpPr txBox="1">
              <a:spLocks noChangeArrowheads="1"/>
            </p:cNvSpPr>
            <p:nvPr/>
          </p:nvSpPr>
          <p:spPr bwMode="auto">
            <a:xfrm>
              <a:off x="8682831" y="5567247"/>
              <a:ext cx="832407" cy="42860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a:latin typeface="+mn-lt"/>
                </a:rPr>
                <a:t>(t/c)%</a:t>
              </a:r>
            </a:p>
          </p:txBody>
        </p:sp>
        <p:sp>
          <p:nvSpPr>
            <p:cNvPr id="6" name="Text Box 5">
              <a:extLst>
                <a:ext uri="{FF2B5EF4-FFF2-40B4-BE49-F238E27FC236}">
                  <a16:creationId xmlns:a16="http://schemas.microsoft.com/office/drawing/2014/main" id="{5010DD5E-8576-4FB4-A4D4-5F172C42D447}"/>
                </a:ext>
              </a:extLst>
            </p:cNvPr>
            <p:cNvSpPr txBox="1">
              <a:spLocks noChangeArrowheads="1"/>
            </p:cNvSpPr>
            <p:nvPr/>
          </p:nvSpPr>
          <p:spPr bwMode="auto">
            <a:xfrm rot="16200000">
              <a:off x="2339975" y="2650331"/>
              <a:ext cx="1524000" cy="3968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a:latin typeface="+mn-lt"/>
                </a:rPr>
                <a:t>Airfoil </a:t>
              </a:r>
              <a:r>
                <a:rPr lang="en-GB" altLang="en-US" sz="2000" b="1" dirty="0" err="1">
                  <a:latin typeface="+mn-lt"/>
                </a:rPr>
                <a:t>M</a:t>
              </a:r>
              <a:r>
                <a:rPr lang="en-GB" altLang="en-US" sz="2000" b="1" baseline="-25000" dirty="0" err="1">
                  <a:latin typeface="+mn-lt"/>
                </a:rPr>
                <a:t>cr</a:t>
              </a:r>
              <a:endParaRPr lang="en-GB" altLang="en-US" sz="2000" b="1" baseline="-25000" dirty="0">
                <a:latin typeface="+mn-lt"/>
              </a:endParaRPr>
            </a:p>
          </p:txBody>
        </p:sp>
        <p:sp>
          <p:nvSpPr>
            <p:cNvPr id="7" name="Line 9">
              <a:extLst>
                <a:ext uri="{FF2B5EF4-FFF2-40B4-BE49-F238E27FC236}">
                  <a16:creationId xmlns:a16="http://schemas.microsoft.com/office/drawing/2014/main" id="{C9CF8E37-D543-47C6-BEF8-46EFBC96D882}"/>
                </a:ext>
              </a:extLst>
            </p:cNvPr>
            <p:cNvSpPr>
              <a:spLocks noChangeShapeType="1"/>
            </p:cNvSpPr>
            <p:nvPr/>
          </p:nvSpPr>
          <p:spPr bwMode="auto">
            <a:xfrm>
              <a:off x="4578350" y="3839369"/>
              <a:ext cx="2057400" cy="0"/>
            </a:xfrm>
            <a:prstGeom prst="line">
              <a:avLst/>
            </a:prstGeom>
            <a:noFill/>
            <a:ln w="3175">
              <a:solidFill>
                <a:srgbClr val="FF330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8" name="Line 10">
              <a:extLst>
                <a:ext uri="{FF2B5EF4-FFF2-40B4-BE49-F238E27FC236}">
                  <a16:creationId xmlns:a16="http://schemas.microsoft.com/office/drawing/2014/main" id="{9BA0D27A-8FF8-4E71-A99C-59C4F9628095}"/>
                </a:ext>
              </a:extLst>
            </p:cNvPr>
            <p:cNvSpPr>
              <a:spLocks noChangeShapeType="1"/>
            </p:cNvSpPr>
            <p:nvPr/>
          </p:nvSpPr>
          <p:spPr bwMode="auto">
            <a:xfrm>
              <a:off x="5264150" y="3229769"/>
              <a:ext cx="0" cy="289560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9" name="Line 11">
              <a:extLst>
                <a:ext uri="{FF2B5EF4-FFF2-40B4-BE49-F238E27FC236}">
                  <a16:creationId xmlns:a16="http://schemas.microsoft.com/office/drawing/2014/main" id="{75BC3045-2647-4877-B438-7BE1F6150721}"/>
                </a:ext>
              </a:extLst>
            </p:cNvPr>
            <p:cNvSpPr>
              <a:spLocks noChangeShapeType="1"/>
            </p:cNvSpPr>
            <p:nvPr/>
          </p:nvSpPr>
          <p:spPr bwMode="auto">
            <a:xfrm>
              <a:off x="5681662" y="3223419"/>
              <a:ext cx="0" cy="289560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0" name="Text Box 12">
              <a:extLst>
                <a:ext uri="{FF2B5EF4-FFF2-40B4-BE49-F238E27FC236}">
                  <a16:creationId xmlns:a16="http://schemas.microsoft.com/office/drawing/2014/main" id="{82905303-9750-4CCE-A3DD-D51CD51427CE}"/>
                </a:ext>
              </a:extLst>
            </p:cNvPr>
            <p:cNvSpPr txBox="1">
              <a:spLocks noChangeArrowheads="1"/>
            </p:cNvSpPr>
            <p:nvPr/>
          </p:nvSpPr>
          <p:spPr bwMode="auto">
            <a:xfrm>
              <a:off x="5781675" y="3413919"/>
              <a:ext cx="6588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solidFill>
                    <a:srgbClr val="FF3300"/>
                  </a:solidFill>
                </a:rPr>
                <a:t>10%</a:t>
              </a:r>
            </a:p>
          </p:txBody>
        </p:sp>
        <p:sp>
          <p:nvSpPr>
            <p:cNvPr id="26" name="Line 13">
              <a:extLst>
                <a:ext uri="{FF2B5EF4-FFF2-40B4-BE49-F238E27FC236}">
                  <a16:creationId xmlns:a16="http://schemas.microsoft.com/office/drawing/2014/main" id="{1124863D-EFFC-43DD-95A1-38332739B623}"/>
                </a:ext>
              </a:extLst>
            </p:cNvPr>
            <p:cNvSpPr>
              <a:spLocks noChangeShapeType="1"/>
            </p:cNvSpPr>
            <p:nvPr/>
          </p:nvSpPr>
          <p:spPr bwMode="auto">
            <a:xfrm flipV="1">
              <a:off x="6254750" y="4296569"/>
              <a:ext cx="0" cy="1676400"/>
            </a:xfrm>
            <a:prstGeom prst="line">
              <a:avLst/>
            </a:prstGeom>
            <a:noFill/>
            <a:ln w="9525">
              <a:solidFill>
                <a:srgbClr val="00A4DE"/>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8" name="Line 14">
              <a:extLst>
                <a:ext uri="{FF2B5EF4-FFF2-40B4-BE49-F238E27FC236}">
                  <a16:creationId xmlns:a16="http://schemas.microsoft.com/office/drawing/2014/main" id="{AF51D236-9CD9-4FBF-9BC6-DB7B5328DFE0}"/>
                </a:ext>
              </a:extLst>
            </p:cNvPr>
            <p:cNvSpPr>
              <a:spLocks noChangeShapeType="1"/>
            </p:cNvSpPr>
            <p:nvPr/>
          </p:nvSpPr>
          <p:spPr bwMode="auto">
            <a:xfrm>
              <a:off x="6102350" y="4525169"/>
              <a:ext cx="457200" cy="0"/>
            </a:xfrm>
            <a:prstGeom prst="line">
              <a:avLst/>
            </a:prstGeom>
            <a:noFill/>
            <a:ln w="9525">
              <a:solidFill>
                <a:srgbClr val="00A4DE"/>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0" name="Line 15">
              <a:extLst>
                <a:ext uri="{FF2B5EF4-FFF2-40B4-BE49-F238E27FC236}">
                  <a16:creationId xmlns:a16="http://schemas.microsoft.com/office/drawing/2014/main" id="{DF3F10BE-9027-4951-A970-D00DDA363351}"/>
                </a:ext>
              </a:extLst>
            </p:cNvPr>
            <p:cNvSpPr>
              <a:spLocks noChangeShapeType="1"/>
            </p:cNvSpPr>
            <p:nvPr/>
          </p:nvSpPr>
          <p:spPr bwMode="auto">
            <a:xfrm flipV="1">
              <a:off x="6088062" y="4982369"/>
              <a:ext cx="547688" cy="28575"/>
            </a:xfrm>
            <a:prstGeom prst="line">
              <a:avLst/>
            </a:prstGeom>
            <a:noFill/>
            <a:ln w="9525">
              <a:solidFill>
                <a:srgbClr val="00A4DE"/>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2" name="Line 16">
              <a:extLst>
                <a:ext uri="{FF2B5EF4-FFF2-40B4-BE49-F238E27FC236}">
                  <a16:creationId xmlns:a16="http://schemas.microsoft.com/office/drawing/2014/main" id="{436057F3-6652-491C-87AA-4E474F95F69C}"/>
                </a:ext>
              </a:extLst>
            </p:cNvPr>
            <p:cNvSpPr>
              <a:spLocks noChangeShapeType="1"/>
            </p:cNvSpPr>
            <p:nvPr/>
          </p:nvSpPr>
          <p:spPr bwMode="auto">
            <a:xfrm>
              <a:off x="4578350" y="3839369"/>
              <a:ext cx="685800" cy="0"/>
            </a:xfrm>
            <a:prstGeom prst="line">
              <a:avLst/>
            </a:prstGeom>
            <a:noFill/>
            <a:ln w="9525">
              <a:solidFill>
                <a:srgbClr val="FF3300"/>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 name="Line 17">
              <a:extLst>
                <a:ext uri="{FF2B5EF4-FFF2-40B4-BE49-F238E27FC236}">
                  <a16:creationId xmlns:a16="http://schemas.microsoft.com/office/drawing/2014/main" id="{0ECA5938-C046-4441-A475-16FF8A3D9E34}"/>
                </a:ext>
              </a:extLst>
            </p:cNvPr>
            <p:cNvSpPr>
              <a:spLocks noChangeShapeType="1"/>
            </p:cNvSpPr>
            <p:nvPr/>
          </p:nvSpPr>
          <p:spPr bwMode="auto">
            <a:xfrm flipH="1">
              <a:off x="5645150" y="3839369"/>
              <a:ext cx="838200" cy="0"/>
            </a:xfrm>
            <a:prstGeom prst="line">
              <a:avLst/>
            </a:prstGeom>
            <a:noFill/>
            <a:ln w="9525">
              <a:solidFill>
                <a:srgbClr val="FF3300"/>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6" name="Line 18">
              <a:extLst>
                <a:ext uri="{FF2B5EF4-FFF2-40B4-BE49-F238E27FC236}">
                  <a16:creationId xmlns:a16="http://schemas.microsoft.com/office/drawing/2014/main" id="{96846BDE-D240-4AE2-A7DB-D5AEA76AAD31}"/>
                </a:ext>
              </a:extLst>
            </p:cNvPr>
            <p:cNvSpPr>
              <a:spLocks noChangeShapeType="1"/>
            </p:cNvSpPr>
            <p:nvPr/>
          </p:nvSpPr>
          <p:spPr bwMode="auto">
            <a:xfrm>
              <a:off x="6254750" y="4525169"/>
              <a:ext cx="0" cy="457200"/>
            </a:xfrm>
            <a:prstGeom prst="line">
              <a:avLst/>
            </a:prstGeom>
            <a:noFill/>
            <a:ln w="9525">
              <a:solidFill>
                <a:srgbClr val="00A4DE"/>
              </a:solidFill>
              <a:round/>
              <a:headEnd type="triangle" w="lg" len="lg"/>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8" name="Text Box 19">
              <a:extLst>
                <a:ext uri="{FF2B5EF4-FFF2-40B4-BE49-F238E27FC236}">
                  <a16:creationId xmlns:a16="http://schemas.microsoft.com/office/drawing/2014/main" id="{DF732FD3-4D66-499C-8833-AB2A1B9F5FFA}"/>
                </a:ext>
              </a:extLst>
            </p:cNvPr>
            <p:cNvSpPr txBox="1">
              <a:spLocks noChangeArrowheads="1"/>
            </p:cNvSpPr>
            <p:nvPr/>
          </p:nvSpPr>
          <p:spPr bwMode="auto">
            <a:xfrm>
              <a:off x="7932737" y="5058569"/>
              <a:ext cx="1275221" cy="3956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latin typeface="+mn-lt"/>
                </a:rPr>
                <a:t>NACA 00XX</a:t>
              </a:r>
            </a:p>
          </p:txBody>
        </p:sp>
        <p:sp>
          <p:nvSpPr>
            <p:cNvPr id="40" name="Text Box 21">
              <a:extLst>
                <a:ext uri="{FF2B5EF4-FFF2-40B4-BE49-F238E27FC236}">
                  <a16:creationId xmlns:a16="http://schemas.microsoft.com/office/drawing/2014/main" id="{1CD8AEA1-CA3E-4408-9319-4AA4ABAAFFB2}"/>
                </a:ext>
              </a:extLst>
            </p:cNvPr>
            <p:cNvSpPr txBox="1">
              <a:spLocks noChangeArrowheads="1"/>
            </p:cNvSpPr>
            <p:nvPr/>
          </p:nvSpPr>
          <p:spPr bwMode="auto">
            <a:xfrm>
              <a:off x="8008937" y="2924969"/>
              <a:ext cx="1369477" cy="39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latin typeface="+mn-lt"/>
                </a:rPr>
                <a:t>Supercritical</a:t>
              </a:r>
            </a:p>
          </p:txBody>
        </p:sp>
        <p:sp>
          <p:nvSpPr>
            <p:cNvPr id="42" name="Text Box 22">
              <a:extLst>
                <a:ext uri="{FF2B5EF4-FFF2-40B4-BE49-F238E27FC236}">
                  <a16:creationId xmlns:a16="http://schemas.microsoft.com/office/drawing/2014/main" id="{BFB2B2D4-ECC7-4C2F-8A43-96331DBC3551}"/>
                </a:ext>
              </a:extLst>
            </p:cNvPr>
            <p:cNvSpPr txBox="1">
              <a:spLocks noChangeArrowheads="1"/>
            </p:cNvSpPr>
            <p:nvPr/>
          </p:nvSpPr>
          <p:spPr bwMode="auto">
            <a:xfrm>
              <a:off x="8008937" y="3991769"/>
              <a:ext cx="1533305" cy="3956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latin typeface="+mn-lt"/>
                </a:rPr>
                <a:t>NACA 64</a:t>
              </a:r>
              <a:r>
                <a:rPr lang="en-GB" altLang="en-US" b="1" baseline="-25000">
                  <a:latin typeface="+mn-lt"/>
                </a:rPr>
                <a:t>1</a:t>
              </a:r>
              <a:r>
                <a:rPr lang="en-GB" altLang="en-US" b="1">
                  <a:latin typeface="+mn-lt"/>
                </a:rPr>
                <a:t> XXX</a:t>
              </a:r>
            </a:p>
          </p:txBody>
        </p:sp>
        <p:sp>
          <p:nvSpPr>
            <p:cNvPr id="44" name="Rectangle 23">
              <a:extLst>
                <a:ext uri="{FF2B5EF4-FFF2-40B4-BE49-F238E27FC236}">
                  <a16:creationId xmlns:a16="http://schemas.microsoft.com/office/drawing/2014/main" id="{134E931C-6D34-4936-B779-B7B9F3BEFA24}"/>
                </a:ext>
              </a:extLst>
            </p:cNvPr>
            <p:cNvSpPr>
              <a:spLocks noChangeArrowheads="1"/>
            </p:cNvSpPr>
            <p:nvPr/>
          </p:nvSpPr>
          <p:spPr bwMode="auto">
            <a:xfrm>
              <a:off x="6635750" y="4296569"/>
              <a:ext cx="1295400" cy="6096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46" name="Line 24">
              <a:extLst>
                <a:ext uri="{FF2B5EF4-FFF2-40B4-BE49-F238E27FC236}">
                  <a16:creationId xmlns:a16="http://schemas.microsoft.com/office/drawing/2014/main" id="{97FAC7B9-F564-4C9B-811A-B45B2579B8FF}"/>
                </a:ext>
              </a:extLst>
            </p:cNvPr>
            <p:cNvSpPr>
              <a:spLocks noChangeShapeType="1"/>
            </p:cNvSpPr>
            <p:nvPr/>
          </p:nvSpPr>
          <p:spPr bwMode="auto">
            <a:xfrm flipV="1">
              <a:off x="6103937" y="3229769"/>
              <a:ext cx="1905000" cy="9144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48" name="Line 25">
              <a:extLst>
                <a:ext uri="{FF2B5EF4-FFF2-40B4-BE49-F238E27FC236}">
                  <a16:creationId xmlns:a16="http://schemas.microsoft.com/office/drawing/2014/main" id="{96A5D7CB-9666-41B2-A4B7-9ADB46948967}"/>
                </a:ext>
              </a:extLst>
            </p:cNvPr>
            <p:cNvSpPr>
              <a:spLocks noChangeShapeType="1"/>
            </p:cNvSpPr>
            <p:nvPr/>
          </p:nvSpPr>
          <p:spPr bwMode="auto">
            <a:xfrm flipV="1">
              <a:off x="6407150" y="4220369"/>
              <a:ext cx="1601787" cy="3810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50" name="Text Box 26">
              <a:extLst>
                <a:ext uri="{FF2B5EF4-FFF2-40B4-BE49-F238E27FC236}">
                  <a16:creationId xmlns:a16="http://schemas.microsoft.com/office/drawing/2014/main" id="{A6FAA3E7-8DD4-4DEA-8288-29D163B4457F}"/>
                </a:ext>
              </a:extLst>
            </p:cNvPr>
            <p:cNvSpPr txBox="1">
              <a:spLocks noChangeArrowheads="1"/>
            </p:cNvSpPr>
            <p:nvPr/>
          </p:nvSpPr>
          <p:spPr bwMode="auto">
            <a:xfrm>
              <a:off x="4884737" y="1934369"/>
              <a:ext cx="2819400" cy="692356"/>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latin typeface="+mn-lt"/>
                </a:rPr>
                <a:t>Curves from experimental data (zero lift)</a:t>
              </a:r>
            </a:p>
          </p:txBody>
        </p:sp>
        <p:sp>
          <p:nvSpPr>
            <p:cNvPr id="52" name="Line 27">
              <a:extLst>
                <a:ext uri="{FF2B5EF4-FFF2-40B4-BE49-F238E27FC236}">
                  <a16:creationId xmlns:a16="http://schemas.microsoft.com/office/drawing/2014/main" id="{328A8266-4D84-4F40-94A8-7B1137D7B875}"/>
                </a:ext>
              </a:extLst>
            </p:cNvPr>
            <p:cNvSpPr>
              <a:spLocks noChangeShapeType="1"/>
            </p:cNvSpPr>
            <p:nvPr/>
          </p:nvSpPr>
          <p:spPr bwMode="auto">
            <a:xfrm flipV="1">
              <a:off x="7475537" y="5210969"/>
              <a:ext cx="457200" cy="762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grpSp>
    </p:spTree>
    <p:extLst>
      <p:ext uri="{BB962C8B-B14F-4D97-AF65-F5344CB8AC3E}">
        <p14:creationId xmlns:p14="http://schemas.microsoft.com/office/powerpoint/2010/main" val="30948888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10972800" cy="4108119"/>
          </a:xfrm>
        </p:spPr>
        <p:txBody>
          <a:bodyPr/>
          <a:lstStyle/>
          <a:p>
            <a:pPr marL="0" indent="0" eaLnBrk="1" hangingPunct="1">
              <a:buNone/>
            </a:pPr>
            <a:r>
              <a:rPr lang="en-GB" altLang="en-US" sz="2400" dirty="0"/>
              <a:t>High sweep angle values are required for high speed, but low values are required to have acceptable take off and landing performances, which is conflicting. </a:t>
            </a:r>
          </a:p>
          <a:p>
            <a:pPr marL="0" indent="0" eaLnBrk="1" hangingPunct="1">
              <a:buNone/>
            </a:pPr>
            <a:endParaRPr lang="en-GB" altLang="en-US" sz="1200" dirty="0"/>
          </a:p>
          <a:p>
            <a:pPr marL="0" indent="0" algn="ctr">
              <a:buNone/>
            </a:pPr>
            <a:r>
              <a:rPr lang="en-GB" altLang="en-US" sz="2400" b="1" dirty="0"/>
              <a:t>An adaptive wing, featuring different configurations </a:t>
            </a:r>
            <a:br>
              <a:rPr lang="en-GB" altLang="en-US" sz="2400" b="1" dirty="0"/>
            </a:br>
            <a:r>
              <a:rPr lang="en-GB" altLang="en-US" sz="2400" b="1" dirty="0"/>
              <a:t>for high and low speed flight, could be desirable!</a:t>
            </a:r>
          </a:p>
          <a:p>
            <a:pPr marL="0" indent="0" algn="ctr">
              <a:buNone/>
            </a:pPr>
            <a:endParaRPr lang="en-GB" altLang="en-US" sz="2000" b="1" dirty="0"/>
          </a:p>
          <a:p>
            <a:pPr marL="0" indent="0">
              <a:buNone/>
            </a:pPr>
            <a:r>
              <a:rPr lang="en-GB" altLang="en-US" sz="2400" dirty="0"/>
              <a:t>However:</a:t>
            </a:r>
          </a:p>
          <a:p>
            <a:r>
              <a:rPr lang="en-GB" altLang="en-US" sz="2000" dirty="0"/>
              <a:t>Variable sweep mechanisms come at a weight penalty (19% wing weight increase)</a:t>
            </a:r>
          </a:p>
          <a:p>
            <a:r>
              <a:rPr lang="en-GB" altLang="en-US" sz="2000" dirty="0"/>
              <a:t>Maintaining stability of the aircraft becomes challenging (</a:t>
            </a:r>
            <a:r>
              <a:rPr lang="en-GB" altLang="en-US" sz="2000" dirty="0" err="1"/>
              <a:t>c.g.</a:t>
            </a:r>
            <a:r>
              <a:rPr lang="en-GB" altLang="en-US" sz="2000" dirty="0"/>
              <a:t> doesn’t change, but </a:t>
            </a:r>
            <a:r>
              <a:rPr lang="en-GB" altLang="en-US" sz="2000" dirty="0" err="1"/>
              <a:t>a.c</a:t>
            </a:r>
            <a:r>
              <a:rPr lang="en-GB" altLang="en-US" sz="2000" dirty="0"/>
              <a:t>. does!</a:t>
            </a:r>
          </a:p>
          <a:p>
            <a:pPr lvl="1"/>
            <a:r>
              <a:rPr lang="en-GB" altLang="en-US" sz="1800" b="1" dirty="0"/>
              <a:t>Sweeping the wing back requires the tail to carry very high down-load to keep the aircraft trimmed horizontal</a:t>
            </a:r>
            <a:endParaRPr lang="en-GB" altLang="en-US" sz="1800" dirty="0"/>
          </a:p>
          <a:p>
            <a:pPr lvl="1"/>
            <a:r>
              <a:rPr lang="en-GB" altLang="en-US" sz="1800" dirty="0"/>
              <a:t>Pumping fuel is a possibility to shift the </a:t>
            </a:r>
            <a:r>
              <a:rPr lang="en-GB" altLang="en-US" sz="1800" dirty="0" err="1"/>
              <a:t>c.g.</a:t>
            </a:r>
            <a:r>
              <a:rPr lang="en-GB" altLang="en-US" sz="1800" dirty="0"/>
              <a:t> backwards</a:t>
            </a:r>
          </a:p>
          <a:p>
            <a:endParaRPr lang="en-GB" altLang="en-US" sz="2000" dirty="0"/>
          </a:p>
          <a:p>
            <a:pPr>
              <a:spcBef>
                <a:spcPts val="0"/>
              </a:spcBef>
            </a:pPr>
            <a:endParaRPr lang="en-US" dirty="0"/>
          </a:p>
        </p:txBody>
      </p:sp>
      <p:sp>
        <p:nvSpPr>
          <p:cNvPr id="18" name="Content Placeholder 2">
            <a:extLst>
              <a:ext uri="{FF2B5EF4-FFF2-40B4-BE49-F238E27FC236}">
                <a16:creationId xmlns:a16="http://schemas.microsoft.com/office/drawing/2014/main" id="{876A6923-9E4A-4277-A77D-F15BE1833EFF}"/>
              </a:ext>
            </a:extLst>
          </p:cNvPr>
          <p:cNvSpPr txBox="1">
            <a:spLocks/>
          </p:cNvSpPr>
          <p:nvPr/>
        </p:nvSpPr>
        <p:spPr>
          <a:xfrm>
            <a:off x="6096000" y="1600207"/>
            <a:ext cx="5486400" cy="4108119"/>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1623629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sp>
        <p:nvSpPr>
          <p:cNvPr id="18" name="Content Placeholder 2">
            <a:extLst>
              <a:ext uri="{FF2B5EF4-FFF2-40B4-BE49-F238E27FC236}">
                <a16:creationId xmlns:a16="http://schemas.microsoft.com/office/drawing/2014/main" id="{876A6923-9E4A-4277-A77D-F15BE1833EFF}"/>
              </a:ext>
            </a:extLst>
          </p:cNvPr>
          <p:cNvSpPr txBox="1">
            <a:spLocks/>
          </p:cNvSpPr>
          <p:nvPr/>
        </p:nvSpPr>
        <p:spPr>
          <a:xfrm>
            <a:off x="6096000" y="1600207"/>
            <a:ext cx="5486400" cy="4108119"/>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endParaRPr lang="en-US" dirty="0"/>
          </a:p>
        </p:txBody>
      </p:sp>
      <p:pic>
        <p:nvPicPr>
          <p:cNvPr id="6" name="Picture 3" descr="6">
            <a:extLst>
              <a:ext uri="{FF2B5EF4-FFF2-40B4-BE49-F238E27FC236}">
                <a16:creationId xmlns:a16="http://schemas.microsoft.com/office/drawing/2014/main" id="{42A59F59-FB3F-4A91-B25E-67F82237F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480" y="2209674"/>
            <a:ext cx="4643517" cy="30182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8" name="Picture 4" descr="7">
            <a:extLst>
              <a:ext uri="{FF2B5EF4-FFF2-40B4-BE49-F238E27FC236}">
                <a16:creationId xmlns:a16="http://schemas.microsoft.com/office/drawing/2014/main" id="{102AA12D-30DA-413F-A5D4-36B850B4F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491" y="2207740"/>
            <a:ext cx="3719402" cy="29738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F27AD7A2-060D-41DB-8617-F3A7AB8A2B00}"/>
              </a:ext>
            </a:extLst>
          </p:cNvPr>
          <p:cNvSpPr txBox="1">
            <a:spLocks noChangeArrowheads="1"/>
          </p:cNvSpPr>
          <p:nvPr/>
        </p:nvSpPr>
        <p:spPr bwMode="auto">
          <a:xfrm>
            <a:off x="3250795" y="4814873"/>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solidFill>
                  <a:schemeClr val="bg1"/>
                </a:solidFill>
              </a:rPr>
              <a:t>F-111</a:t>
            </a:r>
          </a:p>
        </p:txBody>
      </p:sp>
      <p:sp>
        <p:nvSpPr>
          <p:cNvPr id="12" name="Text Box 6">
            <a:extLst>
              <a:ext uri="{FF2B5EF4-FFF2-40B4-BE49-F238E27FC236}">
                <a16:creationId xmlns:a16="http://schemas.microsoft.com/office/drawing/2014/main" id="{3992612A-E7C1-4473-8683-A05992AA89A4}"/>
              </a:ext>
            </a:extLst>
          </p:cNvPr>
          <p:cNvSpPr txBox="1">
            <a:spLocks noChangeArrowheads="1"/>
          </p:cNvSpPr>
          <p:nvPr/>
        </p:nvSpPr>
        <p:spPr bwMode="auto">
          <a:xfrm>
            <a:off x="8003491" y="4778419"/>
            <a:ext cx="862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err="1"/>
              <a:t>Mig</a:t>
            </a:r>
            <a:r>
              <a:rPr lang="en-GB" altLang="en-US" dirty="0"/>
              <a:t> 23</a:t>
            </a:r>
          </a:p>
        </p:txBody>
      </p:sp>
      <p:pic>
        <p:nvPicPr>
          <p:cNvPr id="14" name="Picture 7" descr="p259">
            <a:extLst>
              <a:ext uri="{FF2B5EF4-FFF2-40B4-BE49-F238E27FC236}">
                <a16:creationId xmlns:a16="http://schemas.microsoft.com/office/drawing/2014/main" id="{2F57A7B9-DCD6-46E8-AC45-539252CA68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06" y="2209793"/>
            <a:ext cx="2612369" cy="3048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6" name="Text Box 8">
            <a:extLst>
              <a:ext uri="{FF2B5EF4-FFF2-40B4-BE49-F238E27FC236}">
                <a16:creationId xmlns:a16="http://schemas.microsoft.com/office/drawing/2014/main" id="{033BF094-C019-4538-8062-5CBC431EF796}"/>
              </a:ext>
            </a:extLst>
          </p:cNvPr>
          <p:cNvSpPr txBox="1">
            <a:spLocks noChangeArrowheads="1"/>
          </p:cNvSpPr>
          <p:nvPr/>
        </p:nvSpPr>
        <p:spPr bwMode="auto">
          <a:xfrm>
            <a:off x="469106" y="4861247"/>
            <a:ext cx="1273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solidFill>
                  <a:schemeClr val="bg1"/>
                </a:solidFill>
              </a:rPr>
              <a:t>X-5 (1951)</a:t>
            </a:r>
          </a:p>
        </p:txBody>
      </p:sp>
      <p:sp>
        <p:nvSpPr>
          <p:cNvPr id="19" name="Content Placeholder 2">
            <a:extLst>
              <a:ext uri="{FF2B5EF4-FFF2-40B4-BE49-F238E27FC236}">
                <a16:creationId xmlns:a16="http://schemas.microsoft.com/office/drawing/2014/main" id="{0B6E8321-FCCE-42D1-8F20-863F0C47C8D2}"/>
              </a:ext>
            </a:extLst>
          </p:cNvPr>
          <p:cNvSpPr>
            <a:spLocks noGrp="1"/>
          </p:cNvSpPr>
          <p:nvPr>
            <p:ph idx="1"/>
          </p:nvPr>
        </p:nvSpPr>
        <p:spPr>
          <a:xfrm>
            <a:off x="609600" y="1600207"/>
            <a:ext cx="10762211" cy="4108119"/>
          </a:xfrm>
        </p:spPr>
        <p:txBody>
          <a:bodyPr/>
          <a:lstStyle/>
          <a:p>
            <a:pPr marL="0" indent="0" eaLnBrk="1" hangingPunct="1">
              <a:buNone/>
            </a:pPr>
            <a:r>
              <a:rPr lang="en-GB" altLang="en-US" sz="2400" dirty="0"/>
              <a:t>Examples of variable-sweep aircraft configurations:</a:t>
            </a:r>
          </a:p>
          <a:p>
            <a:pPr>
              <a:spcBef>
                <a:spcPts val="0"/>
              </a:spcBef>
            </a:pPr>
            <a:endParaRPr lang="en-US" dirty="0"/>
          </a:p>
        </p:txBody>
      </p:sp>
    </p:spTree>
    <p:extLst>
      <p:ext uri="{BB962C8B-B14F-4D97-AF65-F5344CB8AC3E}">
        <p14:creationId xmlns:p14="http://schemas.microsoft.com/office/powerpoint/2010/main" val="16990313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1 – </a:t>
            </a:r>
            <a:r>
              <a:rPr lang="en-US" sz="3600" dirty="0"/>
              <a:t>Sweep Angle (</a:t>
            </a:r>
            <a:r>
              <a:rPr lang="el-GR" sz="3600" dirty="0"/>
              <a:t>Λ)</a:t>
            </a:r>
            <a:br>
              <a:rPr lang="el-GR" sz="3600" dirty="0"/>
            </a:br>
            <a:endParaRPr lang="en-US" dirty="0"/>
          </a:p>
        </p:txBody>
      </p:sp>
      <p:sp>
        <p:nvSpPr>
          <p:cNvPr id="19" name="Content Placeholder 2">
            <a:extLst>
              <a:ext uri="{FF2B5EF4-FFF2-40B4-BE49-F238E27FC236}">
                <a16:creationId xmlns:a16="http://schemas.microsoft.com/office/drawing/2014/main" id="{0B6E8321-FCCE-42D1-8F20-863F0C47C8D2}"/>
              </a:ext>
            </a:extLst>
          </p:cNvPr>
          <p:cNvSpPr>
            <a:spLocks noGrp="1"/>
          </p:cNvSpPr>
          <p:nvPr>
            <p:ph idx="1"/>
          </p:nvPr>
        </p:nvSpPr>
        <p:spPr>
          <a:xfrm>
            <a:off x="609600" y="1600207"/>
            <a:ext cx="5578760" cy="4108119"/>
          </a:xfrm>
        </p:spPr>
        <p:txBody>
          <a:bodyPr/>
          <a:lstStyle/>
          <a:p>
            <a:pPr eaLnBrk="1" hangingPunct="1"/>
            <a:r>
              <a:rPr lang="en-GB" altLang="en-US" sz="1600" dirty="0"/>
              <a:t>So far, we assumed airfoils defined perpendicular to the wing LE. Hence we have assumed to </a:t>
            </a:r>
            <a:r>
              <a:rPr lang="en-GB" altLang="en-US" sz="1600" b="1" dirty="0"/>
              <a:t>design an unswept wing and than rigidly rotate it around a pivoting axis</a:t>
            </a:r>
            <a:r>
              <a:rPr lang="en-GB" altLang="en-US" sz="1600" dirty="0"/>
              <a:t> in order to orient its airfoils at an angle </a:t>
            </a:r>
            <a:r>
              <a:rPr lang="en-GB" altLang="en-US" sz="1600" dirty="0">
                <a:cs typeface="Tahoma" panose="020B0604030504040204" pitchFamily="34" charset="0"/>
              </a:rPr>
              <a:t>with respect to the freestream flow (hence have them invested by a slower flow component than the freestream by a factor </a:t>
            </a:r>
            <a:r>
              <a:rPr lang="en-GB" altLang="en-US" sz="1600" dirty="0" err="1">
                <a:cs typeface="Tahoma" panose="020B0604030504040204" pitchFamily="34" charset="0"/>
              </a:rPr>
              <a:t>cos</a:t>
            </a:r>
            <a:r>
              <a:rPr lang="en-GB" altLang="en-US" sz="1600" dirty="0" err="1"/>
              <a:t>Λ</a:t>
            </a:r>
            <a:r>
              <a:rPr lang="en-GB" altLang="en-US" sz="1600" baseline="-25000" dirty="0" err="1"/>
              <a:t>LE</a:t>
            </a:r>
            <a:r>
              <a:rPr lang="en-GB" altLang="en-US" sz="1600" dirty="0"/>
              <a:t>). That is what actually happens with the variable sweep wing aircraft shown in previous slide!</a:t>
            </a:r>
          </a:p>
          <a:p>
            <a:pPr eaLnBrk="1" hangingPunct="1"/>
            <a:endParaRPr lang="en-GB" altLang="en-US" sz="1600" dirty="0"/>
          </a:p>
          <a:p>
            <a:pPr eaLnBrk="1" hangingPunct="1"/>
            <a:r>
              <a:rPr lang="en-GB" altLang="en-US" sz="1600" dirty="0"/>
              <a:t>However, it is often industry practice to design a swept wing by </a:t>
            </a:r>
            <a:r>
              <a:rPr lang="en-GB" altLang="en-US" sz="1600" b="1" dirty="0"/>
              <a:t>shearing the airfoil in parallel planes to the freestream</a:t>
            </a:r>
            <a:r>
              <a:rPr lang="en-GB" altLang="en-US" sz="1600" dirty="0"/>
              <a:t> rather than pivoting! In this case the effective flow component does not see the selected airfoil, but a similar one with higher thickness ratio! (actually with the same thickness but shorter chord*). This </a:t>
            </a:r>
            <a:r>
              <a:rPr lang="en-GB" altLang="en-US" sz="1600" b="1" dirty="0"/>
              <a:t>reduces the effect of sweeping</a:t>
            </a:r>
            <a:r>
              <a:rPr lang="en-GB" altLang="en-US" sz="1600" dirty="0"/>
              <a:t> the wing and </a:t>
            </a:r>
            <a:r>
              <a:rPr lang="en-GB" altLang="en-US" sz="1600" dirty="0" err="1"/>
              <a:t>M</a:t>
            </a:r>
            <a:r>
              <a:rPr lang="en-GB" altLang="en-US" sz="1600" baseline="-25000" dirty="0" err="1"/>
              <a:t>cr</a:t>
            </a:r>
            <a:r>
              <a:rPr lang="en-GB" altLang="en-US" sz="1600" dirty="0"/>
              <a:t> results enhanced by a smaller factor than 1/</a:t>
            </a:r>
            <a:r>
              <a:rPr lang="en-GB" altLang="en-US" sz="1600" dirty="0" err="1"/>
              <a:t>cosΛ</a:t>
            </a:r>
            <a:r>
              <a:rPr lang="en-GB" altLang="en-US" sz="1600" baseline="-25000" dirty="0" err="1"/>
              <a:t>LE</a:t>
            </a:r>
            <a:r>
              <a:rPr lang="en-GB" altLang="en-US" sz="1600" dirty="0"/>
              <a:t> </a:t>
            </a:r>
          </a:p>
          <a:p>
            <a:pPr>
              <a:spcBef>
                <a:spcPts val="0"/>
              </a:spcBef>
            </a:pPr>
            <a:endParaRPr lang="en-US" sz="1600" dirty="0"/>
          </a:p>
        </p:txBody>
      </p:sp>
      <p:sp>
        <p:nvSpPr>
          <p:cNvPr id="3" name="Rectangle 6">
            <a:extLst>
              <a:ext uri="{FF2B5EF4-FFF2-40B4-BE49-F238E27FC236}">
                <a16:creationId xmlns:a16="http://schemas.microsoft.com/office/drawing/2014/main" id="{E9E83BEF-C23B-4593-AC73-0D666232BB19}"/>
              </a:ext>
            </a:extLst>
          </p:cNvPr>
          <p:cNvSpPr>
            <a:spLocks noChangeArrowheads="1"/>
          </p:cNvSpPr>
          <p:nvPr/>
        </p:nvSpPr>
        <p:spPr bwMode="auto">
          <a:xfrm>
            <a:off x="6296669" y="2091748"/>
            <a:ext cx="2286000" cy="533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 name="Rectangle 7">
            <a:extLst>
              <a:ext uri="{FF2B5EF4-FFF2-40B4-BE49-F238E27FC236}">
                <a16:creationId xmlns:a16="http://schemas.microsoft.com/office/drawing/2014/main" id="{79E2E771-591E-49FA-842D-B8FCD64F75E6}"/>
              </a:ext>
            </a:extLst>
          </p:cNvPr>
          <p:cNvSpPr>
            <a:spLocks noChangeArrowheads="1"/>
          </p:cNvSpPr>
          <p:nvPr/>
        </p:nvSpPr>
        <p:spPr bwMode="auto">
          <a:xfrm rot="2061047">
            <a:off x="6144269" y="2625148"/>
            <a:ext cx="2286000" cy="533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5" name="Line 8">
            <a:extLst>
              <a:ext uri="{FF2B5EF4-FFF2-40B4-BE49-F238E27FC236}">
                <a16:creationId xmlns:a16="http://schemas.microsoft.com/office/drawing/2014/main" id="{BE6B2D4A-73CD-4D4C-A3B5-A4D64E703DCE}"/>
              </a:ext>
            </a:extLst>
          </p:cNvPr>
          <p:cNvSpPr>
            <a:spLocks noChangeShapeType="1"/>
          </p:cNvSpPr>
          <p:nvPr/>
        </p:nvSpPr>
        <p:spPr bwMode="auto">
          <a:xfrm>
            <a:off x="8049269" y="2091748"/>
            <a:ext cx="0" cy="5334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7" name="Line 9">
            <a:extLst>
              <a:ext uri="{FF2B5EF4-FFF2-40B4-BE49-F238E27FC236}">
                <a16:creationId xmlns:a16="http://schemas.microsoft.com/office/drawing/2014/main" id="{99B482CF-E413-4600-85B0-520BFB4D13BC}"/>
              </a:ext>
            </a:extLst>
          </p:cNvPr>
          <p:cNvSpPr>
            <a:spLocks noChangeShapeType="1"/>
          </p:cNvSpPr>
          <p:nvPr/>
        </p:nvSpPr>
        <p:spPr bwMode="auto">
          <a:xfrm flipH="1">
            <a:off x="7515869" y="2929948"/>
            <a:ext cx="304800" cy="4572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 name="Arc 10">
            <a:extLst>
              <a:ext uri="{FF2B5EF4-FFF2-40B4-BE49-F238E27FC236}">
                <a16:creationId xmlns:a16="http://schemas.microsoft.com/office/drawing/2014/main" id="{85B930B7-8CDE-4C0C-9EC8-5C715BEBFD87}"/>
              </a:ext>
            </a:extLst>
          </p:cNvPr>
          <p:cNvSpPr>
            <a:spLocks/>
          </p:cNvSpPr>
          <p:nvPr/>
        </p:nvSpPr>
        <p:spPr bwMode="auto">
          <a:xfrm>
            <a:off x="6452244" y="2113973"/>
            <a:ext cx="760413" cy="731838"/>
          </a:xfrm>
          <a:custGeom>
            <a:avLst/>
            <a:gdLst>
              <a:gd name="T0" fmla="*/ 724892 w 21600"/>
              <a:gd name="T1" fmla="*/ 0 h 23061"/>
              <a:gd name="T2" fmla="*/ 489129 w 21600"/>
              <a:gd name="T3" fmla="*/ 731838 h 23061"/>
              <a:gd name="T4" fmla="*/ 0 w 21600"/>
              <a:gd name="T5" fmla="*/ 207007 h 23061"/>
              <a:gd name="T6" fmla="*/ 0 60000 65536"/>
              <a:gd name="T7" fmla="*/ 0 60000 65536"/>
              <a:gd name="T8" fmla="*/ 0 60000 65536"/>
              <a:gd name="T9" fmla="*/ 0 w 21600"/>
              <a:gd name="T10" fmla="*/ 0 h 23061"/>
              <a:gd name="T11" fmla="*/ 21600 w 21600"/>
              <a:gd name="T12" fmla="*/ 23061 h 23061"/>
            </a:gdLst>
            <a:ahLst/>
            <a:cxnLst>
              <a:cxn ang="T6">
                <a:pos x="T0" y="T1"/>
              </a:cxn>
              <a:cxn ang="T7">
                <a:pos x="T2" y="T3"/>
              </a:cxn>
              <a:cxn ang="T8">
                <a:pos x="T4" y="T5"/>
              </a:cxn>
            </a:cxnLst>
            <a:rect l="T9" t="T10" r="T11" b="T12"/>
            <a:pathLst>
              <a:path w="21600" h="23061" fill="none" extrusionOk="0">
                <a:moveTo>
                  <a:pt x="20591" y="-1"/>
                </a:moveTo>
                <a:cubicBezTo>
                  <a:pt x="21259" y="2109"/>
                  <a:pt x="21600" y="4309"/>
                  <a:pt x="21600" y="6523"/>
                </a:cubicBezTo>
                <a:cubicBezTo>
                  <a:pt x="21600" y="12903"/>
                  <a:pt x="18779" y="18957"/>
                  <a:pt x="13894" y="23061"/>
                </a:cubicBezTo>
              </a:path>
              <a:path w="21600" h="23061" stroke="0" extrusionOk="0">
                <a:moveTo>
                  <a:pt x="20591" y="-1"/>
                </a:moveTo>
                <a:cubicBezTo>
                  <a:pt x="21259" y="2109"/>
                  <a:pt x="21600" y="4309"/>
                  <a:pt x="21600" y="6523"/>
                </a:cubicBezTo>
                <a:cubicBezTo>
                  <a:pt x="21600" y="12903"/>
                  <a:pt x="18779" y="18957"/>
                  <a:pt x="13894" y="23061"/>
                </a:cubicBezTo>
                <a:lnTo>
                  <a:pt x="0" y="6523"/>
                </a:lnTo>
                <a:close/>
              </a:path>
            </a:pathLst>
          </a:custGeom>
          <a:noFill/>
          <a:ln w="9525">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2" name="AutoShape 12">
            <a:extLst>
              <a:ext uri="{FF2B5EF4-FFF2-40B4-BE49-F238E27FC236}">
                <a16:creationId xmlns:a16="http://schemas.microsoft.com/office/drawing/2014/main" id="{CF923697-20B7-4323-B005-4AC3A6E72F4E}"/>
              </a:ext>
            </a:extLst>
          </p:cNvPr>
          <p:cNvSpPr>
            <a:spLocks noChangeArrowheads="1"/>
          </p:cNvSpPr>
          <p:nvPr/>
        </p:nvSpPr>
        <p:spPr bwMode="auto">
          <a:xfrm>
            <a:off x="6372869" y="2217161"/>
            <a:ext cx="228600" cy="228600"/>
          </a:xfrm>
          <a:prstGeom prst="flowChartOr">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4" name="Rectangle 13">
            <a:extLst>
              <a:ext uri="{FF2B5EF4-FFF2-40B4-BE49-F238E27FC236}">
                <a16:creationId xmlns:a16="http://schemas.microsoft.com/office/drawing/2014/main" id="{2B1B434D-78AD-41E5-87FE-0D05D3DE6899}"/>
              </a:ext>
            </a:extLst>
          </p:cNvPr>
          <p:cNvSpPr>
            <a:spLocks noChangeArrowheads="1"/>
          </p:cNvSpPr>
          <p:nvPr/>
        </p:nvSpPr>
        <p:spPr bwMode="auto">
          <a:xfrm>
            <a:off x="8811269" y="2091748"/>
            <a:ext cx="2286000" cy="533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6" name="Line 14">
            <a:extLst>
              <a:ext uri="{FF2B5EF4-FFF2-40B4-BE49-F238E27FC236}">
                <a16:creationId xmlns:a16="http://schemas.microsoft.com/office/drawing/2014/main" id="{1D2907A7-DCFD-44B0-A9A2-6605D4C96849}"/>
              </a:ext>
            </a:extLst>
          </p:cNvPr>
          <p:cNvSpPr>
            <a:spLocks noChangeShapeType="1"/>
          </p:cNvSpPr>
          <p:nvPr/>
        </p:nvSpPr>
        <p:spPr bwMode="auto">
          <a:xfrm>
            <a:off x="10563869" y="2091748"/>
            <a:ext cx="0" cy="5334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8" name="Freeform 16">
            <a:extLst>
              <a:ext uri="{FF2B5EF4-FFF2-40B4-BE49-F238E27FC236}">
                <a16:creationId xmlns:a16="http://schemas.microsoft.com/office/drawing/2014/main" id="{0C527A38-E799-43F5-B4A4-A64C69C3CAAF}"/>
              </a:ext>
            </a:extLst>
          </p:cNvPr>
          <p:cNvSpPr>
            <a:spLocks/>
          </p:cNvSpPr>
          <p:nvPr/>
        </p:nvSpPr>
        <p:spPr bwMode="auto">
          <a:xfrm>
            <a:off x="8811269" y="2091748"/>
            <a:ext cx="2281238" cy="1703388"/>
          </a:xfrm>
          <a:custGeom>
            <a:avLst/>
            <a:gdLst>
              <a:gd name="T0" fmla="*/ 0 w 1437"/>
              <a:gd name="T1" fmla="*/ 0 h 1073"/>
              <a:gd name="T2" fmla="*/ 1437 w 1437"/>
              <a:gd name="T3" fmla="*/ 744 h 1073"/>
              <a:gd name="T4" fmla="*/ 1437 w 1437"/>
              <a:gd name="T5" fmla="*/ 1073 h 1073"/>
              <a:gd name="T6" fmla="*/ 0 w 1437"/>
              <a:gd name="T7" fmla="*/ 336 h 1073"/>
              <a:gd name="T8" fmla="*/ 0 w 1437"/>
              <a:gd name="T9" fmla="*/ 0 h 1073"/>
              <a:gd name="T10" fmla="*/ 0 60000 65536"/>
              <a:gd name="T11" fmla="*/ 0 60000 65536"/>
              <a:gd name="T12" fmla="*/ 0 60000 65536"/>
              <a:gd name="T13" fmla="*/ 0 60000 65536"/>
              <a:gd name="T14" fmla="*/ 0 60000 65536"/>
              <a:gd name="T15" fmla="*/ 0 w 1437"/>
              <a:gd name="T16" fmla="*/ 0 h 1073"/>
              <a:gd name="T17" fmla="*/ 1437 w 1437"/>
              <a:gd name="T18" fmla="*/ 1073 h 1073"/>
            </a:gdLst>
            <a:ahLst/>
            <a:cxnLst>
              <a:cxn ang="T10">
                <a:pos x="T0" y="T1"/>
              </a:cxn>
              <a:cxn ang="T11">
                <a:pos x="T2" y="T3"/>
              </a:cxn>
              <a:cxn ang="T12">
                <a:pos x="T4" y="T5"/>
              </a:cxn>
              <a:cxn ang="T13">
                <a:pos x="T6" y="T7"/>
              </a:cxn>
              <a:cxn ang="T14">
                <a:pos x="T8" y="T9"/>
              </a:cxn>
            </a:cxnLst>
            <a:rect l="T15" t="T16" r="T17" b="T18"/>
            <a:pathLst>
              <a:path w="1437" h="1073">
                <a:moveTo>
                  <a:pt x="0" y="0"/>
                </a:moveTo>
                <a:lnTo>
                  <a:pt x="1437" y="744"/>
                </a:lnTo>
                <a:lnTo>
                  <a:pt x="1437" y="1073"/>
                </a:lnTo>
                <a:lnTo>
                  <a:pt x="0" y="336"/>
                </a:lnTo>
                <a:lnTo>
                  <a:pt x="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0" name="Line 17">
            <a:extLst>
              <a:ext uri="{FF2B5EF4-FFF2-40B4-BE49-F238E27FC236}">
                <a16:creationId xmlns:a16="http://schemas.microsoft.com/office/drawing/2014/main" id="{D3335DA8-47BA-4DD3-BC49-820DFA2E34C2}"/>
              </a:ext>
            </a:extLst>
          </p:cNvPr>
          <p:cNvSpPr>
            <a:spLocks noChangeShapeType="1"/>
          </p:cNvSpPr>
          <p:nvPr/>
        </p:nvSpPr>
        <p:spPr bwMode="auto">
          <a:xfrm>
            <a:off x="10563869" y="3006148"/>
            <a:ext cx="0" cy="5334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2" name="Freeform 18">
            <a:extLst>
              <a:ext uri="{FF2B5EF4-FFF2-40B4-BE49-F238E27FC236}">
                <a16:creationId xmlns:a16="http://schemas.microsoft.com/office/drawing/2014/main" id="{1A3A21C6-9C26-430D-AB87-79774C9FFF4C}"/>
              </a:ext>
            </a:extLst>
          </p:cNvPr>
          <p:cNvSpPr>
            <a:spLocks/>
          </p:cNvSpPr>
          <p:nvPr/>
        </p:nvSpPr>
        <p:spPr bwMode="auto">
          <a:xfrm rot="952706" flipV="1">
            <a:off x="8201669" y="5313218"/>
            <a:ext cx="1524000" cy="504825"/>
          </a:xfrm>
          <a:custGeom>
            <a:avLst/>
            <a:gdLst>
              <a:gd name="T0" fmla="*/ 2079 w 2079"/>
              <a:gd name="T1" fmla="*/ 420 h 420"/>
              <a:gd name="T2" fmla="*/ 1362 w 2079"/>
              <a:gd name="T3" fmla="*/ 220 h 420"/>
              <a:gd name="T4" fmla="*/ 819 w 2079"/>
              <a:gd name="T5" fmla="*/ 83 h 420"/>
              <a:gd name="T6" fmla="*/ 392 w 2079"/>
              <a:gd name="T7" fmla="*/ 18 h 420"/>
              <a:gd name="T8" fmla="*/ 200 w 2079"/>
              <a:gd name="T9" fmla="*/ 1 h 420"/>
              <a:gd name="T10" fmla="*/ 52 w 2079"/>
              <a:gd name="T11" fmla="*/ 15 h 420"/>
              <a:gd name="T12" fmla="*/ 3 w 2079"/>
              <a:gd name="T13" fmla="*/ 85 h 420"/>
              <a:gd name="T14" fmla="*/ 32 w 2079"/>
              <a:gd name="T15" fmla="*/ 151 h 420"/>
              <a:gd name="T16" fmla="*/ 183 w 2079"/>
              <a:gd name="T17" fmla="*/ 235 h 420"/>
              <a:gd name="T18" fmla="*/ 538 w 2079"/>
              <a:gd name="T19" fmla="*/ 331 h 420"/>
              <a:gd name="T20" fmla="*/ 930 w 2079"/>
              <a:gd name="T21" fmla="*/ 391 h 420"/>
              <a:gd name="T22" fmla="*/ 1388 w 2079"/>
              <a:gd name="T23" fmla="*/ 412 h 420"/>
              <a:gd name="T24" fmla="*/ 2079 w 2079"/>
              <a:gd name="T25" fmla="*/ 420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79"/>
              <a:gd name="T40" fmla="*/ 0 h 420"/>
              <a:gd name="T41" fmla="*/ 2079 w 2079"/>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79" h="420">
                <a:moveTo>
                  <a:pt x="2079" y="420"/>
                </a:moveTo>
                <a:lnTo>
                  <a:pt x="1362" y="220"/>
                </a:lnTo>
                <a:lnTo>
                  <a:pt x="819" y="83"/>
                </a:lnTo>
                <a:cubicBezTo>
                  <a:pt x="657" y="49"/>
                  <a:pt x="495" y="31"/>
                  <a:pt x="392" y="18"/>
                </a:cubicBezTo>
                <a:cubicBezTo>
                  <a:pt x="289" y="4"/>
                  <a:pt x="257" y="1"/>
                  <a:pt x="200" y="1"/>
                </a:cubicBezTo>
                <a:cubicBezTo>
                  <a:pt x="144" y="0"/>
                  <a:pt x="85" y="1"/>
                  <a:pt x="52" y="15"/>
                </a:cubicBezTo>
                <a:cubicBezTo>
                  <a:pt x="19" y="29"/>
                  <a:pt x="6" y="62"/>
                  <a:pt x="3" y="85"/>
                </a:cubicBezTo>
                <a:cubicBezTo>
                  <a:pt x="0" y="108"/>
                  <a:pt x="2" y="126"/>
                  <a:pt x="32" y="151"/>
                </a:cubicBezTo>
                <a:cubicBezTo>
                  <a:pt x="62" y="176"/>
                  <a:pt x="98" y="205"/>
                  <a:pt x="183" y="235"/>
                </a:cubicBezTo>
                <a:cubicBezTo>
                  <a:pt x="267" y="265"/>
                  <a:pt x="414" y="305"/>
                  <a:pt x="538" y="331"/>
                </a:cubicBezTo>
                <a:cubicBezTo>
                  <a:pt x="663" y="357"/>
                  <a:pt x="788" y="377"/>
                  <a:pt x="930" y="391"/>
                </a:cubicBezTo>
                <a:cubicBezTo>
                  <a:pt x="1071" y="404"/>
                  <a:pt x="1196" y="407"/>
                  <a:pt x="1388" y="412"/>
                </a:cubicBezTo>
                <a:lnTo>
                  <a:pt x="2079" y="420"/>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4" name="Freeform 19">
            <a:extLst>
              <a:ext uri="{FF2B5EF4-FFF2-40B4-BE49-F238E27FC236}">
                <a16:creationId xmlns:a16="http://schemas.microsoft.com/office/drawing/2014/main" id="{AB786CB6-AE85-4980-85CA-546277487FA7}"/>
              </a:ext>
            </a:extLst>
          </p:cNvPr>
          <p:cNvSpPr>
            <a:spLocks/>
          </p:cNvSpPr>
          <p:nvPr/>
        </p:nvSpPr>
        <p:spPr bwMode="auto">
          <a:xfrm rot="624274" flipV="1">
            <a:off x="7973069" y="5313218"/>
            <a:ext cx="2286000" cy="504825"/>
          </a:xfrm>
          <a:custGeom>
            <a:avLst/>
            <a:gdLst>
              <a:gd name="T0" fmla="*/ 2079 w 2079"/>
              <a:gd name="T1" fmla="*/ 420 h 420"/>
              <a:gd name="T2" fmla="*/ 1362 w 2079"/>
              <a:gd name="T3" fmla="*/ 220 h 420"/>
              <a:gd name="T4" fmla="*/ 819 w 2079"/>
              <a:gd name="T5" fmla="*/ 83 h 420"/>
              <a:gd name="T6" fmla="*/ 392 w 2079"/>
              <a:gd name="T7" fmla="*/ 18 h 420"/>
              <a:gd name="T8" fmla="*/ 200 w 2079"/>
              <a:gd name="T9" fmla="*/ 1 h 420"/>
              <a:gd name="T10" fmla="*/ 52 w 2079"/>
              <a:gd name="T11" fmla="*/ 15 h 420"/>
              <a:gd name="T12" fmla="*/ 3 w 2079"/>
              <a:gd name="T13" fmla="*/ 85 h 420"/>
              <a:gd name="T14" fmla="*/ 32 w 2079"/>
              <a:gd name="T15" fmla="*/ 151 h 420"/>
              <a:gd name="T16" fmla="*/ 183 w 2079"/>
              <a:gd name="T17" fmla="*/ 235 h 420"/>
              <a:gd name="T18" fmla="*/ 538 w 2079"/>
              <a:gd name="T19" fmla="*/ 331 h 420"/>
              <a:gd name="T20" fmla="*/ 930 w 2079"/>
              <a:gd name="T21" fmla="*/ 391 h 420"/>
              <a:gd name="T22" fmla="*/ 1388 w 2079"/>
              <a:gd name="T23" fmla="*/ 412 h 420"/>
              <a:gd name="T24" fmla="*/ 2079 w 2079"/>
              <a:gd name="T25" fmla="*/ 420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79"/>
              <a:gd name="T40" fmla="*/ 0 h 420"/>
              <a:gd name="T41" fmla="*/ 2079 w 2079"/>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79" h="420">
                <a:moveTo>
                  <a:pt x="2079" y="420"/>
                </a:moveTo>
                <a:lnTo>
                  <a:pt x="1362" y="220"/>
                </a:lnTo>
                <a:lnTo>
                  <a:pt x="819" y="83"/>
                </a:lnTo>
                <a:cubicBezTo>
                  <a:pt x="657" y="49"/>
                  <a:pt x="495" y="31"/>
                  <a:pt x="392" y="18"/>
                </a:cubicBezTo>
                <a:cubicBezTo>
                  <a:pt x="289" y="4"/>
                  <a:pt x="257" y="1"/>
                  <a:pt x="200" y="1"/>
                </a:cubicBezTo>
                <a:cubicBezTo>
                  <a:pt x="144" y="0"/>
                  <a:pt x="85" y="1"/>
                  <a:pt x="52" y="15"/>
                </a:cubicBezTo>
                <a:cubicBezTo>
                  <a:pt x="19" y="29"/>
                  <a:pt x="6" y="62"/>
                  <a:pt x="3" y="85"/>
                </a:cubicBezTo>
                <a:cubicBezTo>
                  <a:pt x="0" y="108"/>
                  <a:pt x="2" y="126"/>
                  <a:pt x="32" y="151"/>
                </a:cubicBezTo>
                <a:cubicBezTo>
                  <a:pt x="62" y="176"/>
                  <a:pt x="98" y="205"/>
                  <a:pt x="183" y="235"/>
                </a:cubicBezTo>
                <a:cubicBezTo>
                  <a:pt x="267" y="265"/>
                  <a:pt x="414" y="305"/>
                  <a:pt x="538" y="331"/>
                </a:cubicBezTo>
                <a:cubicBezTo>
                  <a:pt x="663" y="357"/>
                  <a:pt x="788" y="377"/>
                  <a:pt x="930" y="391"/>
                </a:cubicBezTo>
                <a:cubicBezTo>
                  <a:pt x="1071" y="404"/>
                  <a:pt x="1196" y="407"/>
                  <a:pt x="1388" y="412"/>
                </a:cubicBezTo>
                <a:lnTo>
                  <a:pt x="2079" y="420"/>
                </a:lnTo>
              </a:path>
            </a:pathLst>
          </a:custGeom>
          <a:ln>
            <a:headEnd/>
            <a:tailEnd/>
          </a:ln>
        </p:spPr>
        <p:style>
          <a:lnRef idx="1">
            <a:schemeClr val="dk1"/>
          </a:lnRef>
          <a:fillRef idx="0">
            <a:schemeClr val="dk1"/>
          </a:fillRef>
          <a:effectRef idx="0">
            <a:schemeClr val="dk1"/>
          </a:effectRef>
          <a:fontRef idx="minor">
            <a:schemeClr val="tx1"/>
          </a:fontRef>
        </p:style>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6" name="Line 22">
            <a:extLst>
              <a:ext uri="{FF2B5EF4-FFF2-40B4-BE49-F238E27FC236}">
                <a16:creationId xmlns:a16="http://schemas.microsoft.com/office/drawing/2014/main" id="{D0514211-B956-4CF7-B567-5C3592FA35BA}"/>
              </a:ext>
            </a:extLst>
          </p:cNvPr>
          <p:cNvSpPr>
            <a:spLocks noChangeShapeType="1"/>
          </p:cNvSpPr>
          <p:nvPr/>
        </p:nvSpPr>
        <p:spPr bwMode="auto">
          <a:xfrm flipH="1">
            <a:off x="10335269" y="3006148"/>
            <a:ext cx="228600" cy="3810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8" name="Text Box 23">
            <a:extLst>
              <a:ext uri="{FF2B5EF4-FFF2-40B4-BE49-F238E27FC236}">
                <a16:creationId xmlns:a16="http://schemas.microsoft.com/office/drawing/2014/main" id="{D702318E-ED70-4E0E-A582-C9C20E9CA273}"/>
              </a:ext>
            </a:extLst>
          </p:cNvPr>
          <p:cNvSpPr txBox="1">
            <a:spLocks noChangeArrowheads="1"/>
          </p:cNvSpPr>
          <p:nvPr/>
        </p:nvSpPr>
        <p:spPr bwMode="auto">
          <a:xfrm>
            <a:off x="7692081" y="6054128"/>
            <a:ext cx="2643188" cy="466725"/>
          </a:xfrm>
          <a:prstGeom prst="rect">
            <a:avLst/>
          </a:prstGeom>
          <a:solidFill>
            <a:srgbClr val="FFFF00"/>
          </a:solidFill>
          <a:ln w="9525" algn="ctr">
            <a:solidFill>
              <a:schemeClr val="tx1"/>
            </a:solidFill>
            <a:miter lim="800000"/>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400"/>
              <a:t>(t/c)</a:t>
            </a:r>
            <a:r>
              <a:rPr lang="en-GB" altLang="en-US" sz="2400" baseline="-25000"/>
              <a:t>perp</a:t>
            </a:r>
            <a:r>
              <a:rPr lang="en-GB" altLang="en-US" sz="2400"/>
              <a:t> &gt; (t/c)</a:t>
            </a:r>
            <a:r>
              <a:rPr lang="en-GB" altLang="en-US" sz="2400" baseline="-25000"/>
              <a:t>paral</a:t>
            </a:r>
          </a:p>
        </p:txBody>
      </p:sp>
      <p:sp>
        <p:nvSpPr>
          <p:cNvPr id="40" name="Text Box 24">
            <a:extLst>
              <a:ext uri="{FF2B5EF4-FFF2-40B4-BE49-F238E27FC236}">
                <a16:creationId xmlns:a16="http://schemas.microsoft.com/office/drawing/2014/main" id="{1DF49BDB-C43B-441B-9C71-772840C461B2}"/>
              </a:ext>
            </a:extLst>
          </p:cNvPr>
          <p:cNvSpPr txBox="1">
            <a:spLocks noChangeArrowheads="1"/>
          </p:cNvSpPr>
          <p:nvPr/>
        </p:nvSpPr>
        <p:spPr bwMode="auto">
          <a:xfrm>
            <a:off x="7287269" y="3844348"/>
            <a:ext cx="2667000" cy="338554"/>
          </a:xfrm>
          <a:prstGeom prst="rect">
            <a:avLst/>
          </a:prstGeom>
          <a:solidFill>
            <a:schemeClr val="bg1"/>
          </a:solidFill>
          <a:ln w="9525" algn="ctr">
            <a:noFill/>
            <a:miter lim="800000"/>
            <a:headEnd/>
            <a:tailEnd/>
          </a:ln>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1600" b="1">
                <a:solidFill>
                  <a:srgbClr val="FF3300"/>
                </a:solidFill>
                <a:latin typeface="+mj-lt"/>
              </a:rPr>
              <a:t>Airfoil perpendicular to LE</a:t>
            </a:r>
          </a:p>
        </p:txBody>
      </p:sp>
      <p:sp>
        <p:nvSpPr>
          <p:cNvPr id="42" name="Text Box 25">
            <a:extLst>
              <a:ext uri="{FF2B5EF4-FFF2-40B4-BE49-F238E27FC236}">
                <a16:creationId xmlns:a16="http://schemas.microsoft.com/office/drawing/2014/main" id="{34ED1EAA-F46A-4E53-8FDD-B0DDDCEDB641}"/>
              </a:ext>
            </a:extLst>
          </p:cNvPr>
          <p:cNvSpPr txBox="1">
            <a:spLocks noChangeArrowheads="1"/>
          </p:cNvSpPr>
          <p:nvPr/>
        </p:nvSpPr>
        <p:spPr bwMode="auto">
          <a:xfrm>
            <a:off x="9954269" y="4208051"/>
            <a:ext cx="1981200" cy="584775"/>
          </a:xfrm>
          <a:prstGeom prst="rect">
            <a:avLst/>
          </a:prstGeom>
          <a:solidFill>
            <a:schemeClr val="bg1"/>
          </a:solidFill>
          <a:ln w="9525" algn="ctr">
            <a:noFill/>
            <a:miter lim="800000"/>
            <a:headEnd/>
            <a:tailEnd/>
          </a:ln>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1600" b="1">
                <a:solidFill>
                  <a:schemeClr val="accent2"/>
                </a:solidFill>
                <a:latin typeface="+mj-lt"/>
              </a:rPr>
              <a:t>Airfoil parallel to freestream</a:t>
            </a:r>
          </a:p>
        </p:txBody>
      </p:sp>
      <p:sp>
        <p:nvSpPr>
          <p:cNvPr id="44" name="Line 26">
            <a:extLst>
              <a:ext uri="{FF2B5EF4-FFF2-40B4-BE49-F238E27FC236}">
                <a16:creationId xmlns:a16="http://schemas.microsoft.com/office/drawing/2014/main" id="{23C5A697-B0D9-4A0E-8985-7825859E8A1B}"/>
              </a:ext>
            </a:extLst>
          </p:cNvPr>
          <p:cNvSpPr>
            <a:spLocks noChangeShapeType="1"/>
          </p:cNvSpPr>
          <p:nvPr/>
        </p:nvSpPr>
        <p:spPr bwMode="auto">
          <a:xfrm flipV="1">
            <a:off x="8963669" y="3158548"/>
            <a:ext cx="13716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6" name="Line 27">
            <a:extLst>
              <a:ext uri="{FF2B5EF4-FFF2-40B4-BE49-F238E27FC236}">
                <a16:creationId xmlns:a16="http://schemas.microsoft.com/office/drawing/2014/main" id="{55A721FA-3F2A-470A-BE32-5F5711B236F8}"/>
              </a:ext>
            </a:extLst>
          </p:cNvPr>
          <p:cNvSpPr>
            <a:spLocks noChangeShapeType="1"/>
          </p:cNvSpPr>
          <p:nvPr/>
        </p:nvSpPr>
        <p:spPr bwMode="auto">
          <a:xfrm flipH="1" flipV="1">
            <a:off x="10640069" y="3387147"/>
            <a:ext cx="205315" cy="84570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8" name="Line 28">
            <a:extLst>
              <a:ext uri="{FF2B5EF4-FFF2-40B4-BE49-F238E27FC236}">
                <a16:creationId xmlns:a16="http://schemas.microsoft.com/office/drawing/2014/main" id="{8CF0E7A7-7E61-475D-8BB1-CD269BCE3383}"/>
              </a:ext>
            </a:extLst>
          </p:cNvPr>
          <p:cNvSpPr>
            <a:spLocks noChangeShapeType="1"/>
          </p:cNvSpPr>
          <p:nvPr/>
        </p:nvSpPr>
        <p:spPr bwMode="auto">
          <a:xfrm flipH="1">
            <a:off x="10184456" y="4858926"/>
            <a:ext cx="316808" cy="5566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0" name="Line 29">
            <a:extLst>
              <a:ext uri="{FF2B5EF4-FFF2-40B4-BE49-F238E27FC236}">
                <a16:creationId xmlns:a16="http://schemas.microsoft.com/office/drawing/2014/main" id="{F365A2F0-818E-4425-89F7-0630C3B4CBA5}"/>
              </a:ext>
            </a:extLst>
          </p:cNvPr>
          <p:cNvSpPr>
            <a:spLocks noChangeShapeType="1"/>
          </p:cNvSpPr>
          <p:nvPr/>
        </p:nvSpPr>
        <p:spPr bwMode="auto">
          <a:xfrm>
            <a:off x="7287269" y="1482148"/>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52" name="Text Box 30">
            <a:extLst>
              <a:ext uri="{FF2B5EF4-FFF2-40B4-BE49-F238E27FC236}">
                <a16:creationId xmlns:a16="http://schemas.microsoft.com/office/drawing/2014/main" id="{40C3BEFE-B8FE-4C8E-8651-474A7C86092F}"/>
              </a:ext>
            </a:extLst>
          </p:cNvPr>
          <p:cNvSpPr txBox="1">
            <a:spLocks noChangeArrowheads="1"/>
          </p:cNvSpPr>
          <p:nvPr/>
        </p:nvSpPr>
        <p:spPr bwMode="auto">
          <a:xfrm>
            <a:off x="7287269" y="1482148"/>
            <a:ext cx="4587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V</a:t>
            </a:r>
            <a:r>
              <a:rPr lang="en-GB" altLang="en-US" baseline="-25000">
                <a:cs typeface="Tahoma" panose="020B0604030504040204" pitchFamily="34" charset="0"/>
              </a:rPr>
              <a:t>∞</a:t>
            </a:r>
          </a:p>
        </p:txBody>
      </p:sp>
      <p:sp>
        <p:nvSpPr>
          <p:cNvPr id="54" name="Line 31">
            <a:extLst>
              <a:ext uri="{FF2B5EF4-FFF2-40B4-BE49-F238E27FC236}">
                <a16:creationId xmlns:a16="http://schemas.microsoft.com/office/drawing/2014/main" id="{AB4C8D53-B475-40BE-AF43-80E4F7B86218}"/>
              </a:ext>
            </a:extLst>
          </p:cNvPr>
          <p:cNvSpPr>
            <a:spLocks noChangeShapeType="1"/>
          </p:cNvSpPr>
          <p:nvPr/>
        </p:nvSpPr>
        <p:spPr bwMode="auto">
          <a:xfrm>
            <a:off x="9725669" y="1405948"/>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56" name="Text Box 32">
            <a:extLst>
              <a:ext uri="{FF2B5EF4-FFF2-40B4-BE49-F238E27FC236}">
                <a16:creationId xmlns:a16="http://schemas.microsoft.com/office/drawing/2014/main" id="{0BD93C0F-14B9-4CB7-9B18-33EFE79B971A}"/>
              </a:ext>
            </a:extLst>
          </p:cNvPr>
          <p:cNvSpPr txBox="1">
            <a:spLocks noChangeArrowheads="1"/>
          </p:cNvSpPr>
          <p:nvPr/>
        </p:nvSpPr>
        <p:spPr bwMode="auto">
          <a:xfrm>
            <a:off x="9725669" y="1405948"/>
            <a:ext cx="4587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V</a:t>
            </a:r>
            <a:r>
              <a:rPr lang="en-GB" altLang="en-US" baseline="-25000">
                <a:cs typeface="Tahoma" panose="020B0604030504040204" pitchFamily="34" charset="0"/>
              </a:rPr>
              <a:t>∞</a:t>
            </a:r>
          </a:p>
        </p:txBody>
      </p:sp>
    </p:spTree>
    <p:extLst>
      <p:ext uri="{BB962C8B-B14F-4D97-AF65-F5344CB8AC3E}">
        <p14:creationId xmlns:p14="http://schemas.microsoft.com/office/powerpoint/2010/main" val="16156556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2 – </a:t>
            </a:r>
            <a:r>
              <a:rPr lang="en-US" sz="3600" dirty="0"/>
              <a:t>Aspect ratio (A)</a:t>
            </a: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7671259" cy="4108119"/>
          </a:xfrm>
        </p:spPr>
        <p:txBody>
          <a:bodyPr/>
          <a:lstStyle/>
          <a:p>
            <a:pPr marL="24110" indent="0">
              <a:spcBef>
                <a:spcPts val="0"/>
              </a:spcBef>
              <a:buNone/>
              <a:tabLst>
                <a:tab pos="1263650" algn="l"/>
              </a:tabLst>
            </a:pPr>
            <a:r>
              <a:rPr lang="en-US" dirty="0"/>
              <a:t>Effect of the finite wing on lift generation:</a:t>
            </a:r>
          </a:p>
          <a:p>
            <a:pPr marL="24110" indent="0">
              <a:spcBef>
                <a:spcPts val="0"/>
              </a:spcBef>
              <a:buNone/>
              <a:tabLst>
                <a:tab pos="1263650" algn="l"/>
              </a:tabLst>
            </a:pPr>
            <a:endParaRPr lang="en-US" sz="2400" dirty="0"/>
          </a:p>
          <a:p>
            <a:pPr eaLnBrk="1" hangingPunct="1">
              <a:spcBef>
                <a:spcPts val="1200"/>
              </a:spcBef>
            </a:pPr>
            <a:r>
              <a:rPr lang="en-GB" altLang="en-US" sz="2000" dirty="0"/>
              <a:t>At the tip of the wing air from the lower side of the wing (at higher pressure) tends to escape to the upper wing surface, where the pressure is much lower</a:t>
            </a:r>
          </a:p>
          <a:p>
            <a:pPr>
              <a:spcBef>
                <a:spcPts val="1200"/>
              </a:spcBef>
            </a:pPr>
            <a:r>
              <a:rPr lang="en-GB" altLang="en-US" sz="2000" dirty="0"/>
              <a:t>This phenomena </a:t>
            </a:r>
            <a:r>
              <a:rPr lang="en-GB" altLang="en-US" sz="2000" u="sng" dirty="0"/>
              <a:t>locally</a:t>
            </a:r>
            <a:r>
              <a:rPr lang="en-GB" altLang="en-US" sz="2000" dirty="0"/>
              <a:t> decreases the lift</a:t>
            </a:r>
          </a:p>
          <a:p>
            <a:pPr eaLnBrk="1" hangingPunct="1">
              <a:spcBef>
                <a:spcPts val="1200"/>
              </a:spcBef>
            </a:pPr>
            <a:r>
              <a:rPr lang="en-GB" altLang="en-US" sz="2000" dirty="0"/>
              <a:t>In addition, </a:t>
            </a:r>
            <a:r>
              <a:rPr lang="en-GB" altLang="en-US" sz="2000" b="1" dirty="0"/>
              <a:t>tip vortexes</a:t>
            </a:r>
            <a:r>
              <a:rPr lang="en-GB" altLang="en-US" sz="2000" dirty="0"/>
              <a:t> are generated, which propagate downstream and locally affect the airflow velocity</a:t>
            </a:r>
          </a:p>
          <a:p>
            <a:pPr eaLnBrk="1" hangingPunct="1">
              <a:spcBef>
                <a:spcPts val="1200"/>
              </a:spcBef>
            </a:pPr>
            <a:r>
              <a:rPr lang="en-GB" altLang="en-US" sz="2000" dirty="0"/>
              <a:t>A </a:t>
            </a:r>
            <a:r>
              <a:rPr lang="en-GB" altLang="en-US" sz="2000" b="1" dirty="0"/>
              <a:t>downwash</a:t>
            </a:r>
            <a:r>
              <a:rPr lang="en-GB" altLang="en-US" sz="2000" dirty="0"/>
              <a:t> velocity component </a:t>
            </a:r>
            <a:r>
              <a:rPr lang="en-GB" altLang="en-US" sz="2000" b="1" i="1" dirty="0" err="1"/>
              <a:t>w</a:t>
            </a:r>
            <a:r>
              <a:rPr lang="en-GB" altLang="en-US" sz="2000" b="1" baseline="-25000" dirty="0" err="1"/>
              <a:t>i</a:t>
            </a:r>
            <a:r>
              <a:rPr lang="en-GB" altLang="en-US" sz="2000" dirty="0"/>
              <a:t> is generated, which affects the aerodynamic flow around the wing</a:t>
            </a:r>
          </a:p>
          <a:p>
            <a:pPr eaLnBrk="1" hangingPunct="1"/>
            <a:endParaRPr lang="en-GB" altLang="en-US" sz="2000" dirty="0"/>
          </a:p>
          <a:p>
            <a:endParaRPr lang="en-US" dirty="0"/>
          </a:p>
        </p:txBody>
      </p:sp>
      <p:pic>
        <p:nvPicPr>
          <p:cNvPr id="5" name="Picture 11" descr="Creation of trailing vortices due to a difference in pressure above and below a lifting surface">
            <a:extLst>
              <a:ext uri="{FF2B5EF4-FFF2-40B4-BE49-F238E27FC236}">
                <a16:creationId xmlns:a16="http://schemas.microsoft.com/office/drawing/2014/main" id="{A9A16DAD-E705-4A91-821D-C099A12B7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76624"/>
          <a:stretch>
            <a:fillRect/>
          </a:stretch>
        </p:blipFill>
        <p:spPr bwMode="auto">
          <a:xfrm>
            <a:off x="8534400" y="1600207"/>
            <a:ext cx="3048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descr="Creation of trailing vortices due to a difference in pressure above and below a lifting surface">
            <a:extLst>
              <a:ext uri="{FF2B5EF4-FFF2-40B4-BE49-F238E27FC236}">
                <a16:creationId xmlns:a16="http://schemas.microsoft.com/office/drawing/2014/main" id="{FA1DCFFA-55B3-4AB2-BBFB-A4BC7EC5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376"/>
          <a:stretch>
            <a:fillRect/>
          </a:stretch>
        </p:blipFill>
        <p:spPr bwMode="auto">
          <a:xfrm>
            <a:off x="8861366" y="2431067"/>
            <a:ext cx="2121131" cy="156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4" descr="737px-Airplane_vortex_edit">
            <a:extLst>
              <a:ext uri="{FF2B5EF4-FFF2-40B4-BE49-F238E27FC236}">
                <a16:creationId xmlns:a16="http://schemas.microsoft.com/office/drawing/2014/main" id="{004DA266-616B-4325-9214-1C8F15546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9943"/>
          <a:stretch>
            <a:fillRect/>
          </a:stretch>
        </p:blipFill>
        <p:spPr bwMode="auto">
          <a:xfrm>
            <a:off x="8534400" y="4140193"/>
            <a:ext cx="2701637" cy="17585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1" name="Line 16">
            <a:extLst>
              <a:ext uri="{FF2B5EF4-FFF2-40B4-BE49-F238E27FC236}">
                <a16:creationId xmlns:a16="http://schemas.microsoft.com/office/drawing/2014/main" id="{92BD8347-CA33-442E-96A3-C7B8B4C4047C}"/>
              </a:ext>
            </a:extLst>
          </p:cNvPr>
          <p:cNvSpPr>
            <a:spLocks noChangeShapeType="1"/>
          </p:cNvSpPr>
          <p:nvPr/>
        </p:nvSpPr>
        <p:spPr bwMode="auto">
          <a:xfrm flipV="1">
            <a:off x="8534399" y="3790603"/>
            <a:ext cx="1690256" cy="3495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3" name="Line 17">
            <a:extLst>
              <a:ext uri="{FF2B5EF4-FFF2-40B4-BE49-F238E27FC236}">
                <a16:creationId xmlns:a16="http://schemas.microsoft.com/office/drawing/2014/main" id="{6370BE2F-7820-4B0E-A90B-C383CB02AADC}"/>
              </a:ext>
            </a:extLst>
          </p:cNvPr>
          <p:cNvSpPr>
            <a:spLocks noChangeShapeType="1"/>
          </p:cNvSpPr>
          <p:nvPr/>
        </p:nvSpPr>
        <p:spPr bwMode="auto">
          <a:xfrm flipH="1" flipV="1">
            <a:off x="10982497" y="3790603"/>
            <a:ext cx="253540" cy="3495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13289094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2 – </a:t>
            </a:r>
            <a:r>
              <a:rPr lang="en-US" sz="3600" dirty="0"/>
              <a:t>Aspect ratio (A): Effect on Drag</a:t>
            </a: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599" y="1600207"/>
            <a:ext cx="8680075" cy="4108119"/>
          </a:xfrm>
        </p:spPr>
        <p:txBody>
          <a:bodyPr/>
          <a:lstStyle/>
          <a:p>
            <a:pPr marL="24110" indent="0">
              <a:spcBef>
                <a:spcPts val="0"/>
              </a:spcBef>
              <a:buNone/>
              <a:tabLst>
                <a:tab pos="1263650" algn="l"/>
              </a:tabLst>
            </a:pPr>
            <a:r>
              <a:rPr lang="en-US" dirty="0"/>
              <a:t>Double Effect of the wing tip vortex generation:</a:t>
            </a:r>
          </a:p>
          <a:p>
            <a:pPr marL="481310" indent="-457200">
              <a:spcBef>
                <a:spcPts val="0"/>
              </a:spcBef>
              <a:buFont typeface="+mj-lt"/>
              <a:buAutoNum type="arabicPeriod"/>
              <a:tabLst>
                <a:tab pos="1263650" algn="l"/>
              </a:tabLst>
            </a:pPr>
            <a:r>
              <a:rPr lang="en-US" altLang="en-US" sz="2000" dirty="0"/>
              <a:t>The effective </a:t>
            </a:r>
            <a:r>
              <a:rPr lang="en-US" altLang="en-US" sz="2000" dirty="0" err="1"/>
              <a:t>AoA</a:t>
            </a:r>
            <a:r>
              <a:rPr lang="en-US" altLang="en-US" sz="2000" dirty="0"/>
              <a:t> is reduced by the downwash velocity </a:t>
            </a:r>
            <a:r>
              <a:rPr lang="en-US" altLang="en-US" sz="2000" b="1" dirty="0" err="1"/>
              <a:t>w</a:t>
            </a:r>
            <a:r>
              <a:rPr lang="en-US" altLang="en-US" sz="2000" b="1" baseline="-25000" dirty="0" err="1"/>
              <a:t>i</a:t>
            </a:r>
            <a:r>
              <a:rPr lang="en-US" altLang="en-US" sz="2000" dirty="0"/>
              <a:t>, so for the same geometric </a:t>
            </a:r>
            <a:r>
              <a:rPr lang="en-US" altLang="en-US" sz="2000" dirty="0" err="1"/>
              <a:t>AoA</a:t>
            </a:r>
            <a:r>
              <a:rPr lang="en-US" altLang="en-US" sz="2000" dirty="0"/>
              <a:t> </a:t>
            </a:r>
            <a:r>
              <a:rPr lang="en-US" altLang="en-US" sz="2000" b="1" dirty="0"/>
              <a:t>α</a:t>
            </a:r>
            <a:r>
              <a:rPr lang="en-US" altLang="en-US" sz="2000" dirty="0"/>
              <a:t>, the effective </a:t>
            </a:r>
            <a:r>
              <a:rPr lang="en-US" altLang="en-US" sz="2000" dirty="0" err="1"/>
              <a:t>AoA</a:t>
            </a:r>
            <a:r>
              <a:rPr lang="en-US" altLang="en-US" sz="2000" dirty="0"/>
              <a:t> is equal to </a:t>
            </a:r>
            <a:r>
              <a:rPr lang="en-US" altLang="en-US" sz="2000" b="1" dirty="0"/>
              <a:t>α</a:t>
            </a:r>
            <a:r>
              <a:rPr lang="en-US" altLang="en-US" sz="2000" b="1" baseline="-25000" dirty="0"/>
              <a:t>eff </a:t>
            </a:r>
            <a:r>
              <a:rPr lang="en-US" altLang="en-US" sz="2000" b="1" dirty="0"/>
              <a:t>= α – α</a:t>
            </a:r>
            <a:r>
              <a:rPr lang="en-US" altLang="en-US" sz="2000" b="1" baseline="-25000" dirty="0"/>
              <a:t>i</a:t>
            </a:r>
            <a:r>
              <a:rPr lang="en-US" altLang="en-US" sz="2000" dirty="0"/>
              <a:t>. Therefore, less lift is generated.</a:t>
            </a:r>
          </a:p>
          <a:p>
            <a:pPr marL="481310" indent="-457200">
              <a:spcBef>
                <a:spcPts val="0"/>
              </a:spcBef>
              <a:buFont typeface="+mj-lt"/>
              <a:buAutoNum type="arabicPeriod"/>
              <a:tabLst>
                <a:tab pos="1263650" algn="l"/>
              </a:tabLst>
            </a:pPr>
            <a:r>
              <a:rPr lang="en-GB" altLang="en-US" sz="2000" dirty="0"/>
              <a:t>The lift force (by definition the component of the aerodynamic forces resultant, orthogonal to the effective freestream) tilts backward by the induced angle </a:t>
            </a:r>
            <a:r>
              <a:rPr lang="el-GR" altLang="en-US" sz="2000" b="1" dirty="0">
                <a:cs typeface="Tahoma" panose="020B0604030504040204" pitchFamily="34" charset="0"/>
              </a:rPr>
              <a:t>α</a:t>
            </a:r>
            <a:r>
              <a:rPr lang="nl-NL" altLang="en-US" sz="2000" b="1" baseline="-25000" dirty="0">
                <a:cs typeface="Tahoma" panose="020B0604030504040204" pitchFamily="34" charset="0"/>
              </a:rPr>
              <a:t>i</a:t>
            </a:r>
            <a:r>
              <a:rPr lang="en-GB" altLang="en-US" sz="2000" dirty="0"/>
              <a:t>, hence a drag component is generated. </a:t>
            </a:r>
            <a:br>
              <a:rPr lang="en-GB" altLang="en-US" sz="2000" dirty="0"/>
            </a:br>
            <a:r>
              <a:rPr lang="en-GB" altLang="en-US" sz="2000" dirty="0"/>
              <a:t>This is the so-called </a:t>
            </a:r>
            <a:r>
              <a:rPr lang="en-GB" altLang="en-US" sz="2000" b="1" dirty="0"/>
              <a:t>induced drag</a:t>
            </a:r>
            <a:r>
              <a:rPr lang="en-GB" altLang="en-US" sz="2000" dirty="0"/>
              <a:t> component </a:t>
            </a:r>
            <a:r>
              <a:rPr lang="en-GB" altLang="en-US" sz="2000" b="1" dirty="0"/>
              <a:t>D</a:t>
            </a:r>
            <a:r>
              <a:rPr lang="en-GB" altLang="en-US" sz="2000" b="1" baseline="-25000" dirty="0"/>
              <a:t>i</a:t>
            </a:r>
            <a:endParaRPr lang="en-US" sz="2000" dirty="0"/>
          </a:p>
          <a:p>
            <a:pPr marL="24110" indent="0">
              <a:spcBef>
                <a:spcPts val="0"/>
              </a:spcBef>
              <a:buNone/>
              <a:tabLst>
                <a:tab pos="1263650" algn="l"/>
              </a:tabLst>
            </a:pPr>
            <a:endParaRPr lang="en-US" sz="2400" dirty="0"/>
          </a:p>
          <a:p>
            <a:pPr eaLnBrk="1" hangingPunct="1"/>
            <a:endParaRPr lang="en-GB" altLang="en-US" sz="2000" dirty="0"/>
          </a:p>
          <a:p>
            <a:endParaRPr lang="en-US" dirty="0"/>
          </a:p>
        </p:txBody>
      </p:sp>
      <p:graphicFrame>
        <p:nvGraphicFramePr>
          <p:cNvPr id="4" name="Object 42">
            <a:extLst>
              <a:ext uri="{FF2B5EF4-FFF2-40B4-BE49-F238E27FC236}">
                <a16:creationId xmlns:a16="http://schemas.microsoft.com/office/drawing/2014/main" id="{70DDC565-4C17-49A1-976C-D959D4D63E54}"/>
              </a:ext>
            </a:extLst>
          </p:cNvPr>
          <p:cNvGraphicFramePr>
            <a:graphicFrameLocks noChangeAspect="1"/>
          </p:cNvGraphicFramePr>
          <p:nvPr/>
        </p:nvGraphicFramePr>
        <p:xfrm>
          <a:off x="1490749" y="4283066"/>
          <a:ext cx="2209800" cy="1531938"/>
        </p:xfrm>
        <a:graphic>
          <a:graphicData uri="http://schemas.openxmlformats.org/presentationml/2006/ole">
            <mc:AlternateContent xmlns:mc="http://schemas.openxmlformats.org/markup-compatibility/2006">
              <mc:Choice xmlns:v="urn:schemas-microsoft-com:vml" Requires="v">
                <p:oleObj name="Equation" r:id="rId3" imgW="952200" imgH="660240" progId="Equation.3">
                  <p:embed/>
                </p:oleObj>
              </mc:Choice>
              <mc:Fallback>
                <p:oleObj name="Equation" r:id="rId3" imgW="952200" imgH="660240" progId="Equation.3">
                  <p:embed/>
                  <p:pic>
                    <p:nvPicPr>
                      <p:cNvPr id="4" name="Object 42">
                        <a:extLst>
                          <a:ext uri="{FF2B5EF4-FFF2-40B4-BE49-F238E27FC236}">
                            <a16:creationId xmlns:a16="http://schemas.microsoft.com/office/drawing/2014/main" id="{70DDC565-4C17-49A1-976C-D959D4D63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0749" y="4283066"/>
                        <a:ext cx="2209800" cy="153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Oval 43">
            <a:extLst>
              <a:ext uri="{FF2B5EF4-FFF2-40B4-BE49-F238E27FC236}">
                <a16:creationId xmlns:a16="http://schemas.microsoft.com/office/drawing/2014/main" id="{A268ED83-030D-47E2-ADB4-BF4954122DB3}"/>
              </a:ext>
            </a:extLst>
          </p:cNvPr>
          <p:cNvSpPr>
            <a:spLocks noChangeArrowheads="1"/>
          </p:cNvSpPr>
          <p:nvPr/>
        </p:nvSpPr>
        <p:spPr bwMode="auto">
          <a:xfrm>
            <a:off x="2709949" y="5426066"/>
            <a:ext cx="381000" cy="381000"/>
          </a:xfrm>
          <a:prstGeom prst="ellipse">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8" name="Freeform 5">
            <a:extLst>
              <a:ext uri="{FF2B5EF4-FFF2-40B4-BE49-F238E27FC236}">
                <a16:creationId xmlns:a16="http://schemas.microsoft.com/office/drawing/2014/main" id="{FBEEC31A-2B6E-4F04-8BF5-575F1BF40505}"/>
              </a:ext>
            </a:extLst>
          </p:cNvPr>
          <p:cNvSpPr>
            <a:spLocks/>
          </p:cNvSpPr>
          <p:nvPr/>
        </p:nvSpPr>
        <p:spPr bwMode="auto">
          <a:xfrm rot="1046667">
            <a:off x="8973411" y="4580520"/>
            <a:ext cx="3300412" cy="569913"/>
          </a:xfrm>
          <a:custGeom>
            <a:avLst/>
            <a:gdLst>
              <a:gd name="T0" fmla="*/ 2079 w 2079"/>
              <a:gd name="T1" fmla="*/ 420 h 420"/>
              <a:gd name="T2" fmla="*/ 1362 w 2079"/>
              <a:gd name="T3" fmla="*/ 220 h 420"/>
              <a:gd name="T4" fmla="*/ 819 w 2079"/>
              <a:gd name="T5" fmla="*/ 83 h 420"/>
              <a:gd name="T6" fmla="*/ 392 w 2079"/>
              <a:gd name="T7" fmla="*/ 18 h 420"/>
              <a:gd name="T8" fmla="*/ 200 w 2079"/>
              <a:gd name="T9" fmla="*/ 1 h 420"/>
              <a:gd name="T10" fmla="*/ 52 w 2079"/>
              <a:gd name="T11" fmla="*/ 15 h 420"/>
              <a:gd name="T12" fmla="*/ 3 w 2079"/>
              <a:gd name="T13" fmla="*/ 85 h 420"/>
              <a:gd name="T14" fmla="*/ 32 w 2079"/>
              <a:gd name="T15" fmla="*/ 151 h 420"/>
              <a:gd name="T16" fmla="*/ 183 w 2079"/>
              <a:gd name="T17" fmla="*/ 235 h 420"/>
              <a:gd name="T18" fmla="*/ 538 w 2079"/>
              <a:gd name="T19" fmla="*/ 331 h 420"/>
              <a:gd name="T20" fmla="*/ 930 w 2079"/>
              <a:gd name="T21" fmla="*/ 391 h 420"/>
              <a:gd name="T22" fmla="*/ 1388 w 2079"/>
              <a:gd name="T23" fmla="*/ 412 h 420"/>
              <a:gd name="T24" fmla="*/ 2079 w 2079"/>
              <a:gd name="T25" fmla="*/ 420 h 4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79"/>
              <a:gd name="T40" fmla="*/ 0 h 420"/>
              <a:gd name="T41" fmla="*/ 2079 w 2079"/>
              <a:gd name="T42" fmla="*/ 420 h 4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79" h="420">
                <a:moveTo>
                  <a:pt x="2079" y="420"/>
                </a:moveTo>
                <a:lnTo>
                  <a:pt x="1362" y="220"/>
                </a:lnTo>
                <a:lnTo>
                  <a:pt x="819" y="83"/>
                </a:lnTo>
                <a:cubicBezTo>
                  <a:pt x="657" y="49"/>
                  <a:pt x="495" y="31"/>
                  <a:pt x="392" y="18"/>
                </a:cubicBezTo>
                <a:cubicBezTo>
                  <a:pt x="289" y="4"/>
                  <a:pt x="257" y="1"/>
                  <a:pt x="200" y="1"/>
                </a:cubicBezTo>
                <a:cubicBezTo>
                  <a:pt x="144" y="0"/>
                  <a:pt x="85" y="1"/>
                  <a:pt x="52" y="15"/>
                </a:cubicBezTo>
                <a:cubicBezTo>
                  <a:pt x="19" y="29"/>
                  <a:pt x="6" y="62"/>
                  <a:pt x="3" y="85"/>
                </a:cubicBezTo>
                <a:cubicBezTo>
                  <a:pt x="0" y="108"/>
                  <a:pt x="2" y="126"/>
                  <a:pt x="32" y="151"/>
                </a:cubicBezTo>
                <a:cubicBezTo>
                  <a:pt x="62" y="176"/>
                  <a:pt x="98" y="205"/>
                  <a:pt x="183" y="235"/>
                </a:cubicBezTo>
                <a:cubicBezTo>
                  <a:pt x="267" y="265"/>
                  <a:pt x="414" y="305"/>
                  <a:pt x="538" y="331"/>
                </a:cubicBezTo>
                <a:cubicBezTo>
                  <a:pt x="663" y="357"/>
                  <a:pt x="788" y="377"/>
                  <a:pt x="930" y="391"/>
                </a:cubicBezTo>
                <a:cubicBezTo>
                  <a:pt x="1071" y="404"/>
                  <a:pt x="1196" y="407"/>
                  <a:pt x="1388" y="412"/>
                </a:cubicBezTo>
                <a:lnTo>
                  <a:pt x="2079" y="42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6" name="Line 6">
            <a:extLst>
              <a:ext uri="{FF2B5EF4-FFF2-40B4-BE49-F238E27FC236}">
                <a16:creationId xmlns:a16="http://schemas.microsoft.com/office/drawing/2014/main" id="{BBBBE66B-B634-47F8-A7BF-AF53E9ADC746}"/>
              </a:ext>
            </a:extLst>
          </p:cNvPr>
          <p:cNvSpPr>
            <a:spLocks noChangeShapeType="1"/>
          </p:cNvSpPr>
          <p:nvPr/>
        </p:nvSpPr>
        <p:spPr bwMode="auto">
          <a:xfrm flipH="1">
            <a:off x="8163786" y="5628270"/>
            <a:ext cx="396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8" name="Line 7">
            <a:extLst>
              <a:ext uri="{FF2B5EF4-FFF2-40B4-BE49-F238E27FC236}">
                <a16:creationId xmlns:a16="http://schemas.microsoft.com/office/drawing/2014/main" id="{3DD2F35E-B961-42BC-90B6-345ECACE7749}"/>
              </a:ext>
            </a:extLst>
          </p:cNvPr>
          <p:cNvSpPr>
            <a:spLocks noChangeShapeType="1"/>
          </p:cNvSpPr>
          <p:nvPr/>
        </p:nvSpPr>
        <p:spPr bwMode="auto">
          <a:xfrm flipH="1" flipV="1">
            <a:off x="8363811" y="3818520"/>
            <a:ext cx="3733800" cy="180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0" name="Line 8">
            <a:extLst>
              <a:ext uri="{FF2B5EF4-FFF2-40B4-BE49-F238E27FC236}">
                <a16:creationId xmlns:a16="http://schemas.microsoft.com/office/drawing/2014/main" id="{885C3988-8C35-4FBE-B354-71966C10E10C}"/>
              </a:ext>
            </a:extLst>
          </p:cNvPr>
          <p:cNvSpPr>
            <a:spLocks noChangeShapeType="1"/>
          </p:cNvSpPr>
          <p:nvPr/>
        </p:nvSpPr>
        <p:spPr bwMode="auto">
          <a:xfrm flipH="1" flipV="1">
            <a:off x="8211411" y="5190120"/>
            <a:ext cx="3895725" cy="428625"/>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2" name="Line 9">
            <a:extLst>
              <a:ext uri="{FF2B5EF4-FFF2-40B4-BE49-F238E27FC236}">
                <a16:creationId xmlns:a16="http://schemas.microsoft.com/office/drawing/2014/main" id="{E890E8B0-A390-4062-BD74-6BBD622B8040}"/>
              </a:ext>
            </a:extLst>
          </p:cNvPr>
          <p:cNvSpPr>
            <a:spLocks noChangeShapeType="1"/>
          </p:cNvSpPr>
          <p:nvPr/>
        </p:nvSpPr>
        <p:spPr bwMode="auto">
          <a:xfrm>
            <a:off x="6916011" y="5647320"/>
            <a:ext cx="9144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4" name="Arc 11">
            <a:extLst>
              <a:ext uri="{FF2B5EF4-FFF2-40B4-BE49-F238E27FC236}">
                <a16:creationId xmlns:a16="http://schemas.microsoft.com/office/drawing/2014/main" id="{801BFAFB-6A8E-471A-A180-30261190C09A}"/>
              </a:ext>
            </a:extLst>
          </p:cNvPr>
          <p:cNvSpPr>
            <a:spLocks/>
          </p:cNvSpPr>
          <p:nvPr/>
        </p:nvSpPr>
        <p:spPr bwMode="auto">
          <a:xfrm flipH="1" flipV="1">
            <a:off x="7982811" y="3862970"/>
            <a:ext cx="3201987" cy="1760538"/>
          </a:xfrm>
          <a:custGeom>
            <a:avLst/>
            <a:gdLst>
              <a:gd name="T0" fmla="*/ 3193686 w 21600"/>
              <a:gd name="T1" fmla="*/ 0 h 12351"/>
              <a:gd name="T2" fmla="*/ 2773128 w 21600"/>
              <a:gd name="T3" fmla="*/ 1760538 h 12351"/>
              <a:gd name="T4" fmla="*/ 0 w 21600"/>
              <a:gd name="T5" fmla="*/ 221225 h 12351"/>
              <a:gd name="T6" fmla="*/ 0 60000 65536"/>
              <a:gd name="T7" fmla="*/ 0 60000 65536"/>
              <a:gd name="T8" fmla="*/ 0 60000 65536"/>
              <a:gd name="T9" fmla="*/ 0 w 21600"/>
              <a:gd name="T10" fmla="*/ 0 h 12351"/>
              <a:gd name="T11" fmla="*/ 21600 w 21600"/>
              <a:gd name="T12" fmla="*/ 12351 h 12351"/>
            </a:gdLst>
            <a:ahLst/>
            <a:cxnLst>
              <a:cxn ang="T6">
                <a:pos x="T0" y="T1"/>
              </a:cxn>
              <a:cxn ang="T7">
                <a:pos x="T2" y="T3"/>
              </a:cxn>
              <a:cxn ang="T8">
                <a:pos x="T4" y="T5"/>
              </a:cxn>
            </a:cxnLst>
            <a:rect l="T9" t="T10" r="T11" b="T12"/>
            <a:pathLst>
              <a:path w="21600" h="12351" fill="none" extrusionOk="0">
                <a:moveTo>
                  <a:pt x="21544" y="-1"/>
                </a:moveTo>
                <a:cubicBezTo>
                  <a:pt x="21581" y="516"/>
                  <a:pt x="21600" y="1034"/>
                  <a:pt x="21600" y="1552"/>
                </a:cubicBezTo>
                <a:cubicBezTo>
                  <a:pt x="21600" y="5343"/>
                  <a:pt x="20602" y="9067"/>
                  <a:pt x="18706" y="12350"/>
                </a:cubicBezTo>
              </a:path>
              <a:path w="21600" h="12351" stroke="0" extrusionOk="0">
                <a:moveTo>
                  <a:pt x="21544" y="-1"/>
                </a:moveTo>
                <a:cubicBezTo>
                  <a:pt x="21581" y="516"/>
                  <a:pt x="21600" y="1034"/>
                  <a:pt x="21600" y="1552"/>
                </a:cubicBezTo>
                <a:cubicBezTo>
                  <a:pt x="21600" y="5343"/>
                  <a:pt x="20602" y="9067"/>
                  <a:pt x="18706" y="12350"/>
                </a:cubicBezTo>
                <a:lnTo>
                  <a:pt x="0" y="1552"/>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6" name="Line 12">
            <a:extLst>
              <a:ext uri="{FF2B5EF4-FFF2-40B4-BE49-F238E27FC236}">
                <a16:creationId xmlns:a16="http://schemas.microsoft.com/office/drawing/2014/main" id="{0E05A51F-F789-46D3-8D45-7322D93A0F2F}"/>
              </a:ext>
            </a:extLst>
          </p:cNvPr>
          <p:cNvSpPr>
            <a:spLocks noChangeShapeType="1"/>
          </p:cNvSpPr>
          <p:nvPr/>
        </p:nvSpPr>
        <p:spPr bwMode="auto">
          <a:xfrm>
            <a:off x="6992211" y="5037720"/>
            <a:ext cx="914400" cy="1524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8" name="Arc 13">
            <a:extLst>
              <a:ext uri="{FF2B5EF4-FFF2-40B4-BE49-F238E27FC236}">
                <a16:creationId xmlns:a16="http://schemas.microsoft.com/office/drawing/2014/main" id="{F7231D14-D3AF-4A10-B24F-4F0DFB9C81EF}"/>
              </a:ext>
            </a:extLst>
          </p:cNvPr>
          <p:cNvSpPr>
            <a:spLocks/>
          </p:cNvSpPr>
          <p:nvPr/>
        </p:nvSpPr>
        <p:spPr bwMode="auto">
          <a:xfrm flipH="1" flipV="1">
            <a:off x="8363811" y="4047120"/>
            <a:ext cx="3171825" cy="1539875"/>
          </a:xfrm>
          <a:custGeom>
            <a:avLst/>
            <a:gdLst>
              <a:gd name="T0" fmla="*/ 3171825 w 21398"/>
              <a:gd name="T1" fmla="*/ 420368 h 10799"/>
              <a:gd name="T2" fmla="*/ 2772938 w 21398"/>
              <a:gd name="T3" fmla="*/ 1539875 h 10799"/>
              <a:gd name="T4" fmla="*/ 0 w 21398"/>
              <a:gd name="T5" fmla="*/ 0 h 10799"/>
              <a:gd name="T6" fmla="*/ 0 60000 65536"/>
              <a:gd name="T7" fmla="*/ 0 60000 65536"/>
              <a:gd name="T8" fmla="*/ 0 60000 65536"/>
              <a:gd name="T9" fmla="*/ 0 w 21398"/>
              <a:gd name="T10" fmla="*/ 0 h 10799"/>
              <a:gd name="T11" fmla="*/ 21398 w 21398"/>
              <a:gd name="T12" fmla="*/ 10799 h 10799"/>
            </a:gdLst>
            <a:ahLst/>
            <a:cxnLst>
              <a:cxn ang="T6">
                <a:pos x="T0" y="T1"/>
              </a:cxn>
              <a:cxn ang="T7">
                <a:pos x="T2" y="T3"/>
              </a:cxn>
              <a:cxn ang="T8">
                <a:pos x="T4" y="T5"/>
              </a:cxn>
            </a:cxnLst>
            <a:rect l="T9" t="T10" r="T11" b="T12"/>
            <a:pathLst>
              <a:path w="21398" h="10799" fill="none" extrusionOk="0">
                <a:moveTo>
                  <a:pt x="21397" y="2947"/>
                </a:moveTo>
                <a:cubicBezTo>
                  <a:pt x="21016" y="5714"/>
                  <a:pt x="20102" y="8380"/>
                  <a:pt x="18706" y="10798"/>
                </a:cubicBezTo>
              </a:path>
              <a:path w="21398" h="10799" stroke="0" extrusionOk="0">
                <a:moveTo>
                  <a:pt x="21397" y="2947"/>
                </a:moveTo>
                <a:cubicBezTo>
                  <a:pt x="21016" y="5714"/>
                  <a:pt x="20102" y="8380"/>
                  <a:pt x="18706" y="10798"/>
                </a:cubicBezTo>
                <a:lnTo>
                  <a:pt x="0" y="0"/>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0" name="Arc 14">
            <a:extLst>
              <a:ext uri="{FF2B5EF4-FFF2-40B4-BE49-F238E27FC236}">
                <a16:creationId xmlns:a16="http://schemas.microsoft.com/office/drawing/2014/main" id="{D813CEC5-87C2-401A-856A-A7D27EF517D6}"/>
              </a:ext>
            </a:extLst>
          </p:cNvPr>
          <p:cNvSpPr>
            <a:spLocks/>
          </p:cNvSpPr>
          <p:nvPr/>
        </p:nvSpPr>
        <p:spPr bwMode="auto">
          <a:xfrm flipH="1" flipV="1">
            <a:off x="8316186" y="5218695"/>
            <a:ext cx="3198812" cy="517525"/>
          </a:xfrm>
          <a:custGeom>
            <a:avLst/>
            <a:gdLst>
              <a:gd name="T0" fmla="*/ 3198812 w 21584"/>
              <a:gd name="T1" fmla="*/ 117444 h 3631"/>
              <a:gd name="T2" fmla="*/ 3155685 w 21584"/>
              <a:gd name="T3" fmla="*/ 517525 h 3631"/>
              <a:gd name="T4" fmla="*/ 0 w 21584"/>
              <a:gd name="T5" fmla="*/ 0 h 3631"/>
              <a:gd name="T6" fmla="*/ 0 60000 65536"/>
              <a:gd name="T7" fmla="*/ 0 60000 65536"/>
              <a:gd name="T8" fmla="*/ 0 60000 65536"/>
              <a:gd name="T9" fmla="*/ 0 w 21584"/>
              <a:gd name="T10" fmla="*/ 0 h 3631"/>
              <a:gd name="T11" fmla="*/ 21584 w 21584"/>
              <a:gd name="T12" fmla="*/ 3631 h 3631"/>
            </a:gdLst>
            <a:ahLst/>
            <a:cxnLst>
              <a:cxn ang="T6">
                <a:pos x="T0" y="T1"/>
              </a:cxn>
              <a:cxn ang="T7">
                <a:pos x="T2" y="T3"/>
              </a:cxn>
              <a:cxn ang="T8">
                <a:pos x="T4" y="T5"/>
              </a:cxn>
            </a:cxnLst>
            <a:rect l="T9" t="T10" r="T11" b="T12"/>
            <a:pathLst>
              <a:path w="21584" h="3631" fill="none" extrusionOk="0">
                <a:moveTo>
                  <a:pt x="21584" y="824"/>
                </a:moveTo>
                <a:cubicBezTo>
                  <a:pt x="21548" y="1765"/>
                  <a:pt x="21450" y="2702"/>
                  <a:pt x="21292" y="3630"/>
                </a:cubicBezTo>
              </a:path>
              <a:path w="21584" h="3631" stroke="0" extrusionOk="0">
                <a:moveTo>
                  <a:pt x="21584" y="824"/>
                </a:moveTo>
                <a:cubicBezTo>
                  <a:pt x="21548" y="1765"/>
                  <a:pt x="21450" y="2702"/>
                  <a:pt x="21292" y="3630"/>
                </a:cubicBezTo>
                <a:lnTo>
                  <a:pt x="0" y="0"/>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2" name="Line 15">
            <a:extLst>
              <a:ext uri="{FF2B5EF4-FFF2-40B4-BE49-F238E27FC236}">
                <a16:creationId xmlns:a16="http://schemas.microsoft.com/office/drawing/2014/main" id="{49BB8C9F-1E8E-42A2-929A-AC8B1886593A}"/>
              </a:ext>
            </a:extLst>
          </p:cNvPr>
          <p:cNvSpPr>
            <a:spLocks noChangeShapeType="1"/>
          </p:cNvSpPr>
          <p:nvPr/>
        </p:nvSpPr>
        <p:spPr bwMode="auto">
          <a:xfrm flipV="1">
            <a:off x="9744936" y="4199520"/>
            <a:ext cx="142875" cy="1155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 name="Rectangle 16">
            <a:extLst>
              <a:ext uri="{FF2B5EF4-FFF2-40B4-BE49-F238E27FC236}">
                <a16:creationId xmlns:a16="http://schemas.microsoft.com/office/drawing/2014/main" id="{4CEB51EA-A6EA-418A-97CA-4403797092D2}"/>
              </a:ext>
            </a:extLst>
          </p:cNvPr>
          <p:cNvSpPr>
            <a:spLocks noChangeArrowheads="1"/>
          </p:cNvSpPr>
          <p:nvPr/>
        </p:nvSpPr>
        <p:spPr bwMode="auto">
          <a:xfrm rot="378300">
            <a:off x="9754461" y="5145670"/>
            <a:ext cx="228600" cy="2286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6" name="Line 18">
            <a:extLst>
              <a:ext uri="{FF2B5EF4-FFF2-40B4-BE49-F238E27FC236}">
                <a16:creationId xmlns:a16="http://schemas.microsoft.com/office/drawing/2014/main" id="{05A6FBA3-FD84-431C-8CEA-D377B93B6555}"/>
              </a:ext>
            </a:extLst>
          </p:cNvPr>
          <p:cNvSpPr>
            <a:spLocks noChangeShapeType="1"/>
          </p:cNvSpPr>
          <p:nvPr/>
        </p:nvSpPr>
        <p:spPr bwMode="auto">
          <a:xfrm flipV="1">
            <a:off x="9840186" y="1980195"/>
            <a:ext cx="276225" cy="25463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8" name="Line 19">
            <a:extLst>
              <a:ext uri="{FF2B5EF4-FFF2-40B4-BE49-F238E27FC236}">
                <a16:creationId xmlns:a16="http://schemas.microsoft.com/office/drawing/2014/main" id="{6204DF8C-406B-4B6C-BCE4-F6063C40215E}"/>
              </a:ext>
            </a:extLst>
          </p:cNvPr>
          <p:cNvSpPr>
            <a:spLocks noChangeShapeType="1"/>
          </p:cNvSpPr>
          <p:nvPr/>
        </p:nvSpPr>
        <p:spPr bwMode="auto">
          <a:xfrm flipV="1">
            <a:off x="9840186" y="2037345"/>
            <a:ext cx="0" cy="2486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0" name="Line 20">
            <a:extLst>
              <a:ext uri="{FF2B5EF4-FFF2-40B4-BE49-F238E27FC236}">
                <a16:creationId xmlns:a16="http://schemas.microsoft.com/office/drawing/2014/main" id="{C641DF16-9538-4413-A8D3-BA37B856F73B}"/>
              </a:ext>
            </a:extLst>
          </p:cNvPr>
          <p:cNvSpPr>
            <a:spLocks noChangeShapeType="1"/>
          </p:cNvSpPr>
          <p:nvPr/>
        </p:nvSpPr>
        <p:spPr bwMode="auto">
          <a:xfrm flipV="1">
            <a:off x="9840186" y="1986545"/>
            <a:ext cx="307975"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42" name="Line 21">
            <a:extLst>
              <a:ext uri="{FF2B5EF4-FFF2-40B4-BE49-F238E27FC236}">
                <a16:creationId xmlns:a16="http://schemas.microsoft.com/office/drawing/2014/main" id="{4BC5E7D6-96AF-4F2B-AAA2-F3E53D1A3706}"/>
              </a:ext>
            </a:extLst>
          </p:cNvPr>
          <p:cNvSpPr>
            <a:spLocks noChangeShapeType="1"/>
          </p:cNvSpPr>
          <p:nvPr/>
        </p:nvSpPr>
        <p:spPr bwMode="auto">
          <a:xfrm>
            <a:off x="6944586" y="5015495"/>
            <a:ext cx="0" cy="2286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4" name="Text Box 23">
            <a:extLst>
              <a:ext uri="{FF2B5EF4-FFF2-40B4-BE49-F238E27FC236}">
                <a16:creationId xmlns:a16="http://schemas.microsoft.com/office/drawing/2014/main" id="{746AE547-262A-4973-8E6C-9586100A7A43}"/>
              </a:ext>
            </a:extLst>
          </p:cNvPr>
          <p:cNvSpPr txBox="1">
            <a:spLocks noChangeArrowheads="1"/>
          </p:cNvSpPr>
          <p:nvPr/>
        </p:nvSpPr>
        <p:spPr bwMode="auto">
          <a:xfrm>
            <a:off x="6287239" y="540281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2000" dirty="0"/>
              <a:t>V</a:t>
            </a:r>
            <a:r>
              <a:rPr lang="en-US" altLang="en-US" sz="2000" baseline="-25000" dirty="0">
                <a:cs typeface="Tahoma" panose="020B0604030504040204" pitchFamily="34" charset="0"/>
              </a:rPr>
              <a:t>∞</a:t>
            </a:r>
          </a:p>
        </p:txBody>
      </p:sp>
      <p:sp>
        <p:nvSpPr>
          <p:cNvPr id="46" name="Text Box 24">
            <a:extLst>
              <a:ext uri="{FF2B5EF4-FFF2-40B4-BE49-F238E27FC236}">
                <a16:creationId xmlns:a16="http://schemas.microsoft.com/office/drawing/2014/main" id="{FFD883FE-3FBB-48FB-8365-AE3056454132}"/>
              </a:ext>
            </a:extLst>
          </p:cNvPr>
          <p:cNvSpPr txBox="1">
            <a:spLocks noChangeArrowheads="1"/>
          </p:cNvSpPr>
          <p:nvPr/>
        </p:nvSpPr>
        <p:spPr bwMode="auto">
          <a:xfrm>
            <a:off x="6458811" y="487262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2000">
                <a:solidFill>
                  <a:schemeClr val="accent2"/>
                </a:solidFill>
              </a:rPr>
              <a:t>W</a:t>
            </a:r>
            <a:r>
              <a:rPr lang="en-US" altLang="en-US" sz="2000" baseline="-25000">
                <a:solidFill>
                  <a:schemeClr val="accent2"/>
                </a:solidFill>
                <a:cs typeface="Tahoma" panose="020B0604030504040204" pitchFamily="34" charset="0"/>
              </a:rPr>
              <a:t>i</a:t>
            </a:r>
          </a:p>
        </p:txBody>
      </p:sp>
      <p:sp>
        <p:nvSpPr>
          <p:cNvPr id="48" name="Text Box 25">
            <a:extLst>
              <a:ext uri="{FF2B5EF4-FFF2-40B4-BE49-F238E27FC236}">
                <a16:creationId xmlns:a16="http://schemas.microsoft.com/office/drawing/2014/main" id="{40CB8520-08DF-48B2-AD40-1D785A42053E}"/>
              </a:ext>
            </a:extLst>
          </p:cNvPr>
          <p:cNvSpPr txBox="1">
            <a:spLocks noChangeArrowheads="1"/>
          </p:cNvSpPr>
          <p:nvPr/>
        </p:nvSpPr>
        <p:spPr bwMode="auto">
          <a:xfrm>
            <a:off x="7068411" y="4567820"/>
            <a:ext cx="76200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2000">
                <a:solidFill>
                  <a:srgbClr val="FF3300"/>
                </a:solidFill>
              </a:rPr>
              <a:t>V</a:t>
            </a:r>
            <a:r>
              <a:rPr lang="en-US" altLang="en-US" sz="2000" baseline="-25000">
                <a:solidFill>
                  <a:srgbClr val="FF3300"/>
                </a:solidFill>
                <a:cs typeface="Tahoma" panose="020B0604030504040204" pitchFamily="34" charset="0"/>
              </a:rPr>
              <a:t>eff</a:t>
            </a:r>
          </a:p>
          <a:p>
            <a:pPr eaLnBrk="1" hangingPunct="1"/>
            <a:endParaRPr lang="en-US" altLang="en-US" sz="2000" baseline="-25000">
              <a:solidFill>
                <a:srgbClr val="FF3300"/>
              </a:solidFill>
              <a:cs typeface="Tahoma" panose="020B0604030504040204" pitchFamily="34" charset="0"/>
            </a:endParaRPr>
          </a:p>
        </p:txBody>
      </p:sp>
      <p:sp>
        <p:nvSpPr>
          <p:cNvPr id="50" name="Text Box 26">
            <a:extLst>
              <a:ext uri="{FF2B5EF4-FFF2-40B4-BE49-F238E27FC236}">
                <a16:creationId xmlns:a16="http://schemas.microsoft.com/office/drawing/2014/main" id="{5AD91D8B-0EF0-4C09-B36E-390638DB2D4D}"/>
              </a:ext>
            </a:extLst>
          </p:cNvPr>
          <p:cNvSpPr txBox="1">
            <a:spLocks noChangeArrowheads="1"/>
          </p:cNvSpPr>
          <p:nvPr/>
        </p:nvSpPr>
        <p:spPr bwMode="auto">
          <a:xfrm>
            <a:off x="7814536" y="404077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sz="2000">
                <a:cs typeface="Tahoma" panose="020B0604030504040204" pitchFamily="34" charset="0"/>
              </a:rPr>
              <a:t>α</a:t>
            </a:r>
          </a:p>
        </p:txBody>
      </p:sp>
      <p:sp>
        <p:nvSpPr>
          <p:cNvPr id="52" name="Text Box 27">
            <a:extLst>
              <a:ext uri="{FF2B5EF4-FFF2-40B4-BE49-F238E27FC236}">
                <a16:creationId xmlns:a16="http://schemas.microsoft.com/office/drawing/2014/main" id="{42495769-1CE4-4B0F-8C80-E6ECB439B85B}"/>
              </a:ext>
            </a:extLst>
          </p:cNvPr>
          <p:cNvSpPr txBox="1">
            <a:spLocks noChangeArrowheads="1"/>
          </p:cNvSpPr>
          <p:nvPr/>
        </p:nvSpPr>
        <p:spPr bwMode="auto">
          <a:xfrm>
            <a:off x="8363811" y="5228220"/>
            <a:ext cx="363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sz="2000">
                <a:cs typeface="Tahoma" panose="020B0604030504040204" pitchFamily="34" charset="0"/>
              </a:rPr>
              <a:t>α</a:t>
            </a:r>
            <a:r>
              <a:rPr lang="en-US" altLang="en-US" sz="2000" baseline="-25000">
                <a:cs typeface="Tahoma" panose="020B0604030504040204" pitchFamily="34" charset="0"/>
              </a:rPr>
              <a:t>i</a:t>
            </a:r>
            <a:endParaRPr lang="el-GR" altLang="en-US" sz="2000" baseline="-25000">
              <a:cs typeface="Tahoma" panose="020B0604030504040204" pitchFamily="34" charset="0"/>
            </a:endParaRPr>
          </a:p>
        </p:txBody>
      </p:sp>
      <p:sp>
        <p:nvSpPr>
          <p:cNvPr id="54" name="Text Box 28">
            <a:extLst>
              <a:ext uri="{FF2B5EF4-FFF2-40B4-BE49-F238E27FC236}">
                <a16:creationId xmlns:a16="http://schemas.microsoft.com/office/drawing/2014/main" id="{94E074EA-72A0-4744-9769-3CD1FECE5668}"/>
              </a:ext>
            </a:extLst>
          </p:cNvPr>
          <p:cNvSpPr txBox="1">
            <a:spLocks noChangeArrowheads="1"/>
          </p:cNvSpPr>
          <p:nvPr/>
        </p:nvSpPr>
        <p:spPr bwMode="auto">
          <a:xfrm>
            <a:off x="8516211" y="4466220"/>
            <a:ext cx="51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sz="2000">
                <a:cs typeface="Tahoma" panose="020B0604030504040204" pitchFamily="34" charset="0"/>
              </a:rPr>
              <a:t>α</a:t>
            </a:r>
            <a:r>
              <a:rPr lang="en-US" altLang="en-US" sz="2000" baseline="-25000">
                <a:cs typeface="Tahoma" panose="020B0604030504040204" pitchFamily="34" charset="0"/>
              </a:rPr>
              <a:t>eff</a:t>
            </a:r>
            <a:endParaRPr lang="el-GR" altLang="en-US" sz="2000" baseline="-25000">
              <a:cs typeface="Tahoma" panose="020B0604030504040204" pitchFamily="34" charset="0"/>
            </a:endParaRPr>
          </a:p>
        </p:txBody>
      </p:sp>
      <p:sp>
        <p:nvSpPr>
          <p:cNvPr id="56" name="Arc 29">
            <a:extLst>
              <a:ext uri="{FF2B5EF4-FFF2-40B4-BE49-F238E27FC236}">
                <a16:creationId xmlns:a16="http://schemas.microsoft.com/office/drawing/2014/main" id="{CB70C928-CA7C-43D8-9AD0-92B2691C8EE3}"/>
              </a:ext>
            </a:extLst>
          </p:cNvPr>
          <p:cNvSpPr>
            <a:spLocks/>
          </p:cNvSpPr>
          <p:nvPr/>
        </p:nvSpPr>
        <p:spPr bwMode="auto">
          <a:xfrm rot="5609872" flipH="1" flipV="1">
            <a:off x="8185217" y="4012989"/>
            <a:ext cx="3197225" cy="369887"/>
          </a:xfrm>
          <a:custGeom>
            <a:avLst/>
            <a:gdLst>
              <a:gd name="T0" fmla="*/ 3197225 w 21577"/>
              <a:gd name="T1" fmla="*/ 140685 h 2595"/>
              <a:gd name="T2" fmla="*/ 3177517 w 21577"/>
              <a:gd name="T3" fmla="*/ 369887 h 2595"/>
              <a:gd name="T4" fmla="*/ 0 w 21577"/>
              <a:gd name="T5" fmla="*/ 0 h 2595"/>
              <a:gd name="T6" fmla="*/ 0 60000 65536"/>
              <a:gd name="T7" fmla="*/ 0 60000 65536"/>
              <a:gd name="T8" fmla="*/ 0 60000 65536"/>
              <a:gd name="T9" fmla="*/ 0 w 21577"/>
              <a:gd name="T10" fmla="*/ 0 h 2595"/>
              <a:gd name="T11" fmla="*/ 21577 w 21577"/>
              <a:gd name="T12" fmla="*/ 2595 h 2595"/>
            </a:gdLst>
            <a:ahLst/>
            <a:cxnLst>
              <a:cxn ang="T6">
                <a:pos x="T0" y="T1"/>
              </a:cxn>
              <a:cxn ang="T7">
                <a:pos x="T2" y="T3"/>
              </a:cxn>
              <a:cxn ang="T8">
                <a:pos x="T4" y="T5"/>
              </a:cxn>
            </a:cxnLst>
            <a:rect l="T9" t="T10" r="T11" b="T12"/>
            <a:pathLst>
              <a:path w="21577" h="2595" fill="none" extrusionOk="0">
                <a:moveTo>
                  <a:pt x="21577" y="987"/>
                </a:moveTo>
                <a:cubicBezTo>
                  <a:pt x="21552" y="1524"/>
                  <a:pt x="21508" y="2060"/>
                  <a:pt x="21443" y="2594"/>
                </a:cubicBezTo>
              </a:path>
              <a:path w="21577" h="2595" stroke="0" extrusionOk="0">
                <a:moveTo>
                  <a:pt x="21577" y="987"/>
                </a:moveTo>
                <a:cubicBezTo>
                  <a:pt x="21552" y="1524"/>
                  <a:pt x="21508" y="2060"/>
                  <a:pt x="21443" y="2594"/>
                </a:cubicBezTo>
                <a:lnTo>
                  <a:pt x="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58" name="Arc 30">
            <a:extLst>
              <a:ext uri="{FF2B5EF4-FFF2-40B4-BE49-F238E27FC236}">
                <a16:creationId xmlns:a16="http://schemas.microsoft.com/office/drawing/2014/main" id="{9F2319BD-96B8-41F7-954A-7DBDFD481904}"/>
              </a:ext>
            </a:extLst>
          </p:cNvPr>
          <p:cNvSpPr>
            <a:spLocks/>
          </p:cNvSpPr>
          <p:nvPr/>
        </p:nvSpPr>
        <p:spPr bwMode="auto">
          <a:xfrm rot="5609872" flipH="1" flipV="1">
            <a:off x="7905817" y="3919326"/>
            <a:ext cx="3200400" cy="503238"/>
          </a:xfrm>
          <a:custGeom>
            <a:avLst/>
            <a:gdLst>
              <a:gd name="T0" fmla="*/ 3181583 w 21600"/>
              <a:gd name="T1" fmla="*/ 0 h 3529"/>
              <a:gd name="T2" fmla="*/ 3195511 w 21600"/>
              <a:gd name="T3" fmla="*/ 503238 h 3529"/>
              <a:gd name="T4" fmla="*/ 0 w 21600"/>
              <a:gd name="T5" fmla="*/ 333971 h 3529"/>
              <a:gd name="T6" fmla="*/ 0 60000 65536"/>
              <a:gd name="T7" fmla="*/ 0 60000 65536"/>
              <a:gd name="T8" fmla="*/ 0 60000 65536"/>
              <a:gd name="T9" fmla="*/ 0 w 21600"/>
              <a:gd name="T10" fmla="*/ 0 h 3529"/>
              <a:gd name="T11" fmla="*/ 21600 w 21600"/>
              <a:gd name="T12" fmla="*/ 3529 h 3529"/>
            </a:gdLst>
            <a:ahLst/>
            <a:cxnLst>
              <a:cxn ang="T6">
                <a:pos x="T0" y="T1"/>
              </a:cxn>
              <a:cxn ang="T7">
                <a:pos x="T2" y="T3"/>
              </a:cxn>
              <a:cxn ang="T8">
                <a:pos x="T4" y="T5"/>
              </a:cxn>
            </a:cxnLst>
            <a:rect l="T9" t="T10" r="T11" b="T12"/>
            <a:pathLst>
              <a:path w="21600" h="3529" fill="none" extrusionOk="0">
                <a:moveTo>
                  <a:pt x="21472" y="0"/>
                </a:moveTo>
                <a:cubicBezTo>
                  <a:pt x="21557" y="777"/>
                  <a:pt x="21600" y="1559"/>
                  <a:pt x="21600" y="2342"/>
                </a:cubicBezTo>
                <a:cubicBezTo>
                  <a:pt x="21600" y="2737"/>
                  <a:pt x="21589" y="3133"/>
                  <a:pt x="21567" y="3529"/>
                </a:cubicBezTo>
              </a:path>
              <a:path w="21600" h="3529" stroke="0" extrusionOk="0">
                <a:moveTo>
                  <a:pt x="21472" y="0"/>
                </a:moveTo>
                <a:cubicBezTo>
                  <a:pt x="21557" y="777"/>
                  <a:pt x="21600" y="1559"/>
                  <a:pt x="21600" y="2342"/>
                </a:cubicBezTo>
                <a:cubicBezTo>
                  <a:pt x="21600" y="2737"/>
                  <a:pt x="21589" y="3133"/>
                  <a:pt x="21567" y="3529"/>
                </a:cubicBezTo>
                <a:lnTo>
                  <a:pt x="0" y="2342"/>
                </a:lnTo>
                <a:close/>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60" name="Arc 31">
            <a:extLst>
              <a:ext uri="{FF2B5EF4-FFF2-40B4-BE49-F238E27FC236}">
                <a16:creationId xmlns:a16="http://schemas.microsoft.com/office/drawing/2014/main" id="{A6BE8CBD-4405-49BA-A1E9-88C164029098}"/>
              </a:ext>
            </a:extLst>
          </p:cNvPr>
          <p:cNvSpPr>
            <a:spLocks/>
          </p:cNvSpPr>
          <p:nvPr/>
        </p:nvSpPr>
        <p:spPr bwMode="auto">
          <a:xfrm rot="5609872" flipH="1" flipV="1">
            <a:off x="8445567" y="3784389"/>
            <a:ext cx="3178175" cy="903287"/>
          </a:xfrm>
          <a:custGeom>
            <a:avLst/>
            <a:gdLst>
              <a:gd name="T0" fmla="*/ 3178175 w 21452"/>
              <a:gd name="T1" fmla="*/ 359348 h 6337"/>
              <a:gd name="T2" fmla="*/ 3059208 w 21452"/>
              <a:gd name="T3" fmla="*/ 903287 h 6337"/>
              <a:gd name="T4" fmla="*/ 0 w 21452"/>
              <a:gd name="T5" fmla="*/ 0 h 6337"/>
              <a:gd name="T6" fmla="*/ 0 60000 65536"/>
              <a:gd name="T7" fmla="*/ 0 60000 65536"/>
              <a:gd name="T8" fmla="*/ 0 60000 65536"/>
              <a:gd name="T9" fmla="*/ 0 w 21452"/>
              <a:gd name="T10" fmla="*/ 0 h 6337"/>
              <a:gd name="T11" fmla="*/ 21452 w 21452"/>
              <a:gd name="T12" fmla="*/ 6337 h 6337"/>
            </a:gdLst>
            <a:ahLst/>
            <a:cxnLst>
              <a:cxn ang="T6">
                <a:pos x="T0" y="T1"/>
              </a:cxn>
              <a:cxn ang="T7">
                <a:pos x="T2" y="T3"/>
              </a:cxn>
              <a:cxn ang="T8">
                <a:pos x="T4" y="T5"/>
              </a:cxn>
            </a:cxnLst>
            <a:rect l="T9" t="T10" r="T11" b="T12"/>
            <a:pathLst>
              <a:path w="21452" h="6337" fill="none" extrusionOk="0">
                <a:moveTo>
                  <a:pt x="21452" y="2521"/>
                </a:moveTo>
                <a:cubicBezTo>
                  <a:pt x="21300" y="3814"/>
                  <a:pt x="21031" y="5091"/>
                  <a:pt x="20649" y="6337"/>
                </a:cubicBezTo>
              </a:path>
              <a:path w="21452" h="6337" stroke="0" extrusionOk="0">
                <a:moveTo>
                  <a:pt x="21452" y="2521"/>
                </a:moveTo>
                <a:cubicBezTo>
                  <a:pt x="21300" y="3814"/>
                  <a:pt x="21031" y="5091"/>
                  <a:pt x="20649" y="6337"/>
                </a:cubicBezTo>
                <a:lnTo>
                  <a:pt x="0" y="0"/>
                </a:lnTo>
                <a:close/>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62" name="Text Box 32">
            <a:extLst>
              <a:ext uri="{FF2B5EF4-FFF2-40B4-BE49-F238E27FC236}">
                <a16:creationId xmlns:a16="http://schemas.microsoft.com/office/drawing/2014/main" id="{C62F253F-4002-42B4-AAEB-38CCC2CEC3CA}"/>
              </a:ext>
            </a:extLst>
          </p:cNvPr>
          <p:cNvSpPr txBox="1">
            <a:spLocks noChangeArrowheads="1"/>
          </p:cNvSpPr>
          <p:nvPr/>
        </p:nvSpPr>
        <p:spPr bwMode="auto">
          <a:xfrm>
            <a:off x="9049611" y="2332620"/>
            <a:ext cx="363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sz="2000">
                <a:cs typeface="Tahoma" panose="020B0604030504040204" pitchFamily="34" charset="0"/>
              </a:rPr>
              <a:t>α</a:t>
            </a:r>
            <a:r>
              <a:rPr lang="en-US" altLang="en-US" sz="2000" baseline="-25000">
                <a:cs typeface="Tahoma" panose="020B0604030504040204" pitchFamily="34" charset="0"/>
              </a:rPr>
              <a:t>i</a:t>
            </a:r>
            <a:endParaRPr lang="el-GR" altLang="en-US" sz="2000" baseline="-25000">
              <a:cs typeface="Tahoma" panose="020B0604030504040204" pitchFamily="34" charset="0"/>
            </a:endParaRPr>
          </a:p>
        </p:txBody>
      </p:sp>
      <p:sp>
        <p:nvSpPr>
          <p:cNvPr id="64" name="Text Box 33">
            <a:extLst>
              <a:ext uri="{FF2B5EF4-FFF2-40B4-BE49-F238E27FC236}">
                <a16:creationId xmlns:a16="http://schemas.microsoft.com/office/drawing/2014/main" id="{331EFE42-882F-4104-8E3A-160DC51F527C}"/>
              </a:ext>
            </a:extLst>
          </p:cNvPr>
          <p:cNvSpPr txBox="1">
            <a:spLocks noChangeArrowheads="1"/>
          </p:cNvSpPr>
          <p:nvPr/>
        </p:nvSpPr>
        <p:spPr bwMode="auto">
          <a:xfrm>
            <a:off x="9378223" y="190082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2000">
                <a:solidFill>
                  <a:srgbClr val="FF3300"/>
                </a:solidFill>
              </a:rPr>
              <a:t>D</a:t>
            </a:r>
            <a:r>
              <a:rPr lang="en-US" altLang="en-US" sz="2000" baseline="-25000">
                <a:solidFill>
                  <a:srgbClr val="FF3300"/>
                </a:solidFill>
                <a:cs typeface="Tahoma" panose="020B0604030504040204" pitchFamily="34" charset="0"/>
              </a:rPr>
              <a:t>i</a:t>
            </a:r>
          </a:p>
        </p:txBody>
      </p:sp>
      <p:sp>
        <p:nvSpPr>
          <p:cNvPr id="66" name="Text Box 34">
            <a:extLst>
              <a:ext uri="{FF2B5EF4-FFF2-40B4-BE49-F238E27FC236}">
                <a16:creationId xmlns:a16="http://schemas.microsoft.com/office/drawing/2014/main" id="{2CF745BE-9D6F-46C1-9262-60A461C6EC46}"/>
              </a:ext>
            </a:extLst>
          </p:cNvPr>
          <p:cNvSpPr txBox="1">
            <a:spLocks noChangeArrowheads="1"/>
          </p:cNvSpPr>
          <p:nvPr/>
        </p:nvSpPr>
        <p:spPr bwMode="auto">
          <a:xfrm>
            <a:off x="10116411" y="205322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sz="2000" dirty="0"/>
              <a:t>L</a:t>
            </a:r>
            <a:endParaRPr lang="en-US" altLang="en-US" sz="2000" baseline="-25000" dirty="0">
              <a:cs typeface="Tahoma" panose="020B0604030504040204" pitchFamily="34" charset="0"/>
            </a:endParaRPr>
          </a:p>
        </p:txBody>
      </p:sp>
      <p:sp>
        <p:nvSpPr>
          <p:cNvPr id="68" name="Line 35">
            <a:extLst>
              <a:ext uri="{FF2B5EF4-FFF2-40B4-BE49-F238E27FC236}">
                <a16:creationId xmlns:a16="http://schemas.microsoft.com/office/drawing/2014/main" id="{78244245-0CE0-4868-8867-9C8E5EFAD313}"/>
              </a:ext>
            </a:extLst>
          </p:cNvPr>
          <p:cNvSpPr>
            <a:spLocks noChangeShapeType="1"/>
          </p:cNvSpPr>
          <p:nvPr/>
        </p:nvSpPr>
        <p:spPr bwMode="auto">
          <a:xfrm>
            <a:off x="6706461" y="5205995"/>
            <a:ext cx="1219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Tree>
    <p:extLst>
      <p:ext uri="{BB962C8B-B14F-4D97-AF65-F5344CB8AC3E}">
        <p14:creationId xmlns:p14="http://schemas.microsoft.com/office/powerpoint/2010/main" val="1981061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8.1 Introduction</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a:xfrm>
            <a:off x="609600" y="1600207"/>
            <a:ext cx="11313318" cy="4108119"/>
          </a:xfrm>
        </p:spPr>
        <p:txBody>
          <a:bodyPr/>
          <a:lstStyle/>
          <a:p>
            <a:pPr marL="0" indent="0">
              <a:buNone/>
            </a:pPr>
            <a:r>
              <a:rPr lang="en-US" altLang="en-US" dirty="0"/>
              <a:t>Other objectives to be achieved in the design of a wing</a:t>
            </a:r>
            <a:r>
              <a:rPr lang="en-GB" altLang="en-US" dirty="0"/>
              <a:t>:</a:t>
            </a:r>
          </a:p>
          <a:p>
            <a:pPr marL="0" indent="0">
              <a:buNone/>
            </a:pPr>
            <a:endParaRPr lang="en-GB" altLang="en-US" dirty="0"/>
          </a:p>
          <a:p>
            <a:r>
              <a:rPr lang="en-US" altLang="en-US" sz="2200" dirty="0"/>
              <a:t>Large fuel capacity</a:t>
            </a:r>
          </a:p>
          <a:p>
            <a:r>
              <a:rPr lang="en-US" altLang="en-US" sz="2200" dirty="0"/>
              <a:t>Manufacturability</a:t>
            </a:r>
          </a:p>
          <a:p>
            <a:r>
              <a:rPr lang="en-US" altLang="en-US" sz="2200" dirty="0"/>
              <a:t>Maintainability</a:t>
            </a:r>
          </a:p>
          <a:p>
            <a:r>
              <a:rPr lang="en-GB" altLang="en-US" sz="2200" dirty="0"/>
              <a:t>…</a:t>
            </a:r>
          </a:p>
          <a:p>
            <a:pPr marL="0" indent="0" eaLnBrk="1" hangingPunct="1">
              <a:buNone/>
            </a:pPr>
            <a:endParaRPr lang="en-US" altLang="en-US" sz="2000" i="1" dirty="0">
              <a:latin typeface="+mn-lt"/>
            </a:endParaRPr>
          </a:p>
          <a:p>
            <a:pPr marL="0" indent="0" eaLnBrk="1" hangingPunct="1">
              <a:buNone/>
            </a:pPr>
            <a:r>
              <a:rPr lang="en-US" altLang="en-US" sz="2000" dirty="0"/>
              <a:t>It is usually not possible to design a wing that is able to meet all the most ambitious objectives! </a:t>
            </a:r>
          </a:p>
          <a:p>
            <a:pPr lvl="1"/>
            <a:endParaRPr lang="en-US" altLang="en-US" sz="2800" dirty="0"/>
          </a:p>
        </p:txBody>
      </p:sp>
      <p:sp>
        <p:nvSpPr>
          <p:cNvPr id="6" name="TextBox 5">
            <a:extLst>
              <a:ext uri="{FF2B5EF4-FFF2-40B4-BE49-F238E27FC236}">
                <a16:creationId xmlns:a16="http://schemas.microsoft.com/office/drawing/2014/main" id="{D021F714-DAD8-4B1F-A2D8-E4F32E1A3CCE}"/>
              </a:ext>
            </a:extLst>
          </p:cNvPr>
          <p:cNvSpPr txBox="1"/>
          <p:nvPr/>
        </p:nvSpPr>
        <p:spPr>
          <a:xfrm>
            <a:off x="5286375" y="2500104"/>
            <a:ext cx="6505575" cy="923330"/>
          </a:xfrm>
          <a:prstGeom prst="rect">
            <a:avLst/>
          </a:prstGeom>
          <a:noFill/>
        </p:spPr>
        <p:txBody>
          <a:bodyPr wrap="square">
            <a:spAutoFit/>
          </a:bodyPr>
          <a:lstStyle/>
          <a:p>
            <a:pPr eaLnBrk="1" hangingPunct="1"/>
            <a:r>
              <a:rPr lang="en-US" altLang="en-US" i="1" dirty="0">
                <a:latin typeface="+mn-lt"/>
              </a:rPr>
              <a:t>Again, conflicting objectives can exist:</a:t>
            </a:r>
          </a:p>
          <a:p>
            <a:pPr marL="285750" indent="-285750" eaLnBrk="1" hangingPunct="1">
              <a:buFont typeface="Arial" panose="020B0604020202020204" pitchFamily="34" charset="0"/>
              <a:buChar char="•"/>
            </a:pPr>
            <a:r>
              <a:rPr lang="en-US" altLang="en-US" i="1" dirty="0">
                <a:latin typeface="+mn-lt"/>
              </a:rPr>
              <a:t>Fuel tank volume vs wing thickness (high speed performance)</a:t>
            </a:r>
          </a:p>
          <a:p>
            <a:pPr marL="285750" indent="-285750">
              <a:buFont typeface="Arial" panose="020B0604020202020204" pitchFamily="34" charset="0"/>
              <a:buChar char="•"/>
            </a:pPr>
            <a:r>
              <a:rPr lang="en-US" altLang="en-US" i="1" dirty="0">
                <a:latin typeface="+mn-lt"/>
              </a:rPr>
              <a:t>Fuel tank volume vs. high lift device size </a:t>
            </a:r>
            <a:r>
              <a:rPr lang="en-US" altLang="en-US" i="1" dirty="0"/>
              <a:t>(low speed performance)</a:t>
            </a:r>
          </a:p>
        </p:txBody>
      </p:sp>
      <p:sp>
        <p:nvSpPr>
          <p:cNvPr id="7" name="TextBox 6">
            <a:extLst>
              <a:ext uri="{FF2B5EF4-FFF2-40B4-BE49-F238E27FC236}">
                <a16:creationId xmlns:a16="http://schemas.microsoft.com/office/drawing/2014/main" id="{02DBAC8E-76F4-40D5-95D1-3DE1E5578926}"/>
              </a:ext>
            </a:extLst>
          </p:cNvPr>
          <p:cNvSpPr txBox="1"/>
          <p:nvPr/>
        </p:nvSpPr>
        <p:spPr>
          <a:xfrm>
            <a:off x="2882503" y="4967565"/>
            <a:ext cx="6426994" cy="923330"/>
          </a:xfrm>
          <a:prstGeom prst="rect">
            <a:avLst/>
          </a:prstGeom>
          <a:solidFill>
            <a:srgbClr val="FFFF00"/>
          </a:solidFill>
          <a:ln>
            <a:solidFill>
              <a:schemeClr val="tx1"/>
            </a:solidFill>
          </a:ln>
        </p:spPr>
        <p:txBody>
          <a:bodyPr wrap="square">
            <a:spAutoFit/>
          </a:bodyPr>
          <a:lstStyle/>
          <a:p>
            <a:pPr algn="ctr"/>
            <a:r>
              <a:rPr lang="en-US" altLang="en-US" dirty="0">
                <a:latin typeface="+mn-lt"/>
              </a:rPr>
              <a:t>It is designers’ job to </a:t>
            </a:r>
            <a:r>
              <a:rPr lang="en-US" altLang="en-US" b="1" dirty="0">
                <a:latin typeface="+mn-lt"/>
              </a:rPr>
              <a:t>prioritize</a:t>
            </a:r>
            <a:r>
              <a:rPr lang="en-US" altLang="en-US" dirty="0">
                <a:latin typeface="+mn-lt"/>
              </a:rPr>
              <a:t> the various objectives according to the top-level requirements and constraints posed by customer and regulations. Again, design is all about finding the best compromise</a:t>
            </a:r>
            <a:endParaRPr lang="en-US" dirty="0"/>
          </a:p>
        </p:txBody>
      </p:sp>
    </p:spTree>
    <p:extLst>
      <p:ext uri="{BB962C8B-B14F-4D97-AF65-F5344CB8AC3E}">
        <p14:creationId xmlns:p14="http://schemas.microsoft.com/office/powerpoint/2010/main" val="195973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3DeffectonClalpha">
            <a:extLst>
              <a:ext uri="{FF2B5EF4-FFF2-40B4-BE49-F238E27FC236}">
                <a16:creationId xmlns:a16="http://schemas.microsoft.com/office/drawing/2014/main" id="{0C081F0F-E302-4E2E-8195-903C0514FED9}"/>
              </a:ext>
            </a:extLst>
          </p:cNvPr>
          <p:cNvPicPr>
            <a:picLocks noChangeAspect="1" noChangeArrowheads="1"/>
          </p:cNvPicPr>
          <p:nvPr/>
        </p:nvPicPr>
        <p:blipFill>
          <a:blip r:embed="rId3">
            <a:clrChange>
              <a:clrFrom>
                <a:srgbClr val="BCBCBC"/>
              </a:clrFrom>
              <a:clrTo>
                <a:srgbClr val="BCBCBC">
                  <a:alpha val="0"/>
                </a:srgbClr>
              </a:clrTo>
            </a:clrChange>
            <a:biLevel thresh="75000"/>
            <a:extLst>
              <a:ext uri="{BEBA8EAE-BF5A-486C-A8C5-ECC9F3942E4B}">
                <a14:imgProps xmlns:a14="http://schemas.microsoft.com/office/drawing/2010/main">
                  <a14:imgLayer r:embed="rId4">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l="5858" t="2605" r="6265" b="10004"/>
          <a:stretch>
            <a:fillRect/>
          </a:stretch>
        </p:blipFill>
        <p:spPr bwMode="auto">
          <a:xfrm>
            <a:off x="6562472" y="2110167"/>
            <a:ext cx="5029200"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8">
            <a:extLst>
              <a:ext uri="{FF2B5EF4-FFF2-40B4-BE49-F238E27FC236}">
                <a16:creationId xmlns:a16="http://schemas.microsoft.com/office/drawing/2014/main" id="{9AB9B5F1-6F9E-43C4-BBD2-5F3DFBED4C6B}"/>
              </a:ext>
            </a:extLst>
          </p:cNvPr>
          <p:cNvGraphicFramePr>
            <a:graphicFrameLocks noChangeAspect="1"/>
          </p:cNvGraphicFramePr>
          <p:nvPr>
            <p:extLst>
              <p:ext uri="{D42A27DB-BD31-4B8C-83A1-F6EECF244321}">
                <p14:modId xmlns:p14="http://schemas.microsoft.com/office/powerpoint/2010/main" val="326205683"/>
              </p:ext>
            </p:extLst>
          </p:nvPr>
        </p:nvGraphicFramePr>
        <p:xfrm>
          <a:off x="10514518" y="4215389"/>
          <a:ext cx="1138238" cy="854075"/>
        </p:xfrm>
        <a:graphic>
          <a:graphicData uri="http://schemas.openxmlformats.org/presentationml/2006/ole">
            <mc:AlternateContent xmlns:mc="http://schemas.openxmlformats.org/markup-compatibility/2006">
              <mc:Choice xmlns:v="urn:schemas-microsoft-com:vml" Requires="v">
                <p:oleObj name="Equation" r:id="rId5" imgW="469800" imgH="419040" progId="Equation.3">
                  <p:embed/>
                </p:oleObj>
              </mc:Choice>
              <mc:Fallback>
                <p:oleObj name="Equation" r:id="rId5" imgW="469800" imgH="419040" progId="Equation.3">
                  <p:embed/>
                  <p:pic>
                    <p:nvPicPr>
                      <p:cNvPr id="7" name="Object 8">
                        <a:extLst>
                          <a:ext uri="{FF2B5EF4-FFF2-40B4-BE49-F238E27FC236}">
                            <a16:creationId xmlns:a16="http://schemas.microsoft.com/office/drawing/2014/main" id="{9AB9B5F1-6F9E-43C4-BBD2-5F3DFBED4C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4518" y="4215389"/>
                        <a:ext cx="1138238"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Arc 12">
            <a:extLst>
              <a:ext uri="{FF2B5EF4-FFF2-40B4-BE49-F238E27FC236}">
                <a16:creationId xmlns:a16="http://schemas.microsoft.com/office/drawing/2014/main" id="{EBC96C5E-6828-4D7F-B636-A7E0DFE4BF3B}"/>
              </a:ext>
            </a:extLst>
          </p:cNvPr>
          <p:cNvSpPr>
            <a:spLocks/>
          </p:cNvSpPr>
          <p:nvPr/>
        </p:nvSpPr>
        <p:spPr bwMode="auto">
          <a:xfrm rot="20130804">
            <a:off x="8458200" y="3834389"/>
            <a:ext cx="533400" cy="822325"/>
          </a:xfrm>
          <a:custGeom>
            <a:avLst/>
            <a:gdLst>
              <a:gd name="T0" fmla="*/ 346117 w 21600"/>
              <a:gd name="T1" fmla="*/ 0 h 16435"/>
              <a:gd name="T2" fmla="*/ 533400 w 21600"/>
              <a:gd name="T3" fmla="*/ 822325 h 16435"/>
              <a:gd name="T4" fmla="*/ 0 w 21600"/>
              <a:gd name="T5" fmla="*/ 822325 h 16435"/>
              <a:gd name="T6" fmla="*/ 0 60000 65536"/>
              <a:gd name="T7" fmla="*/ 0 60000 65536"/>
              <a:gd name="T8" fmla="*/ 0 60000 65536"/>
              <a:gd name="T9" fmla="*/ 0 w 21600"/>
              <a:gd name="T10" fmla="*/ 0 h 16435"/>
              <a:gd name="T11" fmla="*/ 21600 w 21600"/>
              <a:gd name="T12" fmla="*/ 16435 h 16435"/>
            </a:gdLst>
            <a:ahLst/>
            <a:cxnLst>
              <a:cxn ang="T6">
                <a:pos x="T0" y="T1"/>
              </a:cxn>
              <a:cxn ang="T7">
                <a:pos x="T2" y="T3"/>
              </a:cxn>
              <a:cxn ang="T8">
                <a:pos x="T4" y="T5"/>
              </a:cxn>
            </a:cxnLst>
            <a:rect l="T9" t="T10" r="T11" b="T12"/>
            <a:pathLst>
              <a:path w="21600" h="16435" fill="none" extrusionOk="0">
                <a:moveTo>
                  <a:pt x="14016" y="-1"/>
                </a:moveTo>
                <a:cubicBezTo>
                  <a:pt x="18828" y="4103"/>
                  <a:pt x="21600" y="10110"/>
                  <a:pt x="21600" y="16435"/>
                </a:cubicBezTo>
              </a:path>
              <a:path w="21600" h="16435" stroke="0" extrusionOk="0">
                <a:moveTo>
                  <a:pt x="14016" y="-1"/>
                </a:moveTo>
                <a:cubicBezTo>
                  <a:pt x="18828" y="4103"/>
                  <a:pt x="21600" y="10110"/>
                  <a:pt x="21600" y="16435"/>
                </a:cubicBezTo>
                <a:lnTo>
                  <a:pt x="0" y="16435"/>
                </a:lnTo>
                <a:close/>
              </a:path>
            </a:pathLst>
          </a:custGeom>
          <a:noFill/>
          <a:ln w="7620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2 – </a:t>
            </a:r>
            <a:r>
              <a:rPr lang="en-US" sz="3600" dirty="0"/>
              <a:t>Aspect ratio (A): Effect on Lift</a:t>
            </a: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6096000" cy="4108119"/>
          </a:xfrm>
        </p:spPr>
        <p:txBody>
          <a:bodyPr/>
          <a:lstStyle/>
          <a:p>
            <a:pPr marL="0" indent="0" eaLnBrk="1" hangingPunct="1">
              <a:buNone/>
            </a:pPr>
            <a:r>
              <a:rPr lang="en-GB" altLang="en-US" dirty="0"/>
              <a:t>The aspect ratio* (or wing slenderness A or AR) value determines how the 3D effects cause a depart from the 2D aerodynamic flow conditions. </a:t>
            </a:r>
          </a:p>
          <a:p>
            <a:pPr marL="0" indent="0" eaLnBrk="1" hangingPunct="1">
              <a:buNone/>
            </a:pPr>
            <a:endParaRPr lang="en-GB" altLang="en-US" dirty="0"/>
          </a:p>
          <a:p>
            <a:pPr eaLnBrk="1" hangingPunct="1"/>
            <a:r>
              <a:rPr lang="en-GB" altLang="en-US" sz="2000" dirty="0"/>
              <a:t>The higher the aspect ratio the more the wing behaves as an infinite wing (approaching of 2D flow)</a:t>
            </a:r>
          </a:p>
          <a:p>
            <a:pPr marL="24110" indent="0">
              <a:spcBef>
                <a:spcPts val="0"/>
              </a:spcBef>
              <a:buNone/>
              <a:tabLst>
                <a:tab pos="1263650" algn="l"/>
              </a:tabLst>
            </a:pPr>
            <a:endParaRPr lang="en-US" sz="2400" dirty="0"/>
          </a:p>
          <a:p>
            <a:pPr eaLnBrk="1" hangingPunct="1"/>
            <a:endParaRPr lang="en-GB" altLang="en-US" sz="2000" dirty="0"/>
          </a:p>
          <a:p>
            <a:endParaRPr lang="en-US" dirty="0"/>
          </a:p>
        </p:txBody>
      </p:sp>
      <p:sp>
        <p:nvSpPr>
          <p:cNvPr id="17" name="Text Box 13">
            <a:extLst>
              <a:ext uri="{FF2B5EF4-FFF2-40B4-BE49-F238E27FC236}">
                <a16:creationId xmlns:a16="http://schemas.microsoft.com/office/drawing/2014/main" id="{811AEA29-3BB3-49F8-A8B3-F6E500131E87}"/>
              </a:ext>
            </a:extLst>
          </p:cNvPr>
          <p:cNvSpPr txBox="1">
            <a:spLocks noChangeArrowheads="1"/>
          </p:cNvSpPr>
          <p:nvPr/>
        </p:nvSpPr>
        <p:spPr bwMode="auto">
          <a:xfrm>
            <a:off x="8188037" y="1628527"/>
            <a:ext cx="2895600" cy="923330"/>
          </a:xfrm>
          <a:prstGeom prst="rect">
            <a:avLst/>
          </a:prstGeom>
          <a:solidFill>
            <a:srgbClr val="FFFF00"/>
          </a:solidFill>
          <a:ln w="9525" algn="ctr">
            <a:solidFill>
              <a:schemeClr val="tx1"/>
            </a:solidFill>
            <a:miter lim="800000"/>
            <a:headEnd/>
            <a:tailEnd/>
          </a:ln>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The effect of the aspect ratio on the lift curve slope will be elaborated on later.</a:t>
            </a:r>
          </a:p>
        </p:txBody>
      </p:sp>
    </p:spTree>
    <p:extLst>
      <p:ext uri="{BB962C8B-B14F-4D97-AF65-F5344CB8AC3E}">
        <p14:creationId xmlns:p14="http://schemas.microsoft.com/office/powerpoint/2010/main" val="1661821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2 – </a:t>
            </a:r>
            <a:r>
              <a:rPr lang="en-US" sz="3600" dirty="0"/>
              <a:t>Aspect ratio (A): Effect on Lift</a:t>
            </a:r>
            <a:endParaRPr lang="en-US" dirty="0"/>
          </a:p>
        </p:txBody>
      </p:sp>
      <p:pic>
        <p:nvPicPr>
          <p:cNvPr id="5" name="Picture 4">
            <a:extLst>
              <a:ext uri="{FF2B5EF4-FFF2-40B4-BE49-F238E27FC236}">
                <a16:creationId xmlns:a16="http://schemas.microsoft.com/office/drawing/2014/main" id="{4FBB1E6C-BA1D-4F2F-87EA-2227B565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78" t="5873" r="3761" b="9084"/>
          <a:stretch>
            <a:fillRect/>
          </a:stretch>
        </p:blipFill>
        <p:spPr bwMode="auto">
          <a:xfrm rot="21471741">
            <a:off x="5952218" y="1796252"/>
            <a:ext cx="5562600"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Text Box 6">
            <a:extLst>
              <a:ext uri="{FF2B5EF4-FFF2-40B4-BE49-F238E27FC236}">
                <a16:creationId xmlns:a16="http://schemas.microsoft.com/office/drawing/2014/main" id="{0B416C3C-6FAC-4234-B170-C575B7EE3A3E}"/>
              </a:ext>
            </a:extLst>
          </p:cNvPr>
          <p:cNvSpPr txBox="1">
            <a:spLocks noChangeArrowheads="1"/>
          </p:cNvSpPr>
          <p:nvPr/>
        </p:nvSpPr>
        <p:spPr bwMode="auto">
          <a:xfrm>
            <a:off x="8839201" y="4023568"/>
            <a:ext cx="2743200" cy="1200150"/>
          </a:xfrm>
          <a:prstGeom prst="rect">
            <a:avLst/>
          </a:prstGeom>
          <a:solidFill>
            <a:srgbClr val="FFFF00"/>
          </a:solidFill>
          <a:ln w="9525" algn="ctr">
            <a:solidFill>
              <a:schemeClr val="tx1"/>
            </a:solidFill>
            <a:miter lim="800000"/>
            <a:headEnd/>
            <a:tailEnd/>
          </a:ln>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Note that lower aspect ratio wings </a:t>
            </a:r>
            <a:r>
              <a:rPr lang="en-GB" altLang="en-US" b="1" dirty="0"/>
              <a:t>have higher stall angles, </a:t>
            </a:r>
            <a:r>
              <a:rPr lang="en-GB" altLang="en-US" dirty="0"/>
              <a:t>but</a:t>
            </a:r>
            <a:r>
              <a:rPr lang="en-GB" altLang="en-US" b="1" dirty="0"/>
              <a:t> lower </a:t>
            </a:r>
            <a:r>
              <a:rPr lang="en-GB" altLang="en-US" b="1" dirty="0" err="1"/>
              <a:t>C</a:t>
            </a:r>
            <a:r>
              <a:rPr lang="en-GB" altLang="en-US" b="1" baseline="-25000" dirty="0" err="1"/>
              <a:t>Lmax</a:t>
            </a:r>
            <a:r>
              <a:rPr lang="en-GB" altLang="en-US" b="1" dirty="0"/>
              <a:t> values</a:t>
            </a:r>
            <a:endParaRPr lang="en-GB" altLang="en-US" dirty="0"/>
          </a:p>
        </p:txBody>
      </p:sp>
      <p:sp>
        <p:nvSpPr>
          <p:cNvPr id="11" name="Line 7">
            <a:extLst>
              <a:ext uri="{FF2B5EF4-FFF2-40B4-BE49-F238E27FC236}">
                <a16:creationId xmlns:a16="http://schemas.microsoft.com/office/drawing/2014/main" id="{2516AF6E-283B-49B2-B71B-9845A1214571}"/>
              </a:ext>
            </a:extLst>
          </p:cNvPr>
          <p:cNvSpPr>
            <a:spLocks noChangeShapeType="1"/>
          </p:cNvSpPr>
          <p:nvPr/>
        </p:nvSpPr>
        <p:spPr bwMode="auto">
          <a:xfrm flipH="1" flipV="1">
            <a:off x="7174593" y="2815427"/>
            <a:ext cx="1664608" cy="1603428"/>
          </a:xfrm>
          <a:prstGeom prst="line">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3" name="Text Box 8">
            <a:extLst>
              <a:ext uri="{FF2B5EF4-FFF2-40B4-BE49-F238E27FC236}">
                <a16:creationId xmlns:a16="http://schemas.microsoft.com/office/drawing/2014/main" id="{4B44B59E-3E37-43EB-803F-C3E78843FA69}"/>
              </a:ext>
            </a:extLst>
          </p:cNvPr>
          <p:cNvSpPr txBox="1">
            <a:spLocks noChangeArrowheads="1"/>
          </p:cNvSpPr>
          <p:nvPr/>
        </p:nvSpPr>
        <p:spPr bwMode="auto">
          <a:xfrm>
            <a:off x="7098393" y="2282027"/>
            <a:ext cx="392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400" b="1">
                <a:solidFill>
                  <a:srgbClr val="FF3300"/>
                </a:solidFill>
              </a:rPr>
              <a:t>A</a:t>
            </a:r>
          </a:p>
        </p:txBody>
      </p:sp>
      <p:sp>
        <p:nvSpPr>
          <p:cNvPr id="15" name="AutoShape 10">
            <a:extLst>
              <a:ext uri="{FF2B5EF4-FFF2-40B4-BE49-F238E27FC236}">
                <a16:creationId xmlns:a16="http://schemas.microsoft.com/office/drawing/2014/main" id="{A6630ECF-39A1-45D4-9356-75D68F1128D0}"/>
              </a:ext>
            </a:extLst>
          </p:cNvPr>
          <p:cNvSpPr>
            <a:spLocks noChangeArrowheads="1"/>
          </p:cNvSpPr>
          <p:nvPr/>
        </p:nvSpPr>
        <p:spPr bwMode="auto">
          <a:xfrm flipH="1">
            <a:off x="10755993" y="2739227"/>
            <a:ext cx="609600" cy="304800"/>
          </a:xfrm>
          <a:prstGeom prst="rightArrow">
            <a:avLst>
              <a:gd name="adj1" fmla="val 50000"/>
              <a:gd name="adj2" fmla="val 50000"/>
            </a:avLst>
          </a:prstGeom>
          <a:solidFill>
            <a:srgbClr val="FFFF00"/>
          </a:solidFill>
          <a:ln w="9525" algn="ctr">
            <a:solidFill>
              <a:schemeClr val="tx1"/>
            </a:solidFill>
            <a:miter lim="800000"/>
            <a:headEnd/>
            <a:tailEnd/>
          </a:ln>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7" name="AutoShape 11">
            <a:extLst>
              <a:ext uri="{FF2B5EF4-FFF2-40B4-BE49-F238E27FC236}">
                <a16:creationId xmlns:a16="http://schemas.microsoft.com/office/drawing/2014/main" id="{926D7A52-E46D-473A-89B3-EF6EA940F4F2}"/>
              </a:ext>
            </a:extLst>
          </p:cNvPr>
          <p:cNvSpPr>
            <a:spLocks noChangeArrowheads="1"/>
          </p:cNvSpPr>
          <p:nvPr/>
        </p:nvSpPr>
        <p:spPr bwMode="auto">
          <a:xfrm rot="16200000">
            <a:off x="9689193" y="2053427"/>
            <a:ext cx="609600" cy="304800"/>
          </a:xfrm>
          <a:prstGeom prst="rightArrow">
            <a:avLst>
              <a:gd name="adj1" fmla="val 50000"/>
              <a:gd name="adj2" fmla="val 50000"/>
            </a:avLst>
          </a:prstGeom>
          <a:solidFill>
            <a:srgbClr val="FFFF00"/>
          </a:solidFill>
          <a:ln w="9525" algn="ctr">
            <a:solidFill>
              <a:schemeClr val="tx1"/>
            </a:solidFill>
            <a:miter lim="800000"/>
            <a:headEnd/>
            <a:tailEnd/>
          </a:ln>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9" name="Text Box 12">
            <a:extLst>
              <a:ext uri="{FF2B5EF4-FFF2-40B4-BE49-F238E27FC236}">
                <a16:creationId xmlns:a16="http://schemas.microsoft.com/office/drawing/2014/main" id="{08676B0E-23D9-4DFE-87CE-FCC6A8845127}"/>
              </a:ext>
            </a:extLst>
          </p:cNvPr>
          <p:cNvSpPr txBox="1">
            <a:spLocks noChangeArrowheads="1"/>
          </p:cNvSpPr>
          <p:nvPr/>
        </p:nvSpPr>
        <p:spPr bwMode="auto">
          <a:xfrm>
            <a:off x="10222593" y="1977227"/>
            <a:ext cx="752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t>C</a:t>
            </a:r>
            <a:r>
              <a:rPr lang="en-GB" altLang="en-US" b="1" baseline="-25000"/>
              <a:t>Lmax</a:t>
            </a:r>
          </a:p>
        </p:txBody>
      </p:sp>
      <p:sp>
        <p:nvSpPr>
          <p:cNvPr id="21" name="Text Box 13">
            <a:extLst>
              <a:ext uri="{FF2B5EF4-FFF2-40B4-BE49-F238E27FC236}">
                <a16:creationId xmlns:a16="http://schemas.microsoft.com/office/drawing/2014/main" id="{ED9BFC4D-158D-4866-89C3-0C124D49EA23}"/>
              </a:ext>
            </a:extLst>
          </p:cNvPr>
          <p:cNvSpPr txBox="1">
            <a:spLocks noChangeArrowheads="1"/>
          </p:cNvSpPr>
          <p:nvPr/>
        </p:nvSpPr>
        <p:spPr bwMode="auto">
          <a:xfrm>
            <a:off x="11441793" y="2663027"/>
            <a:ext cx="652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b="1">
                <a:cs typeface="Tahoma" panose="020B0604030504040204" pitchFamily="34" charset="0"/>
              </a:rPr>
              <a:t>α</a:t>
            </a:r>
            <a:r>
              <a:rPr lang="en-GB" altLang="en-US" b="1" baseline="-25000"/>
              <a:t>stall</a:t>
            </a:r>
          </a:p>
        </p:txBody>
      </p:sp>
      <p:sp>
        <p:nvSpPr>
          <p:cNvPr id="23" name="Oval 14">
            <a:extLst>
              <a:ext uri="{FF2B5EF4-FFF2-40B4-BE49-F238E27FC236}">
                <a16:creationId xmlns:a16="http://schemas.microsoft.com/office/drawing/2014/main" id="{EFACCC33-7FF0-48DD-B477-3ED464D1FC3B}"/>
              </a:ext>
            </a:extLst>
          </p:cNvPr>
          <p:cNvSpPr>
            <a:spLocks noChangeArrowheads="1"/>
          </p:cNvSpPr>
          <p:nvPr/>
        </p:nvSpPr>
        <p:spPr bwMode="auto">
          <a:xfrm>
            <a:off x="5799818" y="5072852"/>
            <a:ext cx="762000" cy="762000"/>
          </a:xfrm>
          <a:prstGeom prst="ellipse">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5" name="Text Box 15">
            <a:extLst>
              <a:ext uri="{FF2B5EF4-FFF2-40B4-BE49-F238E27FC236}">
                <a16:creationId xmlns:a16="http://schemas.microsoft.com/office/drawing/2014/main" id="{ED633235-3744-47EC-A6F2-D7D9FF7B8F58}"/>
              </a:ext>
            </a:extLst>
          </p:cNvPr>
          <p:cNvSpPr txBox="1">
            <a:spLocks noChangeArrowheads="1"/>
          </p:cNvSpPr>
          <p:nvPr/>
        </p:nvSpPr>
        <p:spPr bwMode="auto">
          <a:xfrm>
            <a:off x="1772606" y="4827162"/>
            <a:ext cx="2286000" cy="925513"/>
          </a:xfrm>
          <a:prstGeom prst="rect">
            <a:avLst/>
          </a:prstGeom>
          <a:solidFill>
            <a:srgbClr val="FFFF00"/>
          </a:solidFill>
          <a:ln w="9525" algn="ctr">
            <a:solidFill>
              <a:schemeClr val="tx1"/>
            </a:solidFill>
            <a:miter lim="800000"/>
            <a:headEnd/>
            <a:tailEnd/>
          </a:ln>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Note that, at zero lift, the effect of the aspect ratio is null</a:t>
            </a:r>
          </a:p>
        </p:txBody>
      </p:sp>
      <p:sp>
        <p:nvSpPr>
          <p:cNvPr id="27" name="Line 16">
            <a:extLst>
              <a:ext uri="{FF2B5EF4-FFF2-40B4-BE49-F238E27FC236}">
                <a16:creationId xmlns:a16="http://schemas.microsoft.com/office/drawing/2014/main" id="{E943ADBF-D9E3-498F-9021-D2851C85AA4B}"/>
              </a:ext>
            </a:extLst>
          </p:cNvPr>
          <p:cNvSpPr>
            <a:spLocks noChangeShapeType="1"/>
          </p:cNvSpPr>
          <p:nvPr/>
        </p:nvSpPr>
        <p:spPr bwMode="auto">
          <a:xfrm>
            <a:off x="4058606" y="5366119"/>
            <a:ext cx="165639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5697766" cy="4108119"/>
          </a:xfrm>
        </p:spPr>
        <p:txBody>
          <a:bodyPr/>
          <a:lstStyle/>
          <a:p>
            <a:pPr marL="0" indent="0" eaLnBrk="1" hangingPunct="1">
              <a:buNone/>
            </a:pPr>
            <a:r>
              <a:rPr lang="en-GB" altLang="en-US" sz="2000" dirty="0"/>
              <a:t>The larger the aspect ratio (the longer b when S is given), the smaller part of the wing is interested by the 3D effects, hence the more similarly the wing behaves to the 2D case (infinite long wing).</a:t>
            </a:r>
          </a:p>
          <a:p>
            <a:pPr marL="24110" indent="0">
              <a:spcBef>
                <a:spcPts val="0"/>
              </a:spcBef>
              <a:buNone/>
              <a:tabLst>
                <a:tab pos="1263650" algn="l"/>
              </a:tabLst>
            </a:pPr>
            <a:endParaRPr lang="en-US" sz="2000" dirty="0"/>
          </a:p>
          <a:p>
            <a:pPr eaLnBrk="1" hangingPunct="1"/>
            <a:endParaRPr lang="en-GB" altLang="en-US" sz="2000" dirty="0"/>
          </a:p>
          <a:p>
            <a:endParaRPr lang="en-US" sz="2000" dirty="0"/>
          </a:p>
        </p:txBody>
      </p:sp>
    </p:spTree>
    <p:extLst>
      <p:ext uri="{BB962C8B-B14F-4D97-AF65-F5344CB8AC3E}">
        <p14:creationId xmlns:p14="http://schemas.microsoft.com/office/powerpoint/2010/main" val="39813276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FCC7DB9F-3817-4571-8717-8F0903BC1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78" t="5873" r="3761" b="9084"/>
          <a:stretch>
            <a:fillRect/>
          </a:stretch>
        </p:blipFill>
        <p:spPr bwMode="auto">
          <a:xfrm rot="21471741">
            <a:off x="6092129" y="1878430"/>
            <a:ext cx="5562600"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2 – </a:t>
            </a:r>
            <a:r>
              <a:rPr lang="en-US" sz="3600" dirty="0"/>
              <a:t>Aspect ratio (A): Effect on Stall</a:t>
            </a: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1" y="1600207"/>
            <a:ext cx="6007330" cy="4108119"/>
          </a:xfrm>
        </p:spPr>
        <p:txBody>
          <a:bodyPr/>
          <a:lstStyle/>
          <a:p>
            <a:endParaRPr lang="en-GB" altLang="en-US" b="1" dirty="0"/>
          </a:p>
          <a:p>
            <a:endParaRPr lang="en-GB" altLang="en-US" b="1" dirty="0"/>
          </a:p>
          <a:p>
            <a:r>
              <a:rPr lang="en-GB" altLang="en-US" b="1" dirty="0"/>
              <a:t>Tailplanes</a:t>
            </a:r>
            <a:r>
              <a:rPr lang="en-GB" altLang="en-US" dirty="0"/>
              <a:t> normally have lower aspect ratio values than the main wing, as we want it to stall at higher </a:t>
            </a:r>
            <a:r>
              <a:rPr lang="en-GB" altLang="en-US" dirty="0" err="1"/>
              <a:t>AoA</a:t>
            </a:r>
            <a:r>
              <a:rPr lang="en-GB" altLang="en-US" dirty="0"/>
              <a:t> than wings.</a:t>
            </a:r>
          </a:p>
          <a:p>
            <a:pPr eaLnBrk="1" hangingPunct="1"/>
            <a:endParaRPr lang="en-GB" altLang="en-US" b="1" dirty="0"/>
          </a:p>
          <a:p>
            <a:pPr eaLnBrk="1" hangingPunct="1"/>
            <a:r>
              <a:rPr lang="en-GB" altLang="en-US" b="1" dirty="0"/>
              <a:t>Canards</a:t>
            </a:r>
            <a:r>
              <a:rPr lang="en-GB" altLang="en-US" dirty="0"/>
              <a:t> normally have higher aspect ratios than the main wing, as we want it to stall first and force a reduction of the wing’s </a:t>
            </a:r>
            <a:r>
              <a:rPr lang="en-GB" altLang="en-US" dirty="0" err="1"/>
              <a:t>AoA</a:t>
            </a:r>
            <a:endParaRPr lang="en-GB" altLang="en-US" dirty="0"/>
          </a:p>
          <a:p>
            <a:pPr marL="24110" indent="0">
              <a:spcBef>
                <a:spcPts val="0"/>
              </a:spcBef>
              <a:buNone/>
              <a:tabLst>
                <a:tab pos="1263650" algn="l"/>
              </a:tabLst>
            </a:pPr>
            <a:endParaRPr lang="en-US" sz="2400" dirty="0"/>
          </a:p>
          <a:p>
            <a:pPr eaLnBrk="1" hangingPunct="1"/>
            <a:endParaRPr lang="en-GB" altLang="en-US" sz="2000" dirty="0"/>
          </a:p>
          <a:p>
            <a:endParaRPr lang="en-US" dirty="0"/>
          </a:p>
        </p:txBody>
      </p:sp>
      <p:pic>
        <p:nvPicPr>
          <p:cNvPr id="7" name="Picture 12" descr="The tail of a Lufthansa Airbus A319, showing flight controls (Stab. means Stabiliser)">
            <a:extLst>
              <a:ext uri="{FF2B5EF4-FFF2-40B4-BE49-F238E27FC236}">
                <a16:creationId xmlns:a16="http://schemas.microsoft.com/office/drawing/2014/main" id="{6586979A-25B9-474C-9352-6B7E12BDB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9194" y="4236278"/>
            <a:ext cx="1444625" cy="1647825"/>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pic>
        <p:nvPicPr>
          <p:cNvPr id="9" name="Picture 14" descr="Eurofighter">
            <a:extLst>
              <a:ext uri="{FF2B5EF4-FFF2-40B4-BE49-F238E27FC236}">
                <a16:creationId xmlns:a16="http://schemas.microsoft.com/office/drawing/2014/main" id="{5B7630C6-694C-4302-8B15-56095A26C3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692" t="10503" r="15384"/>
          <a:stretch>
            <a:fillRect/>
          </a:stretch>
        </p:blipFill>
        <p:spPr bwMode="auto">
          <a:xfrm>
            <a:off x="10030131" y="1244593"/>
            <a:ext cx="1981200" cy="1687513"/>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11" name="Oval 15">
            <a:extLst>
              <a:ext uri="{FF2B5EF4-FFF2-40B4-BE49-F238E27FC236}">
                <a16:creationId xmlns:a16="http://schemas.microsoft.com/office/drawing/2014/main" id="{D05D1301-57C3-4F9C-A303-48F35C179287}"/>
              </a:ext>
            </a:extLst>
          </p:cNvPr>
          <p:cNvSpPr>
            <a:spLocks noChangeArrowheads="1"/>
          </p:cNvSpPr>
          <p:nvPr/>
        </p:nvSpPr>
        <p:spPr bwMode="auto">
          <a:xfrm>
            <a:off x="8768828" y="3250030"/>
            <a:ext cx="1066800" cy="1143000"/>
          </a:xfrm>
          <a:prstGeom prst="ellipse">
            <a:avLst/>
          </a:prstGeom>
          <a:noFill/>
          <a:ln w="28575" algn="ctr">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3" name="Oval 16">
            <a:extLst>
              <a:ext uri="{FF2B5EF4-FFF2-40B4-BE49-F238E27FC236}">
                <a16:creationId xmlns:a16="http://schemas.microsoft.com/office/drawing/2014/main" id="{6D1F218B-CC15-4DE4-85DD-5F83EE5C88EC}"/>
              </a:ext>
            </a:extLst>
          </p:cNvPr>
          <p:cNvSpPr>
            <a:spLocks noChangeArrowheads="1"/>
          </p:cNvSpPr>
          <p:nvPr/>
        </p:nvSpPr>
        <p:spPr bwMode="auto">
          <a:xfrm>
            <a:off x="7321028" y="2488030"/>
            <a:ext cx="1066800" cy="1143000"/>
          </a:xfrm>
          <a:prstGeom prst="ellipse">
            <a:avLst/>
          </a:prstGeom>
          <a:noFill/>
          <a:ln w="28575" algn="ctr">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Tree>
    <p:extLst>
      <p:ext uri="{BB962C8B-B14F-4D97-AF65-F5344CB8AC3E}">
        <p14:creationId xmlns:p14="http://schemas.microsoft.com/office/powerpoint/2010/main" val="43990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2 – </a:t>
            </a:r>
            <a:r>
              <a:rPr lang="en-US" sz="3600" dirty="0"/>
              <a:t>Aspect ratio (A): Induced Drag</a:t>
            </a: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10972800" cy="4108119"/>
          </a:xfrm>
        </p:spPr>
        <p:txBody>
          <a:bodyPr/>
          <a:lstStyle/>
          <a:p>
            <a:pPr marL="0" indent="0" eaLnBrk="1" hangingPunct="1">
              <a:buNone/>
            </a:pPr>
            <a:r>
              <a:rPr lang="en-GB" altLang="en-US" b="1" dirty="0"/>
              <a:t>A is the best cure against the induced drag component!</a:t>
            </a:r>
          </a:p>
          <a:p>
            <a:r>
              <a:rPr lang="en-GB" altLang="en-US" sz="2000" dirty="0"/>
              <a:t>From a pure aerodynamics point of view*, the higher A the better </a:t>
            </a:r>
          </a:p>
          <a:p>
            <a:pPr marL="0" indent="0">
              <a:buNone/>
            </a:pPr>
            <a:endParaRPr lang="en-GB" altLang="en-US" sz="2000" dirty="0"/>
          </a:p>
          <a:p>
            <a:pPr marL="0" indent="0">
              <a:buNone/>
            </a:pPr>
            <a:endParaRPr lang="en-GB" altLang="en-US" sz="2000" dirty="0"/>
          </a:p>
          <a:p>
            <a:pPr eaLnBrk="1" hangingPunct="1"/>
            <a:r>
              <a:rPr lang="en-GB" altLang="en-US" sz="2000" dirty="0"/>
              <a:t>For designs that operate mostly at high value of lift coefficient (e.g., because of low speed and low air density), the only way to obtain reasonable range and endurance performances is by using the highest aspect ratio possible, to reduce the induced drag component.</a:t>
            </a:r>
          </a:p>
          <a:p>
            <a:pPr eaLnBrk="1" hangingPunct="1"/>
            <a:endParaRPr lang="en-GB" altLang="en-US" sz="2000" dirty="0"/>
          </a:p>
          <a:p>
            <a:endParaRPr lang="en-US" dirty="0"/>
          </a:p>
        </p:txBody>
      </p:sp>
      <p:graphicFrame>
        <p:nvGraphicFramePr>
          <p:cNvPr id="13" name="Object 17">
            <a:extLst>
              <a:ext uri="{FF2B5EF4-FFF2-40B4-BE49-F238E27FC236}">
                <a16:creationId xmlns:a16="http://schemas.microsoft.com/office/drawing/2014/main" id="{77923082-3BE6-400F-B951-5B2B9466BD34}"/>
              </a:ext>
            </a:extLst>
          </p:cNvPr>
          <p:cNvGraphicFramePr>
            <a:graphicFrameLocks noChangeAspect="1"/>
          </p:cNvGraphicFramePr>
          <p:nvPr>
            <p:extLst>
              <p:ext uri="{D42A27DB-BD31-4B8C-83A1-F6EECF244321}">
                <p14:modId xmlns:p14="http://schemas.microsoft.com/office/powerpoint/2010/main" val="582610363"/>
              </p:ext>
            </p:extLst>
          </p:nvPr>
        </p:nvGraphicFramePr>
        <p:xfrm>
          <a:off x="4533929" y="2293050"/>
          <a:ext cx="3646488" cy="869950"/>
        </p:xfrm>
        <a:graphic>
          <a:graphicData uri="http://schemas.openxmlformats.org/presentationml/2006/ole">
            <mc:AlternateContent xmlns:mc="http://schemas.openxmlformats.org/markup-compatibility/2006">
              <mc:Choice xmlns:v="urn:schemas-microsoft-com:vml" Requires="v">
                <p:oleObj name="Equation" r:id="rId3" imgW="1752480" imgH="419040" progId="Equation.DSMT4">
                  <p:embed/>
                </p:oleObj>
              </mc:Choice>
              <mc:Fallback>
                <p:oleObj name="Equation" r:id="rId3" imgW="1752480" imgH="419040" progId="Equation.DSMT4">
                  <p:embed/>
                  <p:pic>
                    <p:nvPicPr>
                      <p:cNvPr id="13" name="Object 17">
                        <a:extLst>
                          <a:ext uri="{FF2B5EF4-FFF2-40B4-BE49-F238E27FC236}">
                            <a16:creationId xmlns:a16="http://schemas.microsoft.com/office/drawing/2014/main" id="{77923082-3BE6-400F-B951-5B2B9466BD34}"/>
                          </a:ext>
                        </a:extLst>
                      </p:cNvPr>
                      <p:cNvPicPr>
                        <a:picLocks noChangeAspect="1" noChangeArrowheads="1"/>
                      </p:cNvPicPr>
                      <p:nvPr/>
                    </p:nvPicPr>
                    <p:blipFill>
                      <a:blip r:embed="rId4"/>
                      <a:srcRect/>
                      <a:stretch>
                        <a:fillRect/>
                      </a:stretch>
                    </p:blipFill>
                    <p:spPr bwMode="auto">
                      <a:xfrm>
                        <a:off x="4533929" y="2293050"/>
                        <a:ext cx="3646488"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Oval 24">
            <a:extLst>
              <a:ext uri="{FF2B5EF4-FFF2-40B4-BE49-F238E27FC236}">
                <a16:creationId xmlns:a16="http://schemas.microsoft.com/office/drawing/2014/main" id="{BADCF6AF-984A-4CF9-BB25-F8617871961F}"/>
              </a:ext>
            </a:extLst>
          </p:cNvPr>
          <p:cNvSpPr>
            <a:spLocks noChangeArrowheads="1"/>
          </p:cNvSpPr>
          <p:nvPr/>
        </p:nvSpPr>
        <p:spPr bwMode="auto">
          <a:xfrm>
            <a:off x="7839680" y="2775188"/>
            <a:ext cx="423862" cy="457200"/>
          </a:xfrm>
          <a:prstGeom prst="ellipse">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pic>
        <p:nvPicPr>
          <p:cNvPr id="19" name="Picture 5" descr="u2">
            <a:extLst>
              <a:ext uri="{FF2B5EF4-FFF2-40B4-BE49-F238E27FC236}">
                <a16:creationId xmlns:a16="http://schemas.microsoft.com/office/drawing/2014/main" id="{29894452-6F2D-4EB6-BB34-C4F81C005D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4245434"/>
            <a:ext cx="2464596" cy="16962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1" name="Text Box 6">
            <a:extLst>
              <a:ext uri="{FF2B5EF4-FFF2-40B4-BE49-F238E27FC236}">
                <a16:creationId xmlns:a16="http://schemas.microsoft.com/office/drawing/2014/main" id="{D91DD786-7C13-4734-85A8-A4CF8E5F308A}"/>
              </a:ext>
            </a:extLst>
          </p:cNvPr>
          <p:cNvSpPr txBox="1">
            <a:spLocks noChangeArrowheads="1"/>
          </p:cNvSpPr>
          <p:nvPr/>
        </p:nvSpPr>
        <p:spPr bwMode="auto">
          <a:xfrm>
            <a:off x="1737967" y="5595527"/>
            <a:ext cx="498475" cy="366713"/>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t>U2</a:t>
            </a:r>
          </a:p>
        </p:txBody>
      </p:sp>
      <p:pic>
        <p:nvPicPr>
          <p:cNvPr id="23" name="Picture 10" descr="predator-7">
            <a:extLst>
              <a:ext uri="{FF2B5EF4-FFF2-40B4-BE49-F238E27FC236}">
                <a16:creationId xmlns:a16="http://schemas.microsoft.com/office/drawing/2014/main" id="{9FFF1C0B-6CC1-4307-B176-F2ABEB3491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3724" y="4245434"/>
            <a:ext cx="2237476" cy="16684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5" name="Text Box 14">
            <a:extLst>
              <a:ext uri="{FF2B5EF4-FFF2-40B4-BE49-F238E27FC236}">
                <a16:creationId xmlns:a16="http://schemas.microsoft.com/office/drawing/2014/main" id="{7840CC23-9D31-44E8-8DB9-A1B763BB3AC7}"/>
              </a:ext>
            </a:extLst>
          </p:cNvPr>
          <p:cNvSpPr txBox="1">
            <a:spLocks noChangeArrowheads="1"/>
          </p:cNvSpPr>
          <p:nvPr/>
        </p:nvSpPr>
        <p:spPr bwMode="auto">
          <a:xfrm>
            <a:off x="8326438" y="4245434"/>
            <a:ext cx="1185862" cy="366713"/>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t>Predator</a:t>
            </a:r>
          </a:p>
        </p:txBody>
      </p:sp>
      <p:pic>
        <p:nvPicPr>
          <p:cNvPr id="27" name="Picture 12" descr="ghawksm">
            <a:extLst>
              <a:ext uri="{FF2B5EF4-FFF2-40B4-BE49-F238E27FC236}">
                <a16:creationId xmlns:a16="http://schemas.microsoft.com/office/drawing/2014/main" id="{1862FB46-3847-4D89-B97F-CF221FB79C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3067" y="4245434"/>
            <a:ext cx="2133600" cy="16684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9" name="Text Box 15">
            <a:extLst>
              <a:ext uri="{FF2B5EF4-FFF2-40B4-BE49-F238E27FC236}">
                <a16:creationId xmlns:a16="http://schemas.microsoft.com/office/drawing/2014/main" id="{2F32E33F-8C8E-46ED-A1E7-9C999646715B}"/>
              </a:ext>
            </a:extLst>
          </p:cNvPr>
          <p:cNvSpPr txBox="1">
            <a:spLocks noChangeArrowheads="1"/>
          </p:cNvSpPr>
          <p:nvPr/>
        </p:nvSpPr>
        <p:spPr bwMode="auto">
          <a:xfrm>
            <a:off x="5322667" y="5540834"/>
            <a:ext cx="1603375" cy="366713"/>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t>Global hawk</a:t>
            </a:r>
          </a:p>
        </p:txBody>
      </p:sp>
    </p:spTree>
    <p:extLst>
      <p:ext uri="{BB962C8B-B14F-4D97-AF65-F5344CB8AC3E}">
        <p14:creationId xmlns:p14="http://schemas.microsoft.com/office/powerpoint/2010/main" val="25659772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2 – </a:t>
            </a:r>
            <a:r>
              <a:rPr lang="en-US" sz="3600" dirty="0"/>
              <a:t>Aspect ratio (A): Induced Drag</a:t>
            </a: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9033164" cy="4108119"/>
          </a:xfrm>
        </p:spPr>
        <p:txBody>
          <a:bodyPr/>
          <a:lstStyle/>
          <a:p>
            <a:pPr marL="0" indent="0" eaLnBrk="1" hangingPunct="1">
              <a:buNone/>
            </a:pPr>
            <a:r>
              <a:rPr lang="en-GB" altLang="en-US" dirty="0"/>
              <a:t>Another way of reducing the induced drag component is to make use of </a:t>
            </a:r>
            <a:r>
              <a:rPr lang="en-GB" altLang="en-US" b="1" dirty="0"/>
              <a:t>winglets*</a:t>
            </a:r>
            <a:r>
              <a:rPr lang="en-GB" altLang="en-US" dirty="0"/>
              <a:t>. This has almost the same effect as increasing the aspect ratio of the wing (about as much as tipping down the winglet). Therefore, it is common to define the </a:t>
            </a:r>
            <a:r>
              <a:rPr lang="en-GB" altLang="en-US" b="1" i="1" u="sng" dirty="0"/>
              <a:t>effective </a:t>
            </a:r>
            <a:r>
              <a:rPr lang="en-GB" altLang="en-US" b="1" i="1" dirty="0"/>
              <a:t>aspect ratio</a:t>
            </a:r>
            <a:r>
              <a:rPr lang="en-GB" altLang="en-US" dirty="0"/>
              <a:t> (</a:t>
            </a:r>
            <a:r>
              <a:rPr lang="en-GB" altLang="en-US" b="1" dirty="0" err="1"/>
              <a:t>A</a:t>
            </a:r>
            <a:r>
              <a:rPr lang="en-GB" altLang="en-US" b="1" baseline="-25000" dirty="0" err="1"/>
              <a:t>eff</a:t>
            </a:r>
            <a:r>
              <a:rPr lang="en-GB" altLang="en-US" dirty="0"/>
              <a:t>)</a:t>
            </a:r>
            <a:endParaRPr lang="en-GB" altLang="en-US" i="1" dirty="0"/>
          </a:p>
          <a:p>
            <a:pPr marL="24110" indent="0">
              <a:spcBef>
                <a:spcPts val="0"/>
              </a:spcBef>
              <a:buNone/>
              <a:tabLst>
                <a:tab pos="1263650" algn="l"/>
              </a:tabLst>
            </a:pPr>
            <a:endParaRPr lang="en-US" sz="2400" dirty="0"/>
          </a:p>
          <a:p>
            <a:r>
              <a:rPr lang="en-GB" altLang="en-US" sz="2000" dirty="0"/>
              <a:t>A properly designed winglet, for example, yields an effective aspect ratio about 20% higher than the bare wing.</a:t>
            </a:r>
          </a:p>
          <a:p>
            <a:r>
              <a:rPr lang="en-GB" altLang="en-US" sz="2000" dirty="0"/>
              <a:t>Mostly useful when it is not possible to increase the actual aspect ratio</a:t>
            </a:r>
          </a:p>
          <a:p>
            <a:r>
              <a:rPr lang="en-GB" altLang="en-US" sz="2000" dirty="0"/>
              <a:t>Aircraft with winglets are sexier!</a:t>
            </a:r>
          </a:p>
          <a:p>
            <a:r>
              <a:rPr lang="en-GB" altLang="en-US" sz="2000" dirty="0"/>
              <a:t>However, they add to the wing weight and are flutter critical!</a:t>
            </a:r>
          </a:p>
          <a:p>
            <a:pPr eaLnBrk="1" hangingPunct="1"/>
            <a:endParaRPr lang="en-GB" altLang="en-US" sz="2000" dirty="0"/>
          </a:p>
          <a:p>
            <a:endParaRPr lang="en-US" dirty="0"/>
          </a:p>
        </p:txBody>
      </p:sp>
      <p:pic>
        <p:nvPicPr>
          <p:cNvPr id="7" name="Picture 5" descr="warning">
            <a:extLst>
              <a:ext uri="{FF2B5EF4-FFF2-40B4-BE49-F238E27FC236}">
                <a16:creationId xmlns:a16="http://schemas.microsoft.com/office/drawing/2014/main" id="{89D81791-7812-42FB-A58A-355EBAACD5F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4200" y="1798475"/>
            <a:ext cx="8382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Winglet-6">
            <a:extLst>
              <a:ext uri="{FF2B5EF4-FFF2-40B4-BE49-F238E27FC236}">
                <a16:creationId xmlns:a16="http://schemas.microsoft.com/office/drawing/2014/main" id="{A2CF1A0D-976F-43A6-A2E4-D1CE5DF1A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2764" y="2921163"/>
            <a:ext cx="2217738"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10">
            <a:extLst>
              <a:ext uri="{FF2B5EF4-FFF2-40B4-BE49-F238E27FC236}">
                <a16:creationId xmlns:a16="http://schemas.microsoft.com/office/drawing/2014/main" id="{65B8057D-57DD-4CFE-9B93-9435B85622EF}"/>
              </a:ext>
            </a:extLst>
          </p:cNvPr>
          <p:cNvGraphicFramePr>
            <a:graphicFrameLocks noChangeAspect="1"/>
          </p:cNvGraphicFramePr>
          <p:nvPr/>
        </p:nvGraphicFramePr>
        <p:xfrm>
          <a:off x="3561686" y="3807228"/>
          <a:ext cx="1325563" cy="457200"/>
        </p:xfrm>
        <a:graphic>
          <a:graphicData uri="http://schemas.openxmlformats.org/presentationml/2006/ole">
            <mc:AlternateContent xmlns:mc="http://schemas.openxmlformats.org/markup-compatibility/2006">
              <mc:Choice xmlns:v="urn:schemas-microsoft-com:vml" Requires="v">
                <p:oleObj name="Equation" r:id="rId5" imgW="698400" imgH="241200" progId="Equation.3">
                  <p:embed/>
                </p:oleObj>
              </mc:Choice>
              <mc:Fallback>
                <p:oleObj name="Equation" r:id="rId5" imgW="698400" imgH="241200" progId="Equation.3">
                  <p:embed/>
                  <p:pic>
                    <p:nvPicPr>
                      <p:cNvPr id="11" name="Object 10">
                        <a:extLst>
                          <a:ext uri="{FF2B5EF4-FFF2-40B4-BE49-F238E27FC236}">
                            <a16:creationId xmlns:a16="http://schemas.microsoft.com/office/drawing/2014/main" id="{65B8057D-57DD-4CFE-9B93-9435B85622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1686" y="3807228"/>
                        <a:ext cx="13255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401472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2 – </a:t>
            </a:r>
            <a:r>
              <a:rPr lang="en-US" sz="3600" dirty="0"/>
              <a:t>Aspect ratio (A): Typical Values</a:t>
            </a: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7671259" cy="4108119"/>
          </a:xfrm>
        </p:spPr>
        <p:txBody>
          <a:bodyPr/>
          <a:lstStyle/>
          <a:p>
            <a:pPr marL="24110" indent="0">
              <a:spcBef>
                <a:spcPts val="0"/>
              </a:spcBef>
              <a:buNone/>
              <a:tabLst>
                <a:tab pos="1263650" algn="l"/>
              </a:tabLst>
            </a:pPr>
            <a:r>
              <a:rPr lang="en-US" dirty="0"/>
              <a:t>Statistical values for different aircraft categories:</a:t>
            </a:r>
          </a:p>
          <a:p>
            <a:pPr marL="24110" indent="0">
              <a:spcBef>
                <a:spcPts val="0"/>
              </a:spcBef>
              <a:buNone/>
              <a:tabLst>
                <a:tab pos="1263650" algn="l"/>
              </a:tabLst>
            </a:pPr>
            <a:endParaRPr lang="en-US" sz="2400" dirty="0"/>
          </a:p>
          <a:p>
            <a:pPr eaLnBrk="1" hangingPunct="1"/>
            <a:endParaRPr lang="en-GB" altLang="en-US" sz="2000" dirty="0"/>
          </a:p>
          <a:p>
            <a:endParaRPr lang="en-US" dirty="0"/>
          </a:p>
        </p:txBody>
      </p:sp>
      <p:pic>
        <p:nvPicPr>
          <p:cNvPr id="5" name="Picture 10">
            <a:extLst>
              <a:ext uri="{FF2B5EF4-FFF2-40B4-BE49-F238E27FC236}">
                <a16:creationId xmlns:a16="http://schemas.microsoft.com/office/drawing/2014/main" id="{96713C14-0A37-44DA-8D66-3C8F9A060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793" y="2147570"/>
            <a:ext cx="7618413"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5" descr="warning">
            <a:extLst>
              <a:ext uri="{FF2B5EF4-FFF2-40B4-BE49-F238E27FC236}">
                <a16:creationId xmlns:a16="http://schemas.microsoft.com/office/drawing/2014/main" id="{89D81791-7812-42FB-A58A-355EBAACD5F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45858" y="2262963"/>
            <a:ext cx="8382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2029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3 – </a:t>
            </a:r>
            <a:r>
              <a:rPr lang="en-US" sz="3600" dirty="0"/>
              <a:t>Cantilever ratio</a:t>
            </a: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p:txBody>
          <a:bodyPr/>
          <a:lstStyle/>
          <a:p>
            <a:pPr eaLnBrk="1" hangingPunct="1"/>
            <a:r>
              <a:rPr lang="en-GB" altLang="en-US" dirty="0"/>
              <a:t>For a given thrust, a </a:t>
            </a:r>
            <a:r>
              <a:rPr lang="en-GB" altLang="en-US" b="1" dirty="0"/>
              <a:t>higher aspect ratio is favourable to improve the climbing capability</a:t>
            </a:r>
            <a:r>
              <a:rPr lang="en-GB" altLang="en-US" dirty="0"/>
              <a:t> of the aircraft (particularly in one engine off condition). This condition often determines the lower margin of A.</a:t>
            </a:r>
          </a:p>
          <a:p>
            <a:pPr eaLnBrk="1" hangingPunct="1"/>
            <a:endParaRPr lang="en-GB" altLang="en-US" dirty="0"/>
          </a:p>
          <a:p>
            <a:pPr eaLnBrk="1" hangingPunct="1"/>
            <a:r>
              <a:rPr lang="en-GB" altLang="en-US" dirty="0"/>
              <a:t>Due to the beneficial effect of the aspect ratio on the induced drag, the highest possible value of A (hence of b, when S is given) should be selected, </a:t>
            </a:r>
            <a:r>
              <a:rPr lang="en-GB" altLang="en-US" b="1" dirty="0"/>
              <a:t>as far as possible/convenient for what concerns the design of the wing structure*</a:t>
            </a:r>
            <a:r>
              <a:rPr lang="en-GB" altLang="en-US" dirty="0"/>
              <a:t>!</a:t>
            </a:r>
          </a:p>
          <a:p>
            <a:pPr eaLnBrk="1" hangingPunct="1"/>
            <a:endParaRPr lang="en-GB" altLang="en-US" b="1" dirty="0"/>
          </a:p>
          <a:p>
            <a:pPr marL="0" indent="0" algn="ctr" eaLnBrk="1" hangingPunct="1">
              <a:buNone/>
            </a:pPr>
            <a:r>
              <a:rPr lang="en-GB" altLang="en-US" b="1" dirty="0"/>
              <a:t>What is another reason to not have a high value of A? </a:t>
            </a:r>
          </a:p>
          <a:p>
            <a:pPr marL="0" indent="0">
              <a:buNone/>
            </a:pPr>
            <a:endParaRPr lang="en-US" dirty="0"/>
          </a:p>
        </p:txBody>
      </p:sp>
    </p:spTree>
    <p:extLst>
      <p:ext uri="{BB962C8B-B14F-4D97-AF65-F5344CB8AC3E}">
        <p14:creationId xmlns:p14="http://schemas.microsoft.com/office/powerpoint/2010/main" val="38779524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3 – </a:t>
            </a:r>
            <a:r>
              <a:rPr lang="en-US" sz="3600" dirty="0"/>
              <a:t>Cantilever ratio</a:t>
            </a: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p:txBody>
          <a:bodyPr/>
          <a:lstStyle/>
          <a:p>
            <a:pPr marL="0" indent="0" eaLnBrk="1" hangingPunct="1">
              <a:buNone/>
            </a:pPr>
            <a:r>
              <a:rPr lang="en-GB" altLang="en-US" dirty="0"/>
              <a:t>The wing </a:t>
            </a:r>
            <a:r>
              <a:rPr lang="en-GB" altLang="en-US" b="1" dirty="0"/>
              <a:t>cantilever ratio</a:t>
            </a:r>
            <a:r>
              <a:rPr lang="en-GB" altLang="en-US" dirty="0"/>
              <a:t> must result within an acceptable range, and is defined as the ratio between the wing </a:t>
            </a:r>
            <a:r>
              <a:rPr lang="en-GB" altLang="en-US" b="1" dirty="0"/>
              <a:t>structural semi-span</a:t>
            </a:r>
            <a:r>
              <a:rPr lang="en-GB" altLang="en-US" dirty="0"/>
              <a:t> and its </a:t>
            </a:r>
            <a:r>
              <a:rPr lang="en-GB" altLang="en-US" b="1" dirty="0"/>
              <a:t>maximum root thickness</a:t>
            </a:r>
            <a:r>
              <a:rPr lang="en-GB" altLang="en-US" dirty="0"/>
              <a:t>:</a:t>
            </a:r>
          </a:p>
          <a:p>
            <a:pPr eaLnBrk="1" hangingPunct="1"/>
            <a:endParaRPr lang="en-GB" altLang="en-US" dirty="0"/>
          </a:p>
          <a:p>
            <a:pPr eaLnBrk="1" hangingPunct="1"/>
            <a:endParaRPr lang="en-GB" altLang="en-US" dirty="0"/>
          </a:p>
          <a:p>
            <a:pPr eaLnBrk="1" hangingPunct="1"/>
            <a:endParaRPr lang="en-GB" altLang="en-US" dirty="0"/>
          </a:p>
          <a:p>
            <a:pPr eaLnBrk="1" hangingPunct="1"/>
            <a:endParaRPr lang="en-GB" altLang="en-US" dirty="0"/>
          </a:p>
          <a:p>
            <a:r>
              <a:rPr lang="en-GB" altLang="en-US" sz="2400" dirty="0"/>
              <a:t>For aircraft of </a:t>
            </a:r>
            <a:r>
              <a:rPr lang="en-GB" altLang="en-US" sz="2400" b="1" dirty="0"/>
              <a:t>various weight category</a:t>
            </a:r>
            <a:r>
              <a:rPr lang="en-GB" altLang="en-US" sz="2400" dirty="0"/>
              <a:t>:</a:t>
            </a:r>
          </a:p>
          <a:p>
            <a:pPr lvl="1"/>
            <a:r>
              <a:rPr lang="en-GB" altLang="en-US" dirty="0"/>
              <a:t>Typical cantilever ratios are between </a:t>
            </a:r>
            <a:r>
              <a:rPr lang="en-GB" altLang="en-US" b="1" dirty="0"/>
              <a:t>18 and 22</a:t>
            </a:r>
            <a:endParaRPr lang="en-GB" altLang="en-US" dirty="0"/>
          </a:p>
          <a:p>
            <a:pPr lvl="1"/>
            <a:r>
              <a:rPr lang="en-GB" altLang="en-US" dirty="0"/>
              <a:t>Ratios in excess of 25 are rare and normally associated with braced wing aircraft</a:t>
            </a:r>
          </a:p>
          <a:p>
            <a:pPr lvl="1"/>
            <a:r>
              <a:rPr lang="en-GB" altLang="en-US" dirty="0"/>
              <a:t>Ratios in around 15 are quite common for military trainers due to the high manoeuvre loads</a:t>
            </a:r>
          </a:p>
          <a:p>
            <a:pPr eaLnBrk="1" hangingPunct="1"/>
            <a:endParaRPr lang="en-GB" altLang="en-US" dirty="0"/>
          </a:p>
          <a:p>
            <a:pPr marL="0" indent="0">
              <a:buNone/>
            </a:pPr>
            <a:endParaRPr lang="en-US" dirty="0"/>
          </a:p>
        </p:txBody>
      </p:sp>
      <p:graphicFrame>
        <p:nvGraphicFramePr>
          <p:cNvPr id="5" name="Object 4">
            <a:extLst>
              <a:ext uri="{FF2B5EF4-FFF2-40B4-BE49-F238E27FC236}">
                <a16:creationId xmlns:a16="http://schemas.microsoft.com/office/drawing/2014/main" id="{9082E9E9-C5BA-4263-9AD0-3AAE1F78A796}"/>
              </a:ext>
            </a:extLst>
          </p:cNvPr>
          <p:cNvGraphicFramePr>
            <a:graphicFrameLocks noChangeAspect="1"/>
          </p:cNvGraphicFramePr>
          <p:nvPr>
            <p:extLst>
              <p:ext uri="{D42A27DB-BD31-4B8C-83A1-F6EECF244321}">
                <p14:modId xmlns:p14="http://schemas.microsoft.com/office/powerpoint/2010/main" val="2959501475"/>
              </p:ext>
            </p:extLst>
          </p:nvPr>
        </p:nvGraphicFramePr>
        <p:xfrm>
          <a:off x="4191000" y="2785903"/>
          <a:ext cx="3810000" cy="868363"/>
        </p:xfrm>
        <a:graphic>
          <a:graphicData uri="http://schemas.openxmlformats.org/presentationml/2006/ole">
            <mc:AlternateContent xmlns:mc="http://schemas.openxmlformats.org/markup-compatibility/2006">
              <mc:Choice xmlns:v="urn:schemas-microsoft-com:vml" Requires="v">
                <p:oleObj name="Equation" r:id="rId3" imgW="1892160" imgH="431640" progId="Equation.3">
                  <p:embed/>
                </p:oleObj>
              </mc:Choice>
              <mc:Fallback>
                <p:oleObj name="Equation" r:id="rId3" imgW="1892160" imgH="431640" progId="Equation.3">
                  <p:embed/>
                  <p:pic>
                    <p:nvPicPr>
                      <p:cNvPr id="5" name="Object 4">
                        <a:extLst>
                          <a:ext uri="{FF2B5EF4-FFF2-40B4-BE49-F238E27FC236}">
                            <a16:creationId xmlns:a16="http://schemas.microsoft.com/office/drawing/2014/main" id="{9082E9E9-C5BA-4263-9AD0-3AAE1F78A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785903"/>
                        <a:ext cx="3810000" cy="868363"/>
                      </a:xfrm>
                      <a:prstGeom prst="rect">
                        <a:avLst/>
                      </a:prstGeom>
                      <a:noFill/>
                      <a:ln w="9525">
                        <a:noFill/>
                        <a:miter lim="800000"/>
                        <a:headEnd/>
                        <a:tailEnd/>
                      </a:ln>
                      <a:effectLst/>
                    </p:spPr>
                  </p:pic>
                </p:oleObj>
              </mc:Fallback>
            </mc:AlternateContent>
          </a:graphicData>
        </a:graphic>
      </p:graphicFrame>
      <p:pic>
        <p:nvPicPr>
          <p:cNvPr id="7" name="Picture 7" descr="warning">
            <a:extLst>
              <a:ext uri="{FF2B5EF4-FFF2-40B4-BE49-F238E27FC236}">
                <a16:creationId xmlns:a16="http://schemas.microsoft.com/office/drawing/2014/main" id="{25E164B9-8353-49D3-A81B-A49BC0C5070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31046" y="2996928"/>
            <a:ext cx="7620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a:extLst>
              <a:ext uri="{FF2B5EF4-FFF2-40B4-BE49-F238E27FC236}">
                <a16:creationId xmlns:a16="http://schemas.microsoft.com/office/drawing/2014/main" id="{CD00E868-7E45-427C-AB63-87D530264789}"/>
              </a:ext>
            </a:extLst>
          </p:cNvPr>
          <p:cNvSpPr txBox="1">
            <a:spLocks noChangeArrowheads="1"/>
          </p:cNvSpPr>
          <p:nvPr/>
        </p:nvSpPr>
        <p:spPr bwMode="auto">
          <a:xfrm>
            <a:off x="1292629" y="2919140"/>
            <a:ext cx="2015836" cy="584775"/>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1600" b="1" dirty="0">
                <a:latin typeface="+mn-lt"/>
              </a:rPr>
              <a:t>Not a design rule, but a sanity check!</a:t>
            </a:r>
          </a:p>
        </p:txBody>
      </p:sp>
    </p:spTree>
    <p:extLst>
      <p:ext uri="{BB962C8B-B14F-4D97-AF65-F5344CB8AC3E}">
        <p14:creationId xmlns:p14="http://schemas.microsoft.com/office/powerpoint/2010/main" val="33482782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4 – </a:t>
            </a:r>
            <a:r>
              <a:rPr lang="en-US" sz="3600" dirty="0"/>
              <a:t>Taper ratio (</a:t>
            </a:r>
            <a:r>
              <a:rPr lang="el-GR" sz="3600" dirty="0"/>
              <a:t>λ)</a:t>
            </a:r>
            <a:br>
              <a:rPr lang="el-GR" sz="3600" dirty="0"/>
            </a:br>
            <a:br>
              <a:rPr lang="en-US" sz="3600" dirty="0"/>
            </a:br>
            <a:br>
              <a:rPr lang="en-US" sz="3600" dirty="0"/>
            </a:br>
            <a:endParaRPr lang="en-US" dirty="0"/>
          </a:p>
        </p:txBody>
      </p:sp>
      <p:sp>
        <p:nvSpPr>
          <p:cNvPr id="21" name="Content Placeholder 20">
            <a:extLst>
              <a:ext uri="{FF2B5EF4-FFF2-40B4-BE49-F238E27FC236}">
                <a16:creationId xmlns:a16="http://schemas.microsoft.com/office/drawing/2014/main" id="{58EA0EB4-5DA7-44B3-8807-A4BBCC6D8453}"/>
              </a:ext>
            </a:extLst>
          </p:cNvPr>
          <p:cNvSpPr>
            <a:spLocks noGrp="1"/>
          </p:cNvSpPr>
          <p:nvPr>
            <p:ph idx="1"/>
          </p:nvPr>
        </p:nvSpPr>
        <p:spPr/>
        <p:txBody>
          <a:bodyPr/>
          <a:lstStyle/>
          <a:p>
            <a:pPr marL="0" indent="0" eaLnBrk="1" hangingPunct="1">
              <a:buNone/>
            </a:pPr>
            <a:r>
              <a:rPr lang="en-GB" altLang="en-US" b="1" dirty="0"/>
              <a:t>The main role of the taper ratio parameter is to affect the spanwise lift distribution</a:t>
            </a:r>
          </a:p>
          <a:p>
            <a:pPr marL="0" indent="0" eaLnBrk="1" hangingPunct="1">
              <a:buNone/>
            </a:pPr>
            <a:endParaRPr lang="en-GB" altLang="en-US" b="1" dirty="0"/>
          </a:p>
          <a:p>
            <a:pPr marL="0" indent="0" eaLnBrk="1" hangingPunct="1">
              <a:buNone/>
            </a:pPr>
            <a:r>
              <a:rPr lang="en-GB" altLang="en-US" dirty="0"/>
              <a:t>Taper ratio affects:</a:t>
            </a:r>
          </a:p>
          <a:p>
            <a:pPr marL="0" indent="0" eaLnBrk="1" hangingPunct="1">
              <a:buNone/>
            </a:pPr>
            <a:endParaRPr lang="en-GB" altLang="en-US" dirty="0"/>
          </a:p>
          <a:p>
            <a:pPr eaLnBrk="1" hangingPunct="1">
              <a:buFontTx/>
              <a:buChar char="•"/>
            </a:pPr>
            <a:r>
              <a:rPr lang="en-GB" altLang="en-US" sz="2000" dirty="0"/>
              <a:t>Lift induced drag (depart from ideal elliptical lift distribution) </a:t>
            </a:r>
          </a:p>
          <a:p>
            <a:pPr eaLnBrk="1" hangingPunct="1"/>
            <a:endParaRPr lang="en-GB" altLang="en-US" sz="2000" dirty="0"/>
          </a:p>
          <a:p>
            <a:pPr eaLnBrk="1" hangingPunct="1">
              <a:buFontTx/>
              <a:buChar char="•"/>
            </a:pPr>
            <a:r>
              <a:rPr lang="en-GB" altLang="en-US" sz="2000" dirty="0"/>
              <a:t>Wing structural design (weight)</a:t>
            </a:r>
          </a:p>
          <a:p>
            <a:pPr eaLnBrk="1" hangingPunct="1">
              <a:buFontTx/>
              <a:buChar char="•"/>
            </a:pPr>
            <a:endParaRPr lang="en-GB" altLang="en-US" sz="2000" dirty="0"/>
          </a:p>
          <a:p>
            <a:pPr eaLnBrk="1" hangingPunct="1">
              <a:buFontTx/>
              <a:buChar char="•"/>
            </a:pPr>
            <a:r>
              <a:rPr lang="en-GB" altLang="en-US" sz="2000" dirty="0"/>
              <a:t>Wing stall characteristics</a:t>
            </a:r>
          </a:p>
          <a:p>
            <a:endParaRPr lang="en-US" dirty="0"/>
          </a:p>
        </p:txBody>
      </p:sp>
      <p:graphicFrame>
        <p:nvGraphicFramePr>
          <p:cNvPr id="18" name="Object 6">
            <a:extLst>
              <a:ext uri="{FF2B5EF4-FFF2-40B4-BE49-F238E27FC236}">
                <a16:creationId xmlns:a16="http://schemas.microsoft.com/office/drawing/2014/main" id="{5F6F2720-0F93-457A-B761-B56C36EB20F3}"/>
              </a:ext>
            </a:extLst>
          </p:cNvPr>
          <p:cNvGraphicFramePr>
            <a:graphicFrameLocks noChangeAspect="1"/>
          </p:cNvGraphicFramePr>
          <p:nvPr>
            <p:extLst>
              <p:ext uri="{D42A27DB-BD31-4B8C-83A1-F6EECF244321}">
                <p14:modId xmlns:p14="http://schemas.microsoft.com/office/powerpoint/2010/main" val="3708249305"/>
              </p:ext>
            </p:extLst>
          </p:nvPr>
        </p:nvGraphicFramePr>
        <p:xfrm>
          <a:off x="9588037" y="2804591"/>
          <a:ext cx="990600" cy="962025"/>
        </p:xfrm>
        <a:graphic>
          <a:graphicData uri="http://schemas.openxmlformats.org/presentationml/2006/ole">
            <mc:AlternateContent xmlns:mc="http://schemas.openxmlformats.org/markup-compatibility/2006">
              <mc:Choice xmlns:v="urn:schemas-microsoft-com:vml" Requires="v">
                <p:oleObj name="Equation" r:id="rId3" imgW="444240" imgH="431640" progId="Equation.3">
                  <p:embed/>
                </p:oleObj>
              </mc:Choice>
              <mc:Fallback>
                <p:oleObj name="Equation" r:id="rId3" imgW="444240" imgH="431640" progId="Equation.3">
                  <p:embed/>
                  <p:pic>
                    <p:nvPicPr>
                      <p:cNvPr id="18" name="Object 6">
                        <a:extLst>
                          <a:ext uri="{FF2B5EF4-FFF2-40B4-BE49-F238E27FC236}">
                            <a16:creationId xmlns:a16="http://schemas.microsoft.com/office/drawing/2014/main" id="{5F6F2720-0F93-457A-B761-B56C36EB2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037" y="2804591"/>
                        <a:ext cx="99060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 name="Picture 33">
            <a:extLst>
              <a:ext uri="{FF2B5EF4-FFF2-40B4-BE49-F238E27FC236}">
                <a16:creationId xmlns:a16="http://schemas.microsoft.com/office/drawing/2014/main" id="{D0F4E84F-B020-48EF-A838-8D5C15D082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3228342"/>
            <a:ext cx="518160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8106348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9">
            <a:extLst>
              <a:ext uri="{FF2B5EF4-FFF2-40B4-BE49-F238E27FC236}">
                <a16:creationId xmlns:a16="http://schemas.microsoft.com/office/drawing/2014/main" id="{2117E786-F32D-4864-8255-079C8468A4D0}"/>
              </a:ext>
            </a:extLst>
          </p:cNvPr>
          <p:cNvGrpSpPr>
            <a:grpSpLocks/>
          </p:cNvGrpSpPr>
          <p:nvPr/>
        </p:nvGrpSpPr>
        <p:grpSpPr bwMode="auto">
          <a:xfrm>
            <a:off x="6316662" y="1526222"/>
            <a:ext cx="5791201" cy="4256088"/>
            <a:chOff x="1104" y="1018"/>
            <a:chExt cx="3648" cy="2681"/>
          </a:xfrm>
        </p:grpSpPr>
        <p:pic>
          <p:nvPicPr>
            <p:cNvPr id="7" name="Picture 9">
              <a:extLst>
                <a:ext uri="{FF2B5EF4-FFF2-40B4-BE49-F238E27FC236}">
                  <a16:creationId xmlns:a16="http://schemas.microsoft.com/office/drawing/2014/main" id="{B6A43DFF-7364-4082-90C8-2DBA2010C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044"/>
            <a:stretch>
              <a:fillRect/>
            </a:stretch>
          </p:blipFill>
          <p:spPr bwMode="auto">
            <a:xfrm>
              <a:off x="1104" y="1104"/>
              <a:ext cx="3648" cy="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Freeform 10">
              <a:extLst>
                <a:ext uri="{FF2B5EF4-FFF2-40B4-BE49-F238E27FC236}">
                  <a16:creationId xmlns:a16="http://schemas.microsoft.com/office/drawing/2014/main" id="{30EA954D-6D26-4F75-9D35-28D324340799}"/>
                </a:ext>
              </a:extLst>
            </p:cNvPr>
            <p:cNvSpPr>
              <a:spLocks/>
            </p:cNvSpPr>
            <p:nvPr/>
          </p:nvSpPr>
          <p:spPr bwMode="auto">
            <a:xfrm>
              <a:off x="1632" y="1824"/>
              <a:ext cx="2794" cy="1639"/>
            </a:xfrm>
            <a:custGeom>
              <a:avLst/>
              <a:gdLst>
                <a:gd name="T0" fmla="*/ 0 w 2794"/>
                <a:gd name="T1" fmla="*/ 2 h 1639"/>
                <a:gd name="T2" fmla="*/ 288 w 2794"/>
                <a:gd name="T3" fmla="*/ 7 h 1639"/>
                <a:gd name="T4" fmla="*/ 917 w 2794"/>
                <a:gd name="T5" fmla="*/ 45 h 1639"/>
                <a:gd name="T6" fmla="*/ 1560 w 2794"/>
                <a:gd name="T7" fmla="*/ 127 h 1639"/>
                <a:gd name="T8" fmla="*/ 2198 w 2794"/>
                <a:gd name="T9" fmla="*/ 333 h 1639"/>
                <a:gd name="T10" fmla="*/ 2510 w 2794"/>
                <a:gd name="T11" fmla="*/ 588 h 1639"/>
                <a:gd name="T12" fmla="*/ 2698 w 2794"/>
                <a:gd name="T13" fmla="*/ 938 h 1639"/>
                <a:gd name="T14" fmla="*/ 2794 w 2794"/>
                <a:gd name="T15" fmla="*/ 1639 h 1639"/>
                <a:gd name="T16" fmla="*/ 0 60000 65536"/>
                <a:gd name="T17" fmla="*/ 0 60000 65536"/>
                <a:gd name="T18" fmla="*/ 0 60000 65536"/>
                <a:gd name="T19" fmla="*/ 0 60000 65536"/>
                <a:gd name="T20" fmla="*/ 0 60000 65536"/>
                <a:gd name="T21" fmla="*/ 0 60000 65536"/>
                <a:gd name="T22" fmla="*/ 0 60000 65536"/>
                <a:gd name="T23" fmla="*/ 0 60000 65536"/>
                <a:gd name="T24" fmla="*/ 0 w 2794"/>
                <a:gd name="T25" fmla="*/ 0 h 1639"/>
                <a:gd name="T26" fmla="*/ 2794 w 2794"/>
                <a:gd name="T27" fmla="*/ 1639 h 16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94" h="1639">
                  <a:moveTo>
                    <a:pt x="0" y="2"/>
                  </a:moveTo>
                  <a:cubicBezTo>
                    <a:pt x="67" y="1"/>
                    <a:pt x="135" y="0"/>
                    <a:pt x="288" y="7"/>
                  </a:cubicBezTo>
                  <a:cubicBezTo>
                    <a:pt x="441" y="14"/>
                    <a:pt x="705" y="25"/>
                    <a:pt x="917" y="45"/>
                  </a:cubicBezTo>
                  <a:cubicBezTo>
                    <a:pt x="1129" y="65"/>
                    <a:pt x="1347" y="79"/>
                    <a:pt x="1560" y="127"/>
                  </a:cubicBezTo>
                  <a:cubicBezTo>
                    <a:pt x="1773" y="175"/>
                    <a:pt x="2040" y="256"/>
                    <a:pt x="2198" y="333"/>
                  </a:cubicBezTo>
                  <a:cubicBezTo>
                    <a:pt x="2356" y="410"/>
                    <a:pt x="2427" y="487"/>
                    <a:pt x="2510" y="588"/>
                  </a:cubicBezTo>
                  <a:cubicBezTo>
                    <a:pt x="2593" y="689"/>
                    <a:pt x="2651" y="763"/>
                    <a:pt x="2698" y="938"/>
                  </a:cubicBezTo>
                  <a:cubicBezTo>
                    <a:pt x="2745" y="1113"/>
                    <a:pt x="2780" y="1523"/>
                    <a:pt x="2794" y="1639"/>
                  </a:cubicBezTo>
                </a:path>
              </a:pathLst>
            </a:custGeom>
            <a:noFill/>
            <a:ln w="57150">
              <a:solidFill>
                <a:srgbClr val="00A4DE"/>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9" name="Line 12">
              <a:extLst>
                <a:ext uri="{FF2B5EF4-FFF2-40B4-BE49-F238E27FC236}">
                  <a16:creationId xmlns:a16="http://schemas.microsoft.com/office/drawing/2014/main" id="{EC3C26BD-9222-483C-9FDB-D9CD046E7418}"/>
                </a:ext>
              </a:extLst>
            </p:cNvPr>
            <p:cNvSpPr>
              <a:spLocks noChangeShapeType="1"/>
            </p:cNvSpPr>
            <p:nvPr/>
          </p:nvSpPr>
          <p:spPr bwMode="auto">
            <a:xfrm flipH="1">
              <a:off x="3579" y="1963"/>
              <a:ext cx="144" cy="144"/>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 name="Text Box 13">
              <a:extLst>
                <a:ext uri="{FF2B5EF4-FFF2-40B4-BE49-F238E27FC236}">
                  <a16:creationId xmlns:a16="http://schemas.microsoft.com/office/drawing/2014/main" id="{37B7D39E-F592-49A3-AC54-847A9780EB72}"/>
                </a:ext>
              </a:extLst>
            </p:cNvPr>
            <p:cNvSpPr txBox="1">
              <a:spLocks noChangeArrowheads="1"/>
            </p:cNvSpPr>
            <p:nvPr/>
          </p:nvSpPr>
          <p:spPr bwMode="auto">
            <a:xfrm>
              <a:off x="1680" y="2170"/>
              <a:ext cx="1745" cy="21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sz="1600" b="1" dirty="0">
                  <a:solidFill>
                    <a:srgbClr val="00A4DE"/>
                  </a:solidFill>
                </a:rPr>
                <a:t>λ</a:t>
              </a:r>
              <a:r>
                <a:rPr lang="en-GB" altLang="en-US" sz="1600" b="1" dirty="0">
                  <a:solidFill>
                    <a:srgbClr val="00A4DE"/>
                  </a:solidFill>
                </a:rPr>
                <a:t> = 1 (Rectangular wing)</a:t>
              </a:r>
            </a:p>
          </p:txBody>
        </p:sp>
        <p:sp>
          <p:nvSpPr>
            <p:cNvPr id="11" name="Line 14">
              <a:extLst>
                <a:ext uri="{FF2B5EF4-FFF2-40B4-BE49-F238E27FC236}">
                  <a16:creationId xmlns:a16="http://schemas.microsoft.com/office/drawing/2014/main" id="{D74CE1A6-B233-4ACD-9827-A46F652C7211}"/>
                </a:ext>
              </a:extLst>
            </p:cNvPr>
            <p:cNvSpPr>
              <a:spLocks noChangeShapeType="1"/>
            </p:cNvSpPr>
            <p:nvPr/>
          </p:nvSpPr>
          <p:spPr bwMode="auto">
            <a:xfrm flipV="1">
              <a:off x="2160" y="1834"/>
              <a:ext cx="144" cy="336"/>
            </a:xfrm>
            <a:prstGeom prst="line">
              <a:avLst/>
            </a:prstGeom>
            <a:noFill/>
            <a:ln w="57150">
              <a:solidFill>
                <a:srgbClr val="00A4DE"/>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2" name="Text Box 15">
              <a:extLst>
                <a:ext uri="{FF2B5EF4-FFF2-40B4-BE49-F238E27FC236}">
                  <a16:creationId xmlns:a16="http://schemas.microsoft.com/office/drawing/2014/main" id="{9D89BEDD-7970-4458-94DE-59957D495F1E}"/>
                </a:ext>
              </a:extLst>
            </p:cNvPr>
            <p:cNvSpPr txBox="1">
              <a:spLocks noChangeArrowheads="1"/>
            </p:cNvSpPr>
            <p:nvPr/>
          </p:nvSpPr>
          <p:spPr bwMode="auto">
            <a:xfrm>
              <a:off x="2112" y="1018"/>
              <a:ext cx="1603" cy="21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sz="1600" b="1"/>
                <a:t>λ</a:t>
              </a:r>
              <a:r>
                <a:rPr lang="en-GB" altLang="en-US" sz="1600" b="1"/>
                <a:t> = 0 (triangular wing)</a:t>
              </a:r>
            </a:p>
          </p:txBody>
        </p:sp>
        <p:sp>
          <p:nvSpPr>
            <p:cNvPr id="13" name="Line 16">
              <a:extLst>
                <a:ext uri="{FF2B5EF4-FFF2-40B4-BE49-F238E27FC236}">
                  <a16:creationId xmlns:a16="http://schemas.microsoft.com/office/drawing/2014/main" id="{58F6BC93-DA8A-4B6F-B3E4-38EEDEBFF860}"/>
                </a:ext>
              </a:extLst>
            </p:cNvPr>
            <p:cNvSpPr>
              <a:spLocks noChangeShapeType="1"/>
            </p:cNvSpPr>
            <p:nvPr/>
          </p:nvSpPr>
          <p:spPr bwMode="auto">
            <a:xfrm flipH="1">
              <a:off x="2448" y="1210"/>
              <a:ext cx="48"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4" name="Rectangle 20">
              <a:extLst>
                <a:ext uri="{FF2B5EF4-FFF2-40B4-BE49-F238E27FC236}">
                  <a16:creationId xmlns:a16="http://schemas.microsoft.com/office/drawing/2014/main" id="{48606C07-3DC7-4322-BE9A-A295BC64CC45}"/>
                </a:ext>
              </a:extLst>
            </p:cNvPr>
            <p:cNvSpPr>
              <a:spLocks noChangeArrowheads="1"/>
            </p:cNvSpPr>
            <p:nvPr/>
          </p:nvSpPr>
          <p:spPr bwMode="auto">
            <a:xfrm>
              <a:off x="3696" y="1632"/>
              <a:ext cx="912" cy="28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5" name="Text Box 11">
              <a:extLst>
                <a:ext uri="{FF2B5EF4-FFF2-40B4-BE49-F238E27FC236}">
                  <a16:creationId xmlns:a16="http://schemas.microsoft.com/office/drawing/2014/main" id="{FE8925D6-4FFF-4375-A035-28EC5FF96619}"/>
                </a:ext>
              </a:extLst>
            </p:cNvPr>
            <p:cNvSpPr txBox="1">
              <a:spLocks noChangeArrowheads="1"/>
            </p:cNvSpPr>
            <p:nvPr/>
          </p:nvSpPr>
          <p:spPr bwMode="auto">
            <a:xfrm>
              <a:off x="3744" y="1632"/>
              <a:ext cx="768" cy="366"/>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b="1">
                  <a:solidFill>
                    <a:srgbClr val="FF3300"/>
                  </a:solidFill>
                </a:rPr>
                <a:t>ELLIPTIC LOADING</a:t>
              </a:r>
            </a:p>
          </p:txBody>
        </p:sp>
        <p:pic>
          <p:nvPicPr>
            <p:cNvPr id="16" name="Picture 24" descr="warning">
              <a:extLst>
                <a:ext uri="{FF2B5EF4-FFF2-40B4-BE49-F238E27FC236}">
                  <a16:creationId xmlns:a16="http://schemas.microsoft.com/office/drawing/2014/main" id="{29196890-B753-453A-AC1B-50AF5FE2FA2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04" y="1018"/>
              <a:ext cx="528"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25">
              <a:extLst>
                <a:ext uri="{FF2B5EF4-FFF2-40B4-BE49-F238E27FC236}">
                  <a16:creationId xmlns:a16="http://schemas.microsoft.com/office/drawing/2014/main" id="{84D52386-5DA7-4BB8-9AAD-7C4E9C1E2CC6}"/>
                </a:ext>
              </a:extLst>
            </p:cNvPr>
            <p:cNvSpPr txBox="1">
              <a:spLocks noChangeArrowheads="1"/>
            </p:cNvSpPr>
            <p:nvPr/>
          </p:nvSpPr>
          <p:spPr bwMode="auto">
            <a:xfrm>
              <a:off x="2091" y="2849"/>
              <a:ext cx="1488" cy="410"/>
            </a:xfrm>
            <a:prstGeom prst="rect">
              <a:avLst/>
            </a:prstGeom>
            <a:solidFill>
              <a:srgbClr val="FFFF00"/>
            </a:solidFill>
            <a:ln w="9525" algn="ctr">
              <a:solidFill>
                <a:schemeClr val="tx1"/>
              </a:solidFill>
              <a:miter lim="800000"/>
              <a:headEnd/>
              <a:tailEnd/>
            </a:ln>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t>This graph is valid for unswept wing!</a:t>
              </a:r>
            </a:p>
          </p:txBody>
        </p:sp>
      </p:grpSp>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4 – </a:t>
            </a:r>
            <a:r>
              <a:rPr lang="en-US" sz="3600" dirty="0"/>
              <a:t>Taper ratio (</a:t>
            </a:r>
            <a:r>
              <a:rPr lang="el-GR" sz="3600" dirty="0"/>
              <a:t>λ)</a:t>
            </a:r>
            <a:r>
              <a:rPr lang="en-US" sz="3600" dirty="0"/>
              <a:t>: Spanwise Lift</a:t>
            </a:r>
            <a:br>
              <a:rPr lang="el-GR" sz="3600" dirty="0"/>
            </a:br>
            <a:br>
              <a:rPr lang="en-US" sz="3600" dirty="0"/>
            </a:br>
            <a:br>
              <a:rPr lang="en-US" sz="3600" dirty="0"/>
            </a:br>
            <a:endParaRPr lang="en-US" dirty="0"/>
          </a:p>
        </p:txBody>
      </p:sp>
      <p:sp>
        <p:nvSpPr>
          <p:cNvPr id="21" name="Content Placeholder 20">
            <a:extLst>
              <a:ext uri="{FF2B5EF4-FFF2-40B4-BE49-F238E27FC236}">
                <a16:creationId xmlns:a16="http://schemas.microsoft.com/office/drawing/2014/main" id="{58EA0EB4-5DA7-44B3-8807-A4BBCC6D8453}"/>
              </a:ext>
            </a:extLst>
          </p:cNvPr>
          <p:cNvSpPr>
            <a:spLocks noGrp="1"/>
          </p:cNvSpPr>
          <p:nvPr>
            <p:ph idx="1"/>
          </p:nvPr>
        </p:nvSpPr>
        <p:spPr>
          <a:xfrm>
            <a:off x="609600" y="1600207"/>
            <a:ext cx="5707062" cy="4108119"/>
          </a:xfrm>
        </p:spPr>
        <p:txBody>
          <a:bodyPr/>
          <a:lstStyle/>
          <a:p>
            <a:pPr marL="0" indent="0" eaLnBrk="1" hangingPunct="1">
              <a:spcBef>
                <a:spcPts val="0"/>
              </a:spcBef>
              <a:buNone/>
            </a:pPr>
            <a:r>
              <a:rPr lang="en-GB" altLang="en-US" sz="2000" dirty="0"/>
              <a:t>The taper ratio is the main design parameter to control the lift distribution along the wingspan. </a:t>
            </a:r>
            <a:r>
              <a:rPr lang="en-GB" altLang="en-US" sz="2000" b="1" dirty="0"/>
              <a:t>It must  be selected to have a quasi-elliptical or elliptical/triangular lift distribution</a:t>
            </a:r>
          </a:p>
          <a:p>
            <a:pPr marL="0" indent="0" eaLnBrk="1" hangingPunct="1">
              <a:spcBef>
                <a:spcPts val="0"/>
              </a:spcBef>
              <a:buNone/>
            </a:pPr>
            <a:endParaRPr lang="en-GB" altLang="en-US" sz="2000" b="1" dirty="0"/>
          </a:p>
          <a:p>
            <a:r>
              <a:rPr lang="en-GB" altLang="en-US" sz="1800" dirty="0"/>
              <a:t>Rectangular wings (</a:t>
            </a:r>
            <a:r>
              <a:rPr lang="el-GR" altLang="en-US" sz="1800" dirty="0"/>
              <a:t>λ = 1</a:t>
            </a:r>
            <a:r>
              <a:rPr lang="en-US" altLang="en-US" sz="1800" dirty="0"/>
              <a:t>):</a:t>
            </a:r>
            <a:br>
              <a:rPr lang="en-US" altLang="en-US" sz="1800" dirty="0"/>
            </a:br>
            <a:r>
              <a:rPr lang="en-GB" altLang="en-US" sz="1800" dirty="0"/>
              <a:t>Easiest to manufacture, but worst for weight</a:t>
            </a:r>
          </a:p>
          <a:p>
            <a:endParaRPr lang="en-GB" altLang="en-US" sz="1800" dirty="0"/>
          </a:p>
          <a:p>
            <a:r>
              <a:rPr lang="en-GB" altLang="en-US" sz="1800" dirty="0"/>
              <a:t>Triangular wings (</a:t>
            </a:r>
            <a:r>
              <a:rPr lang="el-GR" altLang="en-US" sz="1800" dirty="0"/>
              <a:t>λ = </a:t>
            </a:r>
            <a:r>
              <a:rPr lang="en-US" altLang="en-US" sz="1800" dirty="0"/>
              <a:t>0):</a:t>
            </a:r>
            <a:br>
              <a:rPr lang="en-US" altLang="en-US" sz="1800" dirty="0"/>
            </a:br>
            <a:r>
              <a:rPr lang="en-GB" altLang="en-US" sz="1800" dirty="0"/>
              <a:t>Best for weight, but have worst stall </a:t>
            </a:r>
            <a:r>
              <a:rPr lang="en-US" altLang="en-US" sz="1800" dirty="0"/>
              <a:t>behavior</a:t>
            </a:r>
          </a:p>
          <a:p>
            <a:endParaRPr lang="en-US" altLang="en-US" sz="1800" dirty="0"/>
          </a:p>
          <a:p>
            <a:r>
              <a:rPr lang="en-GB" altLang="en-US" sz="1800" dirty="0"/>
              <a:t>Elliptical loading (</a:t>
            </a:r>
            <a:r>
              <a:rPr lang="el-GR" altLang="en-US" sz="1800" dirty="0"/>
              <a:t>λ = </a:t>
            </a:r>
            <a:r>
              <a:rPr lang="en-US" altLang="en-US" sz="1800" dirty="0"/>
              <a:t>0.4): </a:t>
            </a:r>
            <a:br>
              <a:rPr lang="en-US" altLang="en-US" sz="1800" dirty="0"/>
            </a:br>
            <a:r>
              <a:rPr lang="en-US" altLang="en-US" sz="1800" dirty="0"/>
              <a:t>B</a:t>
            </a:r>
            <a:r>
              <a:rPr lang="en-GB" altLang="en-US" sz="1800" dirty="0" err="1"/>
              <a:t>est</a:t>
            </a:r>
            <a:r>
              <a:rPr lang="en-GB" altLang="en-US" sz="1800" dirty="0"/>
              <a:t> for induced drag, it is most difficult to manufacture</a:t>
            </a:r>
          </a:p>
          <a:p>
            <a:pPr marL="0" indent="0" eaLnBrk="1" hangingPunct="1">
              <a:buNone/>
            </a:pPr>
            <a:endParaRPr lang="en-GB" altLang="en-US" dirty="0"/>
          </a:p>
        </p:txBody>
      </p:sp>
    </p:spTree>
    <p:extLst>
      <p:ext uri="{BB962C8B-B14F-4D97-AF65-F5344CB8AC3E}">
        <p14:creationId xmlns:p14="http://schemas.microsoft.com/office/powerpoint/2010/main" val="3889752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8.1 Introduction</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a:xfrm>
            <a:off x="609600" y="1600207"/>
            <a:ext cx="11313318" cy="4108119"/>
          </a:xfrm>
        </p:spPr>
        <p:txBody>
          <a:bodyPr/>
          <a:lstStyle/>
          <a:p>
            <a:pPr marL="0" indent="0">
              <a:buNone/>
            </a:pPr>
            <a:r>
              <a:rPr lang="en-US" altLang="en-US" dirty="0"/>
              <a:t>What are the available wing design parameters?</a:t>
            </a:r>
            <a:endParaRPr lang="en-GB" altLang="en-US" dirty="0"/>
          </a:p>
          <a:p>
            <a:pPr>
              <a:spcBef>
                <a:spcPts val="0"/>
              </a:spcBef>
            </a:pPr>
            <a:r>
              <a:rPr lang="en-US" altLang="en-US" sz="2200" dirty="0"/>
              <a:t>The airfoils* (i.e., the airfoil parameters: t/c, c…)</a:t>
            </a:r>
          </a:p>
          <a:p>
            <a:pPr>
              <a:spcBef>
                <a:spcPts val="0"/>
              </a:spcBef>
            </a:pPr>
            <a:r>
              <a:rPr lang="en-US" altLang="en-US" sz="2200" dirty="0"/>
              <a:t>The planform</a:t>
            </a:r>
          </a:p>
          <a:p>
            <a:pPr>
              <a:spcBef>
                <a:spcPts val="0"/>
              </a:spcBef>
            </a:pPr>
            <a:r>
              <a:rPr lang="en-US" altLang="en-US" sz="2200" dirty="0"/>
              <a:t>The wing surface</a:t>
            </a:r>
          </a:p>
          <a:p>
            <a:pPr>
              <a:spcBef>
                <a:spcPts val="0"/>
              </a:spcBef>
            </a:pPr>
            <a:r>
              <a:rPr lang="en-US" altLang="en-US" sz="2200" dirty="0"/>
              <a:t>The aspect ratio</a:t>
            </a:r>
          </a:p>
          <a:p>
            <a:pPr>
              <a:spcBef>
                <a:spcPts val="0"/>
              </a:spcBef>
            </a:pPr>
            <a:r>
              <a:rPr lang="en-US" altLang="en-US" sz="2200" dirty="0"/>
              <a:t>The chords length</a:t>
            </a:r>
          </a:p>
          <a:p>
            <a:pPr>
              <a:spcBef>
                <a:spcPts val="0"/>
              </a:spcBef>
            </a:pPr>
            <a:r>
              <a:rPr lang="en-US" altLang="en-US" sz="2200" dirty="0"/>
              <a:t>The taper ratio</a:t>
            </a:r>
          </a:p>
          <a:p>
            <a:pPr>
              <a:spcBef>
                <a:spcPts val="0"/>
              </a:spcBef>
            </a:pPr>
            <a:r>
              <a:rPr lang="en-US" altLang="en-US" sz="2200" dirty="0"/>
              <a:t>The sweep angle</a:t>
            </a:r>
          </a:p>
          <a:p>
            <a:pPr>
              <a:spcBef>
                <a:spcPts val="0"/>
              </a:spcBef>
            </a:pPr>
            <a:r>
              <a:rPr lang="en-US" altLang="en-US" sz="2200" dirty="0"/>
              <a:t>The twist angle </a:t>
            </a:r>
          </a:p>
          <a:p>
            <a:pPr>
              <a:spcBef>
                <a:spcPts val="0"/>
              </a:spcBef>
            </a:pPr>
            <a:r>
              <a:rPr lang="en-US" altLang="en-US" sz="2200" dirty="0"/>
              <a:t>The incidence angle</a:t>
            </a:r>
          </a:p>
          <a:p>
            <a:pPr>
              <a:spcBef>
                <a:spcPts val="0"/>
              </a:spcBef>
            </a:pPr>
            <a:r>
              <a:rPr lang="en-US" altLang="en-US" sz="2200" dirty="0"/>
              <a:t>The dihedral angle</a:t>
            </a:r>
          </a:p>
          <a:p>
            <a:pPr>
              <a:spcBef>
                <a:spcPts val="0"/>
              </a:spcBef>
            </a:pPr>
            <a:r>
              <a:rPr lang="en-US" altLang="en-US" sz="2200" dirty="0"/>
              <a:t> …</a:t>
            </a:r>
            <a:endParaRPr lang="en-GB" altLang="en-US" sz="2200" dirty="0"/>
          </a:p>
          <a:p>
            <a:pPr marL="0" indent="0" eaLnBrk="1" hangingPunct="1">
              <a:buNone/>
            </a:pPr>
            <a:endParaRPr lang="en-US" altLang="en-US" sz="2000" i="1" dirty="0">
              <a:latin typeface="+mn-lt"/>
            </a:endParaRPr>
          </a:p>
          <a:p>
            <a:pPr marL="0" indent="0" eaLnBrk="1" hangingPunct="1">
              <a:buNone/>
            </a:pPr>
            <a:endParaRPr lang="en-US" altLang="en-US" sz="2800" dirty="0"/>
          </a:p>
        </p:txBody>
      </p:sp>
      <p:pic>
        <p:nvPicPr>
          <p:cNvPr id="3" name="Picture 2" descr="Confused Head Icon Images, Stock Photos &amp; Vectors | Shutterstock">
            <a:extLst>
              <a:ext uri="{FF2B5EF4-FFF2-40B4-BE49-F238E27FC236}">
                <a16:creationId xmlns:a16="http://schemas.microsoft.com/office/drawing/2014/main" id="{D34E3242-FFBE-4C6F-A032-72D7E3D943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49"/>
          <a:stretch/>
        </p:blipFill>
        <p:spPr bwMode="auto">
          <a:xfrm>
            <a:off x="9571210" y="3352769"/>
            <a:ext cx="2378085" cy="2538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C63C78C-F732-4636-87AB-9603DB2EA887}"/>
              </a:ext>
            </a:extLst>
          </p:cNvPr>
          <p:cNvPicPr>
            <a:picLocks noChangeAspect="1"/>
          </p:cNvPicPr>
          <p:nvPr/>
        </p:nvPicPr>
        <p:blipFill>
          <a:blip r:embed="rId4"/>
          <a:stretch>
            <a:fillRect/>
          </a:stretch>
        </p:blipFill>
        <p:spPr>
          <a:xfrm>
            <a:off x="10472838" y="2168614"/>
            <a:ext cx="688908" cy="615749"/>
          </a:xfrm>
          <a:prstGeom prst="rect">
            <a:avLst/>
          </a:prstGeom>
        </p:spPr>
      </p:pic>
    </p:spTree>
    <p:extLst>
      <p:ext uri="{BB962C8B-B14F-4D97-AF65-F5344CB8AC3E}">
        <p14:creationId xmlns:p14="http://schemas.microsoft.com/office/powerpoint/2010/main" val="69105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4 – </a:t>
            </a:r>
            <a:r>
              <a:rPr lang="en-US" sz="3600" dirty="0"/>
              <a:t>Taper ratio (</a:t>
            </a:r>
            <a:r>
              <a:rPr lang="el-GR" sz="3600" dirty="0"/>
              <a:t>λ)</a:t>
            </a:r>
            <a:r>
              <a:rPr lang="en-US" dirty="0"/>
              <a:t>: (Quasi) Elliptical Lift Distributions</a:t>
            </a:r>
            <a:br>
              <a:rPr lang="el-GR" sz="3600" dirty="0"/>
            </a:br>
            <a:br>
              <a:rPr lang="en-US" sz="3600" dirty="0"/>
            </a:br>
            <a:br>
              <a:rPr lang="en-US" sz="3600" dirty="0"/>
            </a:br>
            <a:endParaRPr lang="en-US" dirty="0"/>
          </a:p>
        </p:txBody>
      </p:sp>
      <p:sp>
        <p:nvSpPr>
          <p:cNvPr id="21" name="Content Placeholder 20">
            <a:extLst>
              <a:ext uri="{FF2B5EF4-FFF2-40B4-BE49-F238E27FC236}">
                <a16:creationId xmlns:a16="http://schemas.microsoft.com/office/drawing/2014/main" id="{58EA0EB4-5DA7-44B3-8807-A4BBCC6D8453}"/>
              </a:ext>
            </a:extLst>
          </p:cNvPr>
          <p:cNvSpPr>
            <a:spLocks noGrp="1"/>
          </p:cNvSpPr>
          <p:nvPr>
            <p:ph idx="1"/>
          </p:nvPr>
        </p:nvSpPr>
        <p:spPr>
          <a:xfrm>
            <a:off x="609600" y="1600207"/>
            <a:ext cx="7503622" cy="4108119"/>
          </a:xfrm>
        </p:spPr>
        <p:txBody>
          <a:bodyPr/>
          <a:lstStyle/>
          <a:p>
            <a:pPr marL="0" indent="0" eaLnBrk="1" hangingPunct="1">
              <a:buNone/>
            </a:pPr>
            <a:r>
              <a:rPr lang="en-US" altLang="en-US" dirty="0"/>
              <a:t>For </a:t>
            </a:r>
            <a:r>
              <a:rPr lang="en-US" altLang="en-US" b="1" dirty="0"/>
              <a:t>λ = 0.4*</a:t>
            </a:r>
            <a:r>
              <a:rPr lang="en-US" altLang="en-US" dirty="0"/>
              <a:t> the lift distribution is almost elliptical </a:t>
            </a:r>
          </a:p>
          <a:p>
            <a:pPr eaLnBrk="1" hangingPunct="1"/>
            <a:r>
              <a:rPr lang="en-US" altLang="en-US" dirty="0"/>
              <a:t>The increase in lift induced drag is less than 1% higher than the value associated with the optimal elliptical distribution.....but the manufacturing of such trapezoidal wing is far easier!! </a:t>
            </a:r>
          </a:p>
          <a:p>
            <a:pPr marL="0" indent="0" eaLnBrk="1" hangingPunct="1">
              <a:buNone/>
            </a:pPr>
            <a:endParaRPr lang="en-GB" altLang="en-US" dirty="0"/>
          </a:p>
        </p:txBody>
      </p:sp>
      <p:pic>
        <p:nvPicPr>
          <p:cNvPr id="3" name="Picture 8">
            <a:extLst>
              <a:ext uri="{FF2B5EF4-FFF2-40B4-BE49-F238E27FC236}">
                <a16:creationId xmlns:a16="http://schemas.microsoft.com/office/drawing/2014/main" id="{951E2999-8486-483B-BB98-683C553A9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941"/>
          <a:stretch>
            <a:fillRect/>
          </a:stretch>
        </p:blipFill>
        <p:spPr bwMode="auto">
          <a:xfrm>
            <a:off x="1535084" y="3498526"/>
            <a:ext cx="5029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 name="Picture 11" descr="vlk04%20bobmf%20spitfire">
            <a:extLst>
              <a:ext uri="{FF2B5EF4-FFF2-40B4-BE49-F238E27FC236}">
                <a16:creationId xmlns:a16="http://schemas.microsoft.com/office/drawing/2014/main" id="{65FE0943-A01E-4C7F-8DA6-29F5E0524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922" t="7597" r="22142" b="191"/>
          <a:stretch>
            <a:fillRect/>
          </a:stretch>
        </p:blipFill>
        <p:spPr bwMode="auto">
          <a:xfrm>
            <a:off x="8339137" y="1724891"/>
            <a:ext cx="3243263" cy="3810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13">
            <a:extLst>
              <a:ext uri="{FF2B5EF4-FFF2-40B4-BE49-F238E27FC236}">
                <a16:creationId xmlns:a16="http://schemas.microsoft.com/office/drawing/2014/main" id="{1E6F35DA-F760-48A8-B640-0EB6522608FE}"/>
              </a:ext>
            </a:extLst>
          </p:cNvPr>
          <p:cNvSpPr>
            <a:spLocks noChangeArrowheads="1"/>
          </p:cNvSpPr>
          <p:nvPr/>
        </p:nvSpPr>
        <p:spPr bwMode="auto">
          <a:xfrm>
            <a:off x="8415337" y="1756757"/>
            <a:ext cx="10005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b="1" dirty="0">
                <a:solidFill>
                  <a:schemeClr val="bg1"/>
                </a:solidFill>
                <a:latin typeface="+mn-lt"/>
              </a:rPr>
              <a:t>SPITFIRE</a:t>
            </a:r>
            <a:endParaRPr lang="en-GB" altLang="en-US" b="1" dirty="0">
              <a:solidFill>
                <a:schemeClr val="bg1"/>
              </a:solidFill>
              <a:latin typeface="+mn-lt"/>
            </a:endParaRPr>
          </a:p>
        </p:txBody>
      </p:sp>
      <p:sp>
        <p:nvSpPr>
          <p:cNvPr id="26" name="TextBox 25">
            <a:extLst>
              <a:ext uri="{FF2B5EF4-FFF2-40B4-BE49-F238E27FC236}">
                <a16:creationId xmlns:a16="http://schemas.microsoft.com/office/drawing/2014/main" id="{E32BC672-A244-476D-9A0E-F3015BB2D045}"/>
              </a:ext>
            </a:extLst>
          </p:cNvPr>
          <p:cNvSpPr txBox="1"/>
          <p:nvPr/>
        </p:nvSpPr>
        <p:spPr>
          <a:xfrm>
            <a:off x="4709159" y="6015579"/>
            <a:ext cx="3969327" cy="646331"/>
          </a:xfrm>
          <a:prstGeom prst="rect">
            <a:avLst/>
          </a:prstGeom>
          <a:solidFill>
            <a:srgbClr val="FFFF00"/>
          </a:solidFill>
          <a:ln>
            <a:solidFill>
              <a:schemeClr val="tx1"/>
            </a:solidFill>
          </a:ln>
        </p:spPr>
        <p:txBody>
          <a:bodyPr wrap="square">
            <a:spAutoFit/>
          </a:bodyPr>
          <a:lstStyle/>
          <a:p>
            <a:r>
              <a:rPr lang="el-GR" altLang="en-US" b="1" dirty="0"/>
              <a:t>λ</a:t>
            </a:r>
            <a:r>
              <a:rPr lang="nl-NL" altLang="en-US" b="1" dirty="0"/>
              <a:t> = 0.4-0.5 gives a quasi-elliptical lift distribution </a:t>
            </a:r>
            <a:r>
              <a:rPr lang="nl-NL" altLang="en-US" b="1" u="sng" dirty="0"/>
              <a:t>only for unswept</a:t>
            </a:r>
            <a:r>
              <a:rPr lang="nl-NL" altLang="en-US" b="1" dirty="0"/>
              <a:t> wing!</a:t>
            </a:r>
            <a:r>
              <a:rPr lang="en-GB" altLang="en-US" dirty="0"/>
              <a:t> </a:t>
            </a:r>
            <a:endParaRPr lang="en-US" dirty="0"/>
          </a:p>
        </p:txBody>
      </p:sp>
    </p:spTree>
    <p:extLst>
      <p:ext uri="{BB962C8B-B14F-4D97-AF65-F5344CB8AC3E}">
        <p14:creationId xmlns:p14="http://schemas.microsoft.com/office/powerpoint/2010/main" val="12967926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4 – </a:t>
            </a:r>
            <a:r>
              <a:rPr lang="en-US" sz="3600" dirty="0"/>
              <a:t>Taper ratio (</a:t>
            </a:r>
            <a:r>
              <a:rPr lang="el-GR" sz="3600" dirty="0"/>
              <a:t>λ)</a:t>
            </a:r>
            <a:r>
              <a:rPr lang="en-US" dirty="0"/>
              <a:t>: Selection</a:t>
            </a:r>
            <a:br>
              <a:rPr lang="el-GR" sz="3600" dirty="0"/>
            </a:br>
            <a:br>
              <a:rPr lang="en-US" sz="3600" dirty="0"/>
            </a:br>
            <a:br>
              <a:rPr lang="en-US" sz="3600" dirty="0"/>
            </a:br>
            <a:endParaRPr lang="en-US" dirty="0"/>
          </a:p>
        </p:txBody>
      </p:sp>
      <p:sp>
        <p:nvSpPr>
          <p:cNvPr id="21" name="Content Placeholder 20">
            <a:extLst>
              <a:ext uri="{FF2B5EF4-FFF2-40B4-BE49-F238E27FC236}">
                <a16:creationId xmlns:a16="http://schemas.microsoft.com/office/drawing/2014/main" id="{58EA0EB4-5DA7-44B3-8807-A4BBCC6D8453}"/>
              </a:ext>
            </a:extLst>
          </p:cNvPr>
          <p:cNvSpPr>
            <a:spLocks noGrp="1"/>
          </p:cNvSpPr>
          <p:nvPr>
            <p:ph idx="1"/>
          </p:nvPr>
        </p:nvSpPr>
        <p:spPr>
          <a:xfrm>
            <a:off x="609600" y="1600207"/>
            <a:ext cx="5505796" cy="4108119"/>
          </a:xfrm>
        </p:spPr>
        <p:txBody>
          <a:bodyPr/>
          <a:lstStyle/>
          <a:p>
            <a:pPr marL="0" indent="0" eaLnBrk="1" hangingPunct="1">
              <a:buNone/>
            </a:pPr>
            <a:r>
              <a:rPr lang="en-GB" altLang="en-US" dirty="0"/>
              <a:t>The value of the taper which corresponds to the minimum induced drag depends mainly on the sweep angle of the wing.</a:t>
            </a:r>
          </a:p>
          <a:p>
            <a:pPr marL="0" indent="0" eaLnBrk="1" hangingPunct="1">
              <a:buNone/>
            </a:pPr>
            <a:endParaRPr lang="en-GB" altLang="en-US" dirty="0"/>
          </a:p>
        </p:txBody>
      </p:sp>
      <p:pic>
        <p:nvPicPr>
          <p:cNvPr id="6" name="Picture 5">
            <a:extLst>
              <a:ext uri="{FF2B5EF4-FFF2-40B4-BE49-F238E27FC236}">
                <a16:creationId xmlns:a16="http://schemas.microsoft.com/office/drawing/2014/main" id="{3592644E-BDE8-463F-9F20-A504BC1BD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7010"/>
          <a:stretch>
            <a:fillRect/>
          </a:stretch>
        </p:blipFill>
        <p:spPr bwMode="auto">
          <a:xfrm>
            <a:off x="5886796" y="1408769"/>
            <a:ext cx="5410200"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 name="Oval 7">
            <a:extLst>
              <a:ext uri="{FF2B5EF4-FFF2-40B4-BE49-F238E27FC236}">
                <a16:creationId xmlns:a16="http://schemas.microsoft.com/office/drawing/2014/main" id="{D8EF3771-2262-4B3C-8D90-18388508AD20}"/>
              </a:ext>
            </a:extLst>
          </p:cNvPr>
          <p:cNvSpPr>
            <a:spLocks noChangeArrowheads="1"/>
          </p:cNvSpPr>
          <p:nvPr/>
        </p:nvSpPr>
        <p:spPr bwMode="auto">
          <a:xfrm>
            <a:off x="9010996" y="4990169"/>
            <a:ext cx="1981200" cy="609600"/>
          </a:xfrm>
          <a:prstGeom prst="ellipse">
            <a:avLst/>
          </a:prstGeom>
          <a:noFill/>
          <a:ln w="38100" algn="ctr">
            <a:solidFill>
              <a:srgbClr val="FF33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4" name="Oval 9">
            <a:extLst>
              <a:ext uri="{FF2B5EF4-FFF2-40B4-BE49-F238E27FC236}">
                <a16:creationId xmlns:a16="http://schemas.microsoft.com/office/drawing/2014/main" id="{EA1C5EAA-43EA-4496-941D-01DE2D3583A9}"/>
              </a:ext>
            </a:extLst>
          </p:cNvPr>
          <p:cNvSpPr>
            <a:spLocks noChangeArrowheads="1"/>
          </p:cNvSpPr>
          <p:nvPr/>
        </p:nvSpPr>
        <p:spPr bwMode="auto">
          <a:xfrm>
            <a:off x="6953596" y="1484969"/>
            <a:ext cx="914400" cy="685800"/>
          </a:xfrm>
          <a:prstGeom prst="ellipse">
            <a:avLst/>
          </a:prstGeom>
          <a:noFill/>
          <a:ln w="38100" algn="ctr">
            <a:solidFill>
              <a:srgbClr val="00A4DE"/>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6" name="Oval 11">
            <a:extLst>
              <a:ext uri="{FF2B5EF4-FFF2-40B4-BE49-F238E27FC236}">
                <a16:creationId xmlns:a16="http://schemas.microsoft.com/office/drawing/2014/main" id="{58FB2279-F92E-47FC-A595-82DA25533D29}"/>
              </a:ext>
            </a:extLst>
          </p:cNvPr>
          <p:cNvSpPr>
            <a:spLocks noChangeArrowheads="1"/>
          </p:cNvSpPr>
          <p:nvPr/>
        </p:nvSpPr>
        <p:spPr bwMode="auto">
          <a:xfrm>
            <a:off x="7944196" y="3474107"/>
            <a:ext cx="533400" cy="519112"/>
          </a:xfrm>
          <a:prstGeom prst="ellipse">
            <a:avLst/>
          </a:prstGeom>
          <a:noFill/>
          <a:ln w="38100" algn="ctr">
            <a:solidFill>
              <a:srgbClr val="00FF00"/>
            </a:solidFill>
            <a:prstDash val="sysDot"/>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endParaRPr lang="en-GB" altLang="en-US"/>
          </a:p>
        </p:txBody>
      </p:sp>
      <p:sp>
        <p:nvSpPr>
          <p:cNvPr id="20" name="Line 13">
            <a:extLst>
              <a:ext uri="{FF2B5EF4-FFF2-40B4-BE49-F238E27FC236}">
                <a16:creationId xmlns:a16="http://schemas.microsoft.com/office/drawing/2014/main" id="{F8A505EB-5EF2-453C-A4CF-273083F81AAD}"/>
              </a:ext>
            </a:extLst>
          </p:cNvPr>
          <p:cNvSpPr>
            <a:spLocks noChangeShapeType="1"/>
          </p:cNvSpPr>
          <p:nvPr/>
        </p:nvSpPr>
        <p:spPr bwMode="auto">
          <a:xfrm flipV="1">
            <a:off x="5532437" y="2120810"/>
            <a:ext cx="1421159" cy="1308188"/>
          </a:xfrm>
          <a:prstGeom prst="line">
            <a:avLst/>
          </a:prstGeom>
          <a:noFill/>
          <a:ln w="38100">
            <a:solidFill>
              <a:srgbClr val="00A4DE"/>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square">
            <a:spAutoFit/>
          </a:bodyPr>
          <a:lstStyle/>
          <a:p>
            <a:endParaRPr lang="en-US"/>
          </a:p>
        </p:txBody>
      </p:sp>
      <p:sp>
        <p:nvSpPr>
          <p:cNvPr id="8" name="Text Box 6">
            <a:extLst>
              <a:ext uri="{FF2B5EF4-FFF2-40B4-BE49-F238E27FC236}">
                <a16:creationId xmlns:a16="http://schemas.microsoft.com/office/drawing/2014/main" id="{417AC4AA-B90F-42E0-8ACB-89FD7073E514}"/>
              </a:ext>
            </a:extLst>
          </p:cNvPr>
          <p:cNvSpPr txBox="1">
            <a:spLocks noChangeArrowheads="1"/>
          </p:cNvSpPr>
          <p:nvPr/>
        </p:nvSpPr>
        <p:spPr bwMode="auto">
          <a:xfrm>
            <a:off x="609600" y="2873942"/>
            <a:ext cx="4922837" cy="923330"/>
          </a:xfrm>
          <a:prstGeom prst="rect">
            <a:avLst/>
          </a:prstGeom>
          <a:solidFill>
            <a:schemeClr val="bg1"/>
          </a:solidFill>
          <a:ln w="38100" algn="ctr">
            <a:solidFill>
              <a:srgbClr val="00A4DE"/>
            </a:solidFill>
            <a:miter lim="800000"/>
            <a:headEnd/>
            <a:tailEnd/>
          </a:ln>
          <a:effectLst>
            <a:outerShdw blurRad="50800" dist="38100" dir="2700000" algn="tl" rotWithShape="0">
              <a:prstClr val="black">
                <a:alpha val="40000"/>
              </a:prstClr>
            </a:outerShdw>
          </a:effec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An untwisted wing without any taper should have a reverse sweep angle of -22 degrees in order to provide a minimum lift induced drag</a:t>
            </a:r>
          </a:p>
        </p:txBody>
      </p:sp>
      <p:sp>
        <p:nvSpPr>
          <p:cNvPr id="26" name="Line 15">
            <a:extLst>
              <a:ext uri="{FF2B5EF4-FFF2-40B4-BE49-F238E27FC236}">
                <a16:creationId xmlns:a16="http://schemas.microsoft.com/office/drawing/2014/main" id="{4DF1056E-9139-4757-80BE-096F77BFFB70}"/>
              </a:ext>
            </a:extLst>
          </p:cNvPr>
          <p:cNvSpPr>
            <a:spLocks noChangeShapeType="1"/>
          </p:cNvSpPr>
          <p:nvPr/>
        </p:nvSpPr>
        <p:spPr bwMode="auto">
          <a:xfrm flipV="1">
            <a:off x="5556842" y="3886198"/>
            <a:ext cx="2387354" cy="542270"/>
          </a:xfrm>
          <a:prstGeom prst="line">
            <a:avLst/>
          </a:prstGeom>
          <a:noFill/>
          <a:ln w="38100">
            <a:solidFill>
              <a:srgbClr val="00FF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square">
            <a:spAutoFit/>
          </a:bodyPr>
          <a:lstStyle/>
          <a:p>
            <a:endParaRPr lang="en-US"/>
          </a:p>
        </p:txBody>
      </p:sp>
      <p:sp>
        <p:nvSpPr>
          <p:cNvPr id="18" name="Text Box 12">
            <a:extLst>
              <a:ext uri="{FF2B5EF4-FFF2-40B4-BE49-F238E27FC236}">
                <a16:creationId xmlns:a16="http://schemas.microsoft.com/office/drawing/2014/main" id="{7279DC1A-F976-4CCC-A235-F605B950CD63}"/>
              </a:ext>
            </a:extLst>
          </p:cNvPr>
          <p:cNvSpPr txBox="1">
            <a:spLocks noChangeArrowheads="1"/>
          </p:cNvSpPr>
          <p:nvPr/>
        </p:nvSpPr>
        <p:spPr bwMode="auto">
          <a:xfrm>
            <a:off x="634004" y="4162141"/>
            <a:ext cx="4922838" cy="369332"/>
          </a:xfrm>
          <a:prstGeom prst="rect">
            <a:avLst/>
          </a:prstGeom>
          <a:solidFill>
            <a:schemeClr val="bg1"/>
          </a:solidFill>
          <a:ln w="38100" algn="ctr">
            <a:solidFill>
              <a:srgbClr val="00FF00"/>
            </a:solidFill>
            <a:miter lim="800000"/>
            <a:headEnd/>
            <a:tailEnd/>
          </a:ln>
          <a:effectLst>
            <a:outerShdw blurRad="50800" dist="38100" dir="2700000" algn="tl" rotWithShape="0">
              <a:prstClr val="black">
                <a:alpha val="40000"/>
              </a:prstClr>
            </a:outerShdw>
          </a:effec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Note the </a:t>
            </a:r>
            <a:r>
              <a:rPr lang="el-GR" altLang="en-US" dirty="0"/>
              <a:t>λ</a:t>
            </a:r>
            <a:r>
              <a:rPr lang="nl-NL" altLang="en-US" dirty="0"/>
              <a:t> </a:t>
            </a:r>
            <a:r>
              <a:rPr lang="nl-NL" altLang="en-US" dirty="0">
                <a:cs typeface="Tahoma" panose="020B0604030504040204" pitchFamily="34" charset="0"/>
              </a:rPr>
              <a:t>≈ 0.4-0.5 for unswept wings</a:t>
            </a:r>
            <a:r>
              <a:rPr lang="en-GB" altLang="en-US" dirty="0"/>
              <a:t> </a:t>
            </a:r>
          </a:p>
        </p:txBody>
      </p:sp>
      <p:sp>
        <p:nvSpPr>
          <p:cNvPr id="24" name="Line 14">
            <a:extLst>
              <a:ext uri="{FF2B5EF4-FFF2-40B4-BE49-F238E27FC236}">
                <a16:creationId xmlns:a16="http://schemas.microsoft.com/office/drawing/2014/main" id="{BC457828-FD05-4208-876A-8ADB2ECCF547}"/>
              </a:ext>
            </a:extLst>
          </p:cNvPr>
          <p:cNvSpPr>
            <a:spLocks noChangeShapeType="1"/>
          </p:cNvSpPr>
          <p:nvPr/>
        </p:nvSpPr>
        <p:spPr bwMode="auto">
          <a:xfrm flipV="1">
            <a:off x="5556842" y="5181599"/>
            <a:ext cx="3454154" cy="191432"/>
          </a:xfrm>
          <a:prstGeom prst="line">
            <a:avLst/>
          </a:prstGeom>
          <a:noFill/>
          <a:ln w="38100" algn="ctr">
            <a:solidFill>
              <a:srgbClr val="FF33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latin typeface="Tahoma" panose="020B0604030504040204" pitchFamily="34" charset="0"/>
            </a:endParaRPr>
          </a:p>
        </p:txBody>
      </p:sp>
      <p:sp>
        <p:nvSpPr>
          <p:cNvPr id="12" name="Text Box 8">
            <a:extLst>
              <a:ext uri="{FF2B5EF4-FFF2-40B4-BE49-F238E27FC236}">
                <a16:creationId xmlns:a16="http://schemas.microsoft.com/office/drawing/2014/main" id="{D397D272-7236-47E2-9C71-67C18ECB8AD7}"/>
              </a:ext>
            </a:extLst>
          </p:cNvPr>
          <p:cNvSpPr txBox="1">
            <a:spLocks noChangeArrowheads="1"/>
          </p:cNvSpPr>
          <p:nvPr/>
        </p:nvSpPr>
        <p:spPr bwMode="auto">
          <a:xfrm>
            <a:off x="629746" y="4848045"/>
            <a:ext cx="4971646" cy="923330"/>
          </a:xfrm>
          <a:prstGeom prst="rect">
            <a:avLst/>
          </a:prstGeom>
          <a:solidFill>
            <a:srgbClr val="FFFF00"/>
          </a:solidFill>
          <a:ln w="38100" algn="ctr">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Low taper tends to promote tip stall: lower values than 0.2 should </a:t>
            </a:r>
            <a:r>
              <a:rPr lang="en-GB" altLang="en-US" b="1" dirty="0"/>
              <a:t>always</a:t>
            </a:r>
            <a:r>
              <a:rPr lang="en-GB" altLang="en-US" dirty="0"/>
              <a:t> be avoided, unless for delta wing design.</a:t>
            </a:r>
          </a:p>
        </p:txBody>
      </p:sp>
    </p:spTree>
    <p:extLst>
      <p:ext uri="{BB962C8B-B14F-4D97-AF65-F5344CB8AC3E}">
        <p14:creationId xmlns:p14="http://schemas.microsoft.com/office/powerpoint/2010/main" val="4147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6" grpId="0" animBg="1"/>
      <p:bldP spid="20" grpId="0" animBg="1"/>
      <p:bldP spid="8" grpId="0" animBg="1"/>
      <p:bldP spid="26" grpId="0" animBg="1"/>
      <p:bldP spid="18" grpId="0" animBg="1"/>
      <p:bldP spid="24" grpId="0" animBg="1"/>
      <p:bldP spid="1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4 – </a:t>
            </a:r>
            <a:r>
              <a:rPr lang="en-US" sz="3600" dirty="0"/>
              <a:t>Taper ratio (</a:t>
            </a:r>
            <a:r>
              <a:rPr lang="el-GR" sz="3600" dirty="0"/>
              <a:t>λ)</a:t>
            </a:r>
            <a:r>
              <a:rPr lang="en-US" sz="3600" dirty="0"/>
              <a:t>: </a:t>
            </a:r>
            <a:r>
              <a:rPr lang="en-US" dirty="0"/>
              <a:t>E</a:t>
            </a:r>
            <a:r>
              <a:rPr lang="en-US" sz="3600" dirty="0"/>
              <a:t>ffect on Stall Behavior</a:t>
            </a:r>
            <a:br>
              <a:rPr lang="el-GR" sz="3600" dirty="0"/>
            </a:br>
            <a:br>
              <a:rPr lang="en-US" sz="3600" dirty="0"/>
            </a:br>
            <a:br>
              <a:rPr lang="en-US" sz="3600" dirty="0"/>
            </a:br>
            <a:endParaRPr lang="en-US" dirty="0"/>
          </a:p>
        </p:txBody>
      </p:sp>
      <p:pic>
        <p:nvPicPr>
          <p:cNvPr id="5" name="Picture 4" descr="Stall_Pattern">
            <a:extLst>
              <a:ext uri="{FF2B5EF4-FFF2-40B4-BE49-F238E27FC236}">
                <a16:creationId xmlns:a16="http://schemas.microsoft.com/office/drawing/2014/main" id="{988C37E5-308E-46E2-9EDC-AB8498975DD8}"/>
              </a:ext>
            </a:extLst>
          </p:cNvPr>
          <p:cNvPicPr>
            <a:picLocks noChangeAspect="1" noChangeArrowheads="1"/>
          </p:cNvPicPr>
          <p:nvPr/>
        </p:nvPicPr>
        <p:blipFill rotWithShape="1">
          <a:blip r:embed="rId3">
            <a:lum bright="12000" contrast="12000"/>
            <a:extLst>
              <a:ext uri="{28A0092B-C50C-407E-A947-70E740481C1C}">
                <a14:useLocalDpi xmlns:a14="http://schemas.microsoft.com/office/drawing/2010/main" val="0"/>
              </a:ext>
            </a:extLst>
          </a:blip>
          <a:srcRect l="5435" t="6681" r="4347" b="6636"/>
          <a:stretch/>
        </p:blipFill>
        <p:spPr bwMode="auto">
          <a:xfrm>
            <a:off x="3375285" y="1496984"/>
            <a:ext cx="5863244" cy="44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
            <a:extLst>
              <a:ext uri="{FF2B5EF4-FFF2-40B4-BE49-F238E27FC236}">
                <a16:creationId xmlns:a16="http://schemas.microsoft.com/office/drawing/2014/main" id="{A4CA9B0A-DFEE-42E5-A7A8-66E50ED96326}"/>
              </a:ext>
            </a:extLst>
          </p:cNvPr>
          <p:cNvSpPr txBox="1">
            <a:spLocks noChangeArrowheads="1"/>
          </p:cNvSpPr>
          <p:nvPr/>
        </p:nvSpPr>
        <p:spPr bwMode="auto">
          <a:xfrm>
            <a:off x="9238529" y="3287684"/>
            <a:ext cx="2163762" cy="738664"/>
          </a:xfrm>
          <a:prstGeom prst="rect">
            <a:avLst/>
          </a:prstGeom>
          <a:solidFill>
            <a:srgbClr val="FFFF00"/>
          </a:solidFill>
          <a:ln w="9525" algn="ctr">
            <a:solidFill>
              <a:schemeClr val="tx1"/>
            </a:solidFill>
            <a:miter lim="800000"/>
            <a:headEnd/>
            <a:tailEnd/>
          </a:ln>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400" dirty="0">
                <a:latin typeface="+mn-lt"/>
              </a:rPr>
              <a:t>For the same value of taper, see here the effect of the sweep angle!</a:t>
            </a:r>
          </a:p>
        </p:txBody>
      </p:sp>
      <p:sp>
        <p:nvSpPr>
          <p:cNvPr id="14" name="Line 5">
            <a:extLst>
              <a:ext uri="{FF2B5EF4-FFF2-40B4-BE49-F238E27FC236}">
                <a16:creationId xmlns:a16="http://schemas.microsoft.com/office/drawing/2014/main" id="{A9CB1896-57E5-485B-B4DD-11930C7976B0}"/>
              </a:ext>
            </a:extLst>
          </p:cNvPr>
          <p:cNvSpPr>
            <a:spLocks noChangeShapeType="1"/>
          </p:cNvSpPr>
          <p:nvPr/>
        </p:nvSpPr>
        <p:spPr bwMode="auto">
          <a:xfrm>
            <a:off x="9116291" y="2144684"/>
            <a:ext cx="762000" cy="10668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16" name="Line 6">
            <a:extLst>
              <a:ext uri="{FF2B5EF4-FFF2-40B4-BE49-F238E27FC236}">
                <a16:creationId xmlns:a16="http://schemas.microsoft.com/office/drawing/2014/main" id="{14272E19-7029-47E0-BB06-7DDB5BD36B53}"/>
              </a:ext>
            </a:extLst>
          </p:cNvPr>
          <p:cNvSpPr>
            <a:spLocks noChangeShapeType="1"/>
          </p:cNvSpPr>
          <p:nvPr/>
        </p:nvSpPr>
        <p:spPr bwMode="auto">
          <a:xfrm flipV="1">
            <a:off x="9116291" y="4102548"/>
            <a:ext cx="762000" cy="139493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394110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4 – </a:t>
            </a:r>
            <a:r>
              <a:rPr lang="en-US" sz="3600" dirty="0"/>
              <a:t>Taper ratio (</a:t>
            </a:r>
            <a:r>
              <a:rPr lang="el-GR" sz="3600" dirty="0"/>
              <a:t>λ)</a:t>
            </a:r>
            <a:r>
              <a:rPr lang="en-US" sz="3600" dirty="0"/>
              <a:t>: Effect on Stall Behavior</a:t>
            </a:r>
            <a:br>
              <a:rPr lang="el-GR" sz="3600" dirty="0"/>
            </a:br>
            <a:br>
              <a:rPr lang="en-US" sz="3600" dirty="0"/>
            </a:br>
            <a:br>
              <a:rPr lang="en-US" sz="3600" dirty="0"/>
            </a:br>
            <a:endParaRPr lang="en-US" dirty="0"/>
          </a:p>
        </p:txBody>
      </p:sp>
      <p:grpSp>
        <p:nvGrpSpPr>
          <p:cNvPr id="4" name="Group 10">
            <a:extLst>
              <a:ext uri="{FF2B5EF4-FFF2-40B4-BE49-F238E27FC236}">
                <a16:creationId xmlns:a16="http://schemas.microsoft.com/office/drawing/2014/main" id="{8E368E80-229C-4EAD-9978-8C6E712615CD}"/>
              </a:ext>
            </a:extLst>
          </p:cNvPr>
          <p:cNvGrpSpPr>
            <a:grpSpLocks/>
          </p:cNvGrpSpPr>
          <p:nvPr/>
        </p:nvGrpSpPr>
        <p:grpSpPr bwMode="auto">
          <a:xfrm>
            <a:off x="3048000" y="1496984"/>
            <a:ext cx="6324600" cy="4392613"/>
            <a:chOff x="432" y="672"/>
            <a:chExt cx="3984" cy="2767"/>
          </a:xfrm>
        </p:grpSpPr>
        <p:pic>
          <p:nvPicPr>
            <p:cNvPr id="5" name="Picture 4" descr="Stall_Pattern">
              <a:extLst>
                <a:ext uri="{FF2B5EF4-FFF2-40B4-BE49-F238E27FC236}">
                  <a16:creationId xmlns:a16="http://schemas.microsoft.com/office/drawing/2014/main" id="{988C37E5-308E-46E2-9EDC-AB8498975DD8}"/>
                </a:ext>
              </a:extLst>
            </p:cNvPr>
            <p:cNvPicPr>
              <a:picLocks noChangeAspect="1" noChangeArrowheads="1"/>
            </p:cNvPicPr>
            <p:nvPr/>
          </p:nvPicPr>
          <p:blipFill rotWithShape="1">
            <a:blip r:embed="rId3">
              <a:lum bright="12000" contrast="12000"/>
              <a:extLst>
                <a:ext uri="{28A0092B-C50C-407E-A947-70E740481C1C}">
                  <a14:useLocalDpi xmlns:a14="http://schemas.microsoft.com/office/drawing/2010/main" val="0"/>
                </a:ext>
              </a:extLst>
            </a:blip>
            <a:srcRect l="5435" t="6681" r="4347" b="15303"/>
            <a:stretch/>
          </p:blipFill>
          <p:spPr bwMode="auto">
            <a:xfrm>
              <a:off x="432" y="672"/>
              <a:ext cx="3984" cy="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
              <a:extLst>
                <a:ext uri="{FF2B5EF4-FFF2-40B4-BE49-F238E27FC236}">
                  <a16:creationId xmlns:a16="http://schemas.microsoft.com/office/drawing/2014/main" id="{C4B1EDC0-4C0D-4571-AE95-91F17452722A}"/>
                </a:ext>
              </a:extLst>
            </p:cNvPr>
            <p:cNvSpPr>
              <a:spLocks noChangeArrowheads="1"/>
            </p:cNvSpPr>
            <p:nvPr/>
          </p:nvSpPr>
          <p:spPr bwMode="auto">
            <a:xfrm>
              <a:off x="2718" y="2460"/>
              <a:ext cx="1613" cy="979"/>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grpSp>
      <p:sp>
        <p:nvSpPr>
          <p:cNvPr id="7" name="Text Box 11">
            <a:extLst>
              <a:ext uri="{FF2B5EF4-FFF2-40B4-BE49-F238E27FC236}">
                <a16:creationId xmlns:a16="http://schemas.microsoft.com/office/drawing/2014/main" id="{D1D017E3-E030-4D05-AABA-97C1D98AE4FB}"/>
              </a:ext>
            </a:extLst>
          </p:cNvPr>
          <p:cNvSpPr txBox="1">
            <a:spLocks noChangeArrowheads="1"/>
          </p:cNvSpPr>
          <p:nvPr/>
        </p:nvSpPr>
        <p:spPr bwMode="auto">
          <a:xfrm>
            <a:off x="6934200" y="4609306"/>
            <a:ext cx="25606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That is why you </a:t>
            </a:r>
            <a:r>
              <a:rPr lang="en-GB" altLang="en-US" b="1" dirty="0">
                <a:latin typeface="+mn-lt"/>
              </a:rPr>
              <a:t>never</a:t>
            </a:r>
            <a:r>
              <a:rPr lang="en-GB" altLang="en-US" dirty="0">
                <a:latin typeface="+mn-lt"/>
              </a:rPr>
              <a:t> design pointy wings!</a:t>
            </a:r>
          </a:p>
        </p:txBody>
      </p:sp>
      <p:sp>
        <p:nvSpPr>
          <p:cNvPr id="10" name="Arrow: Right 9">
            <a:extLst>
              <a:ext uri="{FF2B5EF4-FFF2-40B4-BE49-F238E27FC236}">
                <a16:creationId xmlns:a16="http://schemas.microsoft.com/office/drawing/2014/main" id="{BD8C4157-1529-4203-BE65-1A0B7C7697C8}"/>
              </a:ext>
            </a:extLst>
          </p:cNvPr>
          <p:cNvSpPr/>
          <p:nvPr/>
        </p:nvSpPr>
        <p:spPr>
          <a:xfrm flipH="1">
            <a:off x="5868784" y="4592637"/>
            <a:ext cx="1065415"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spTree>
    <p:extLst>
      <p:ext uri="{BB962C8B-B14F-4D97-AF65-F5344CB8AC3E}">
        <p14:creationId xmlns:p14="http://schemas.microsoft.com/office/powerpoint/2010/main" val="39556648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4 – </a:t>
            </a:r>
            <a:r>
              <a:rPr lang="en-US" sz="3600" dirty="0"/>
              <a:t>Taper ratio (</a:t>
            </a:r>
            <a:r>
              <a:rPr lang="el-GR" sz="3600" dirty="0"/>
              <a:t>λ)</a:t>
            </a:r>
            <a:r>
              <a:rPr lang="en-US" sz="3600" dirty="0"/>
              <a:t>: Wing Stall</a:t>
            </a:r>
            <a:br>
              <a:rPr lang="el-GR" sz="3600" dirty="0"/>
            </a:br>
            <a:br>
              <a:rPr lang="en-US" sz="3600" dirty="0"/>
            </a:br>
            <a:br>
              <a:rPr lang="en-US" sz="3600" dirty="0"/>
            </a:br>
            <a:endParaRPr lang="en-US" dirty="0"/>
          </a:p>
        </p:txBody>
      </p:sp>
      <p:sp>
        <p:nvSpPr>
          <p:cNvPr id="5" name="Line 3">
            <a:extLst>
              <a:ext uri="{FF2B5EF4-FFF2-40B4-BE49-F238E27FC236}">
                <a16:creationId xmlns:a16="http://schemas.microsoft.com/office/drawing/2014/main" id="{2043C419-FD6C-44D9-8BBE-87DC22A90F10}"/>
              </a:ext>
            </a:extLst>
          </p:cNvPr>
          <p:cNvSpPr>
            <a:spLocks noChangeShapeType="1"/>
          </p:cNvSpPr>
          <p:nvPr/>
        </p:nvSpPr>
        <p:spPr bwMode="auto">
          <a:xfrm flipV="1">
            <a:off x="3571411" y="1938754"/>
            <a:ext cx="0" cy="34920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Line 4">
            <a:extLst>
              <a:ext uri="{FF2B5EF4-FFF2-40B4-BE49-F238E27FC236}">
                <a16:creationId xmlns:a16="http://schemas.microsoft.com/office/drawing/2014/main" id="{9DE889AB-E936-4BBE-BA13-57EC78EF0E10}"/>
              </a:ext>
            </a:extLst>
          </p:cNvPr>
          <p:cNvSpPr>
            <a:spLocks noChangeShapeType="1"/>
          </p:cNvSpPr>
          <p:nvPr/>
        </p:nvSpPr>
        <p:spPr bwMode="auto">
          <a:xfrm>
            <a:off x="3229054" y="5225384"/>
            <a:ext cx="5957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9" name="Text Box 5">
            <a:extLst>
              <a:ext uri="{FF2B5EF4-FFF2-40B4-BE49-F238E27FC236}">
                <a16:creationId xmlns:a16="http://schemas.microsoft.com/office/drawing/2014/main" id="{4F3E2C87-870B-4329-B0F5-A2956491F55E}"/>
              </a:ext>
            </a:extLst>
          </p:cNvPr>
          <p:cNvSpPr txBox="1">
            <a:spLocks noChangeArrowheads="1"/>
          </p:cNvSpPr>
          <p:nvPr/>
        </p:nvSpPr>
        <p:spPr bwMode="auto">
          <a:xfrm>
            <a:off x="2338925" y="5293856"/>
            <a:ext cx="12895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Aircraft centerline</a:t>
            </a:r>
          </a:p>
        </p:txBody>
      </p:sp>
      <p:sp>
        <p:nvSpPr>
          <p:cNvPr id="11" name="Text Box 6">
            <a:extLst>
              <a:ext uri="{FF2B5EF4-FFF2-40B4-BE49-F238E27FC236}">
                <a16:creationId xmlns:a16="http://schemas.microsoft.com/office/drawing/2014/main" id="{3689A396-90C2-4C81-A976-97DD569DA508}"/>
              </a:ext>
            </a:extLst>
          </p:cNvPr>
          <p:cNvSpPr txBox="1">
            <a:spLocks noChangeArrowheads="1"/>
          </p:cNvSpPr>
          <p:nvPr/>
        </p:nvSpPr>
        <p:spPr bwMode="auto">
          <a:xfrm>
            <a:off x="8966390" y="5322385"/>
            <a:ext cx="470741" cy="32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b/2</a:t>
            </a:r>
          </a:p>
        </p:txBody>
      </p:sp>
      <p:sp>
        <p:nvSpPr>
          <p:cNvPr id="13" name="Text Box 7">
            <a:extLst>
              <a:ext uri="{FF2B5EF4-FFF2-40B4-BE49-F238E27FC236}">
                <a16:creationId xmlns:a16="http://schemas.microsoft.com/office/drawing/2014/main" id="{64772703-9B2D-4F13-8422-5080F92247B1}"/>
              </a:ext>
            </a:extLst>
          </p:cNvPr>
          <p:cNvSpPr txBox="1">
            <a:spLocks noChangeArrowheads="1"/>
          </p:cNvSpPr>
          <p:nvPr/>
        </p:nvSpPr>
        <p:spPr bwMode="auto">
          <a:xfrm rot="16200000">
            <a:off x="1505149" y="3157754"/>
            <a:ext cx="3492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Wing sectional lift coefficient </a:t>
            </a:r>
            <a:r>
              <a:rPr lang="en-GB" altLang="en-US" dirty="0"/>
              <a:t>C</a:t>
            </a:r>
            <a:r>
              <a:rPr lang="en-GB" altLang="en-US" baseline="-25000" dirty="0"/>
              <a:t>l</a:t>
            </a:r>
            <a:r>
              <a:rPr lang="en-GB" altLang="en-US" dirty="0"/>
              <a:t> </a:t>
            </a:r>
            <a:endParaRPr lang="en-GB" altLang="en-US" dirty="0">
              <a:latin typeface="+mn-lt"/>
            </a:endParaRPr>
          </a:p>
        </p:txBody>
      </p:sp>
      <p:sp>
        <p:nvSpPr>
          <p:cNvPr id="15" name="Line 8">
            <a:extLst>
              <a:ext uri="{FF2B5EF4-FFF2-40B4-BE49-F238E27FC236}">
                <a16:creationId xmlns:a16="http://schemas.microsoft.com/office/drawing/2014/main" id="{22EB8970-5694-4F44-84FA-5B016B198360}"/>
              </a:ext>
            </a:extLst>
          </p:cNvPr>
          <p:cNvSpPr>
            <a:spLocks noChangeShapeType="1"/>
          </p:cNvSpPr>
          <p:nvPr/>
        </p:nvSpPr>
        <p:spPr bwMode="auto">
          <a:xfrm>
            <a:off x="3502940" y="2144168"/>
            <a:ext cx="5820073" cy="1164015"/>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7" name="Text Box 9">
            <a:extLst>
              <a:ext uri="{FF2B5EF4-FFF2-40B4-BE49-F238E27FC236}">
                <a16:creationId xmlns:a16="http://schemas.microsoft.com/office/drawing/2014/main" id="{490C70FB-751E-4CF6-8C10-38EB54DA0887}"/>
              </a:ext>
            </a:extLst>
          </p:cNvPr>
          <p:cNvSpPr txBox="1">
            <a:spLocks noChangeArrowheads="1"/>
          </p:cNvSpPr>
          <p:nvPr/>
        </p:nvSpPr>
        <p:spPr bwMode="auto">
          <a:xfrm>
            <a:off x="8843712" y="2554997"/>
            <a:ext cx="1241045" cy="35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dirty="0">
                <a:solidFill>
                  <a:srgbClr val="00FF00"/>
                </a:solidFill>
              </a:rPr>
              <a:t>airfoil </a:t>
            </a:r>
            <a:r>
              <a:rPr lang="en-GB" altLang="en-US" sz="2000" dirty="0" err="1">
                <a:solidFill>
                  <a:srgbClr val="00FF00"/>
                </a:solidFill>
              </a:rPr>
              <a:t>C</a:t>
            </a:r>
            <a:r>
              <a:rPr lang="en-GB" altLang="en-US" sz="2000" baseline="-25000" dirty="0" err="1">
                <a:solidFill>
                  <a:srgbClr val="00FF00"/>
                </a:solidFill>
              </a:rPr>
              <a:t>lmax</a:t>
            </a:r>
            <a:endParaRPr lang="en-GB" altLang="en-US" sz="2000" baseline="-25000" dirty="0">
              <a:solidFill>
                <a:srgbClr val="00FF00"/>
              </a:solidFill>
            </a:endParaRPr>
          </a:p>
        </p:txBody>
      </p:sp>
      <p:sp>
        <p:nvSpPr>
          <p:cNvPr id="19" name="Line 10">
            <a:extLst>
              <a:ext uri="{FF2B5EF4-FFF2-40B4-BE49-F238E27FC236}">
                <a16:creationId xmlns:a16="http://schemas.microsoft.com/office/drawing/2014/main" id="{9415BD60-B5FC-4888-BBCF-31B73A2A21EE}"/>
              </a:ext>
            </a:extLst>
          </p:cNvPr>
          <p:cNvSpPr>
            <a:spLocks noChangeShapeType="1"/>
          </p:cNvSpPr>
          <p:nvPr/>
        </p:nvSpPr>
        <p:spPr bwMode="auto">
          <a:xfrm>
            <a:off x="9186069" y="5019970"/>
            <a:ext cx="0" cy="3423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1" name="Freeform 11">
            <a:extLst>
              <a:ext uri="{FF2B5EF4-FFF2-40B4-BE49-F238E27FC236}">
                <a16:creationId xmlns:a16="http://schemas.microsoft.com/office/drawing/2014/main" id="{3A699CF8-DE18-4E5D-A351-C4903613591F}"/>
              </a:ext>
            </a:extLst>
          </p:cNvPr>
          <p:cNvSpPr>
            <a:spLocks/>
          </p:cNvSpPr>
          <p:nvPr/>
        </p:nvSpPr>
        <p:spPr bwMode="auto">
          <a:xfrm>
            <a:off x="3571411" y="3422302"/>
            <a:ext cx="5576144" cy="1793097"/>
          </a:xfrm>
          <a:custGeom>
            <a:avLst/>
            <a:gdLst>
              <a:gd name="T0" fmla="*/ 0 w 3909"/>
              <a:gd name="T1" fmla="*/ 268 h 1257"/>
              <a:gd name="T2" fmla="*/ 805 w 3909"/>
              <a:gd name="T3" fmla="*/ 195 h 1257"/>
              <a:gd name="T4" fmla="*/ 1628 w 3909"/>
              <a:gd name="T5" fmla="*/ 21 h 1257"/>
              <a:gd name="T6" fmla="*/ 2199 w 3909"/>
              <a:gd name="T7" fmla="*/ 69 h 1257"/>
              <a:gd name="T8" fmla="*/ 2894 w 3909"/>
              <a:gd name="T9" fmla="*/ 407 h 1257"/>
              <a:gd name="T10" fmla="*/ 3342 w 3909"/>
              <a:gd name="T11" fmla="*/ 891 h 1257"/>
              <a:gd name="T12" fmla="*/ 3909 w 3909"/>
              <a:gd name="T13" fmla="*/ 1257 h 1257"/>
              <a:gd name="T14" fmla="*/ 0 60000 65536"/>
              <a:gd name="T15" fmla="*/ 0 60000 65536"/>
              <a:gd name="T16" fmla="*/ 0 60000 65536"/>
              <a:gd name="T17" fmla="*/ 0 60000 65536"/>
              <a:gd name="T18" fmla="*/ 0 60000 65536"/>
              <a:gd name="T19" fmla="*/ 0 60000 65536"/>
              <a:gd name="T20" fmla="*/ 0 60000 65536"/>
              <a:gd name="T21" fmla="*/ 0 w 3909"/>
              <a:gd name="T22" fmla="*/ 0 h 1257"/>
              <a:gd name="T23" fmla="*/ 3909 w 3909"/>
              <a:gd name="T24" fmla="*/ 1257 h 12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09" h="1257">
                <a:moveTo>
                  <a:pt x="0" y="268"/>
                </a:moveTo>
                <a:cubicBezTo>
                  <a:pt x="134" y="256"/>
                  <a:pt x="534" y="236"/>
                  <a:pt x="805" y="195"/>
                </a:cubicBezTo>
                <a:cubicBezTo>
                  <a:pt x="1076" y="154"/>
                  <a:pt x="1396" y="42"/>
                  <a:pt x="1628" y="21"/>
                </a:cubicBezTo>
                <a:cubicBezTo>
                  <a:pt x="1860" y="0"/>
                  <a:pt x="1988" y="5"/>
                  <a:pt x="2199" y="69"/>
                </a:cubicBezTo>
                <a:cubicBezTo>
                  <a:pt x="2410" y="133"/>
                  <a:pt x="2704" y="270"/>
                  <a:pt x="2894" y="407"/>
                </a:cubicBezTo>
                <a:cubicBezTo>
                  <a:pt x="3084" y="544"/>
                  <a:pt x="3173" y="749"/>
                  <a:pt x="3342" y="891"/>
                </a:cubicBezTo>
                <a:cubicBezTo>
                  <a:pt x="3511" y="1033"/>
                  <a:pt x="3791" y="1181"/>
                  <a:pt x="3909" y="125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3" name="Freeform 12">
            <a:extLst>
              <a:ext uri="{FF2B5EF4-FFF2-40B4-BE49-F238E27FC236}">
                <a16:creationId xmlns:a16="http://schemas.microsoft.com/office/drawing/2014/main" id="{C687A7FB-9C2A-4641-98E7-6B5F74CBADAE}"/>
              </a:ext>
            </a:extLst>
          </p:cNvPr>
          <p:cNvSpPr>
            <a:spLocks/>
          </p:cNvSpPr>
          <p:nvPr/>
        </p:nvSpPr>
        <p:spPr bwMode="auto">
          <a:xfrm>
            <a:off x="3584250" y="2754706"/>
            <a:ext cx="5588982" cy="2447855"/>
          </a:xfrm>
          <a:custGeom>
            <a:avLst/>
            <a:gdLst>
              <a:gd name="T0" fmla="*/ 0 w 3918"/>
              <a:gd name="T1" fmla="*/ 286 h 1716"/>
              <a:gd name="T2" fmla="*/ 805 w 3918"/>
              <a:gd name="T3" fmla="*/ 213 h 1716"/>
              <a:gd name="T4" fmla="*/ 1628 w 3918"/>
              <a:gd name="T5" fmla="*/ 39 h 1716"/>
              <a:gd name="T6" fmla="*/ 2309 w 3918"/>
              <a:gd name="T7" fmla="*/ 62 h 1716"/>
              <a:gd name="T8" fmla="*/ 2958 w 3918"/>
              <a:gd name="T9" fmla="*/ 409 h 1716"/>
              <a:gd name="T10" fmla="*/ 3406 w 3918"/>
              <a:gd name="T11" fmla="*/ 921 h 1716"/>
              <a:gd name="T12" fmla="*/ 3918 w 3918"/>
              <a:gd name="T13" fmla="*/ 1716 h 1716"/>
              <a:gd name="T14" fmla="*/ 0 60000 65536"/>
              <a:gd name="T15" fmla="*/ 0 60000 65536"/>
              <a:gd name="T16" fmla="*/ 0 60000 65536"/>
              <a:gd name="T17" fmla="*/ 0 60000 65536"/>
              <a:gd name="T18" fmla="*/ 0 60000 65536"/>
              <a:gd name="T19" fmla="*/ 0 60000 65536"/>
              <a:gd name="T20" fmla="*/ 0 60000 65536"/>
              <a:gd name="T21" fmla="*/ 0 w 3918"/>
              <a:gd name="T22" fmla="*/ 0 h 1716"/>
              <a:gd name="T23" fmla="*/ 3918 w 3918"/>
              <a:gd name="T24" fmla="*/ 1716 h 17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18" h="1716">
                <a:moveTo>
                  <a:pt x="0" y="286"/>
                </a:moveTo>
                <a:cubicBezTo>
                  <a:pt x="134" y="274"/>
                  <a:pt x="534" y="254"/>
                  <a:pt x="805" y="213"/>
                </a:cubicBezTo>
                <a:cubicBezTo>
                  <a:pt x="1076" y="172"/>
                  <a:pt x="1377" y="64"/>
                  <a:pt x="1628" y="39"/>
                </a:cubicBezTo>
                <a:cubicBezTo>
                  <a:pt x="1879" y="14"/>
                  <a:pt x="2087" y="0"/>
                  <a:pt x="2309" y="62"/>
                </a:cubicBezTo>
                <a:cubicBezTo>
                  <a:pt x="2531" y="124"/>
                  <a:pt x="2775" y="266"/>
                  <a:pt x="2958" y="409"/>
                </a:cubicBezTo>
                <a:cubicBezTo>
                  <a:pt x="3141" y="552"/>
                  <a:pt x="3246" y="703"/>
                  <a:pt x="3406" y="921"/>
                </a:cubicBezTo>
                <a:cubicBezTo>
                  <a:pt x="3566" y="1139"/>
                  <a:pt x="3811" y="1550"/>
                  <a:pt x="3918" y="17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5" name="Freeform 13">
            <a:extLst>
              <a:ext uri="{FF2B5EF4-FFF2-40B4-BE49-F238E27FC236}">
                <a16:creationId xmlns:a16="http://schemas.microsoft.com/office/drawing/2014/main" id="{F8D8AF99-05EE-4509-A560-FD76F5764B2F}"/>
              </a:ext>
            </a:extLst>
          </p:cNvPr>
          <p:cNvSpPr>
            <a:spLocks/>
          </p:cNvSpPr>
          <p:nvPr/>
        </p:nvSpPr>
        <p:spPr bwMode="auto">
          <a:xfrm>
            <a:off x="3502940" y="3129873"/>
            <a:ext cx="5657453" cy="2085526"/>
          </a:xfrm>
          <a:custGeom>
            <a:avLst/>
            <a:gdLst>
              <a:gd name="T0" fmla="*/ 0 w 3966"/>
              <a:gd name="T1" fmla="*/ 281 h 1462"/>
              <a:gd name="T2" fmla="*/ 805 w 3966"/>
              <a:gd name="T3" fmla="*/ 208 h 1462"/>
              <a:gd name="T4" fmla="*/ 1628 w 3966"/>
              <a:gd name="T5" fmla="*/ 34 h 1462"/>
              <a:gd name="T6" fmla="*/ 2309 w 3966"/>
              <a:gd name="T7" fmla="*/ 57 h 1462"/>
              <a:gd name="T8" fmla="*/ 2978 w 3966"/>
              <a:gd name="T9" fmla="*/ 374 h 1462"/>
              <a:gd name="T10" fmla="*/ 3399 w 3966"/>
              <a:gd name="T11" fmla="*/ 822 h 1462"/>
              <a:gd name="T12" fmla="*/ 3966 w 3966"/>
              <a:gd name="T13" fmla="*/ 1462 h 1462"/>
              <a:gd name="T14" fmla="*/ 0 60000 65536"/>
              <a:gd name="T15" fmla="*/ 0 60000 65536"/>
              <a:gd name="T16" fmla="*/ 0 60000 65536"/>
              <a:gd name="T17" fmla="*/ 0 60000 65536"/>
              <a:gd name="T18" fmla="*/ 0 60000 65536"/>
              <a:gd name="T19" fmla="*/ 0 60000 65536"/>
              <a:gd name="T20" fmla="*/ 0 60000 65536"/>
              <a:gd name="T21" fmla="*/ 0 w 3966"/>
              <a:gd name="T22" fmla="*/ 0 h 1462"/>
              <a:gd name="T23" fmla="*/ 3966 w 3966"/>
              <a:gd name="T24" fmla="*/ 1462 h 14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66" h="1462">
                <a:moveTo>
                  <a:pt x="0" y="281"/>
                </a:moveTo>
                <a:cubicBezTo>
                  <a:pt x="134" y="269"/>
                  <a:pt x="534" y="249"/>
                  <a:pt x="805" y="208"/>
                </a:cubicBezTo>
                <a:cubicBezTo>
                  <a:pt x="1076" y="167"/>
                  <a:pt x="1377" y="59"/>
                  <a:pt x="1628" y="34"/>
                </a:cubicBezTo>
                <a:cubicBezTo>
                  <a:pt x="1879" y="9"/>
                  <a:pt x="2084" y="0"/>
                  <a:pt x="2309" y="57"/>
                </a:cubicBezTo>
                <a:cubicBezTo>
                  <a:pt x="2534" y="114"/>
                  <a:pt x="2796" y="247"/>
                  <a:pt x="2978" y="374"/>
                </a:cubicBezTo>
                <a:cubicBezTo>
                  <a:pt x="3160" y="501"/>
                  <a:pt x="3234" y="641"/>
                  <a:pt x="3399" y="822"/>
                </a:cubicBezTo>
                <a:cubicBezTo>
                  <a:pt x="3564" y="1003"/>
                  <a:pt x="3848" y="1329"/>
                  <a:pt x="3966" y="14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7" name="Line 14">
            <a:extLst>
              <a:ext uri="{FF2B5EF4-FFF2-40B4-BE49-F238E27FC236}">
                <a16:creationId xmlns:a16="http://schemas.microsoft.com/office/drawing/2014/main" id="{66A864D8-C8C9-41D7-854A-8FC52D20E006}"/>
              </a:ext>
            </a:extLst>
          </p:cNvPr>
          <p:cNvSpPr>
            <a:spLocks noChangeShapeType="1"/>
          </p:cNvSpPr>
          <p:nvPr/>
        </p:nvSpPr>
        <p:spPr bwMode="auto">
          <a:xfrm flipH="1" flipV="1">
            <a:off x="4393068" y="2760412"/>
            <a:ext cx="479300" cy="1574844"/>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 name="Text Box 15">
            <a:extLst>
              <a:ext uri="{FF2B5EF4-FFF2-40B4-BE49-F238E27FC236}">
                <a16:creationId xmlns:a16="http://schemas.microsoft.com/office/drawing/2014/main" id="{9A1EEBEF-2D85-4CDA-8450-897C824442CF}"/>
              </a:ext>
            </a:extLst>
          </p:cNvPr>
          <p:cNvSpPr txBox="1">
            <a:spLocks noChangeArrowheads="1"/>
          </p:cNvSpPr>
          <p:nvPr/>
        </p:nvSpPr>
        <p:spPr bwMode="auto">
          <a:xfrm>
            <a:off x="4310332" y="4363785"/>
            <a:ext cx="2520606" cy="32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solidFill>
                  <a:schemeClr val="accent2"/>
                </a:solidFill>
              </a:rPr>
              <a:t>Increasing angle of attack</a:t>
            </a:r>
          </a:p>
        </p:txBody>
      </p:sp>
      <p:sp>
        <p:nvSpPr>
          <p:cNvPr id="31" name="Text Box 16">
            <a:extLst>
              <a:ext uri="{FF2B5EF4-FFF2-40B4-BE49-F238E27FC236}">
                <a16:creationId xmlns:a16="http://schemas.microsoft.com/office/drawing/2014/main" id="{EA11C302-6375-497D-9870-B39342CB6374}"/>
              </a:ext>
            </a:extLst>
          </p:cNvPr>
          <p:cNvSpPr txBox="1">
            <a:spLocks noChangeArrowheads="1"/>
          </p:cNvSpPr>
          <p:nvPr/>
        </p:nvSpPr>
        <p:spPr bwMode="auto">
          <a:xfrm>
            <a:off x="6310269" y="1472420"/>
            <a:ext cx="5588977" cy="584775"/>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Note the effect of taper ratio on reducing the </a:t>
            </a:r>
            <a:r>
              <a:rPr lang="en-GB" altLang="en-US" sz="1600" dirty="0" err="1">
                <a:latin typeface="+mn-lt"/>
              </a:rPr>
              <a:t>C</a:t>
            </a:r>
            <a:r>
              <a:rPr lang="en-GB" altLang="en-US" sz="1600" baseline="-25000" dirty="0" err="1">
                <a:latin typeface="+mn-lt"/>
              </a:rPr>
              <a:t>lmax</a:t>
            </a:r>
            <a:r>
              <a:rPr lang="en-GB" altLang="en-US" sz="1600" dirty="0">
                <a:latin typeface="+mn-lt"/>
              </a:rPr>
              <a:t> values toward the tip, because of lowered local Reynolds number.</a:t>
            </a:r>
          </a:p>
        </p:txBody>
      </p:sp>
      <p:sp>
        <p:nvSpPr>
          <p:cNvPr id="33" name="Line 17">
            <a:extLst>
              <a:ext uri="{FF2B5EF4-FFF2-40B4-BE49-F238E27FC236}">
                <a16:creationId xmlns:a16="http://schemas.microsoft.com/office/drawing/2014/main" id="{A4A4ECD4-83BB-4C06-B9E5-3168FE730261}"/>
              </a:ext>
            </a:extLst>
          </p:cNvPr>
          <p:cNvSpPr>
            <a:spLocks noChangeShapeType="1"/>
          </p:cNvSpPr>
          <p:nvPr/>
        </p:nvSpPr>
        <p:spPr bwMode="auto">
          <a:xfrm>
            <a:off x="6721097" y="2691940"/>
            <a:ext cx="0" cy="2601915"/>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5" name="Text Box 18">
            <a:extLst>
              <a:ext uri="{FF2B5EF4-FFF2-40B4-BE49-F238E27FC236}">
                <a16:creationId xmlns:a16="http://schemas.microsoft.com/office/drawing/2014/main" id="{8878418D-FF8F-4EFC-93B6-91B7FC52ECDD}"/>
              </a:ext>
            </a:extLst>
          </p:cNvPr>
          <p:cNvSpPr txBox="1">
            <a:spLocks noChangeArrowheads="1"/>
          </p:cNvSpPr>
          <p:nvPr/>
        </p:nvSpPr>
        <p:spPr bwMode="auto">
          <a:xfrm>
            <a:off x="4393068" y="5362327"/>
            <a:ext cx="22595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latin typeface="+mn-lt"/>
                <a:cs typeface="Tahoma" panose="020B0604030504040204" pitchFamily="34" charset="0"/>
              </a:rPr>
              <a:t>η</a:t>
            </a:r>
            <a:r>
              <a:rPr lang="nl-NL" altLang="en-US" dirty="0">
                <a:latin typeface="+mn-lt"/>
                <a:cs typeface="Tahoma" panose="020B0604030504040204" pitchFamily="34" charset="0"/>
              </a:rPr>
              <a:t> = </a:t>
            </a:r>
            <a:r>
              <a:rPr lang="en-GB" altLang="en-US" dirty="0">
                <a:latin typeface="+mn-lt"/>
              </a:rPr>
              <a:t>Span position of the start of wing stall</a:t>
            </a:r>
          </a:p>
        </p:txBody>
      </p:sp>
      <p:sp>
        <p:nvSpPr>
          <p:cNvPr id="37" name="Line 19">
            <a:extLst>
              <a:ext uri="{FF2B5EF4-FFF2-40B4-BE49-F238E27FC236}">
                <a16:creationId xmlns:a16="http://schemas.microsoft.com/office/drawing/2014/main" id="{0C4E7E7E-BAB5-4DB1-A438-708A7C7022F2}"/>
              </a:ext>
            </a:extLst>
          </p:cNvPr>
          <p:cNvSpPr>
            <a:spLocks noChangeShapeType="1"/>
          </p:cNvSpPr>
          <p:nvPr/>
        </p:nvSpPr>
        <p:spPr bwMode="auto">
          <a:xfrm flipV="1">
            <a:off x="6447212" y="5225384"/>
            <a:ext cx="273886" cy="342357"/>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9" name="Line 20">
            <a:extLst>
              <a:ext uri="{FF2B5EF4-FFF2-40B4-BE49-F238E27FC236}">
                <a16:creationId xmlns:a16="http://schemas.microsoft.com/office/drawing/2014/main" id="{448FED87-A47D-4B71-8EDD-DD3D0B02F328}"/>
              </a:ext>
            </a:extLst>
          </p:cNvPr>
          <p:cNvSpPr>
            <a:spLocks noChangeShapeType="1"/>
          </p:cNvSpPr>
          <p:nvPr/>
        </p:nvSpPr>
        <p:spPr bwMode="auto">
          <a:xfrm flipH="1">
            <a:off x="8980655" y="2965826"/>
            <a:ext cx="479300" cy="273886"/>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41" name="Line 21">
            <a:extLst>
              <a:ext uri="{FF2B5EF4-FFF2-40B4-BE49-F238E27FC236}">
                <a16:creationId xmlns:a16="http://schemas.microsoft.com/office/drawing/2014/main" id="{12A9E5C0-5435-4439-91D2-EE6AA9935501}"/>
              </a:ext>
            </a:extLst>
          </p:cNvPr>
          <p:cNvSpPr>
            <a:spLocks noChangeShapeType="1"/>
          </p:cNvSpPr>
          <p:nvPr/>
        </p:nvSpPr>
        <p:spPr bwMode="auto">
          <a:xfrm flipV="1">
            <a:off x="3297525" y="5225384"/>
            <a:ext cx="273886" cy="2738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3" name="Oval 22">
            <a:extLst>
              <a:ext uri="{FF2B5EF4-FFF2-40B4-BE49-F238E27FC236}">
                <a16:creationId xmlns:a16="http://schemas.microsoft.com/office/drawing/2014/main" id="{573ED9B1-6539-40E8-94DF-FCE2A1DB8B06}"/>
              </a:ext>
            </a:extLst>
          </p:cNvPr>
          <p:cNvSpPr>
            <a:spLocks noChangeArrowheads="1"/>
          </p:cNvSpPr>
          <p:nvPr/>
        </p:nvSpPr>
        <p:spPr bwMode="auto">
          <a:xfrm>
            <a:off x="6310269" y="2349583"/>
            <a:ext cx="821657" cy="821657"/>
          </a:xfrm>
          <a:prstGeom prst="ellipse">
            <a:avLst/>
          </a:prstGeom>
          <a:noFill/>
          <a:ln w="38100" algn="ctr">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5" name="Line 23">
            <a:extLst>
              <a:ext uri="{FF2B5EF4-FFF2-40B4-BE49-F238E27FC236}">
                <a16:creationId xmlns:a16="http://schemas.microsoft.com/office/drawing/2014/main" id="{622EBA3B-1B25-4A76-A8D1-60FC8F400663}"/>
              </a:ext>
            </a:extLst>
          </p:cNvPr>
          <p:cNvSpPr>
            <a:spLocks noChangeShapeType="1"/>
          </p:cNvSpPr>
          <p:nvPr/>
        </p:nvSpPr>
        <p:spPr bwMode="auto">
          <a:xfrm flipH="1">
            <a:off x="7063455" y="2144168"/>
            <a:ext cx="1095543" cy="61624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spAutoFit/>
          </a:bodyPr>
          <a:lstStyle/>
          <a:p>
            <a:endParaRPr lang="en-US"/>
          </a:p>
        </p:txBody>
      </p:sp>
      <p:sp>
        <p:nvSpPr>
          <p:cNvPr id="47" name="Line 24">
            <a:extLst>
              <a:ext uri="{FF2B5EF4-FFF2-40B4-BE49-F238E27FC236}">
                <a16:creationId xmlns:a16="http://schemas.microsoft.com/office/drawing/2014/main" id="{AFDA36CD-0995-4A8D-8E28-11282A1078FA}"/>
              </a:ext>
            </a:extLst>
          </p:cNvPr>
          <p:cNvSpPr>
            <a:spLocks noChangeShapeType="1"/>
          </p:cNvSpPr>
          <p:nvPr/>
        </p:nvSpPr>
        <p:spPr bwMode="auto">
          <a:xfrm flipH="1">
            <a:off x="5009311" y="1733340"/>
            <a:ext cx="1369429" cy="68471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9" name="Rectangle 25">
            <a:extLst>
              <a:ext uri="{FF2B5EF4-FFF2-40B4-BE49-F238E27FC236}">
                <a16:creationId xmlns:a16="http://schemas.microsoft.com/office/drawing/2014/main" id="{794FEF93-C775-42EC-83F9-81F433E89316}"/>
              </a:ext>
            </a:extLst>
          </p:cNvPr>
          <p:cNvSpPr>
            <a:spLocks noChangeArrowheads="1"/>
          </p:cNvSpPr>
          <p:nvPr/>
        </p:nvSpPr>
        <p:spPr bwMode="auto">
          <a:xfrm>
            <a:off x="7885112" y="2760412"/>
            <a:ext cx="68471" cy="287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51" name="Line 26">
            <a:extLst>
              <a:ext uri="{FF2B5EF4-FFF2-40B4-BE49-F238E27FC236}">
                <a16:creationId xmlns:a16="http://schemas.microsoft.com/office/drawing/2014/main" id="{7B6B33D4-D086-41EE-B4AC-B3AE7D153049}"/>
              </a:ext>
            </a:extLst>
          </p:cNvPr>
          <p:cNvSpPr>
            <a:spLocks noChangeShapeType="1"/>
          </p:cNvSpPr>
          <p:nvPr/>
        </p:nvSpPr>
        <p:spPr bwMode="auto">
          <a:xfrm>
            <a:off x="7679698" y="2623469"/>
            <a:ext cx="0" cy="280733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 name="Text Box 27">
            <a:extLst>
              <a:ext uri="{FF2B5EF4-FFF2-40B4-BE49-F238E27FC236}">
                <a16:creationId xmlns:a16="http://schemas.microsoft.com/office/drawing/2014/main" id="{5D75D457-450A-495E-8DDC-9710E4E00479}"/>
              </a:ext>
            </a:extLst>
          </p:cNvPr>
          <p:cNvSpPr txBox="1">
            <a:spLocks noChangeArrowheads="1"/>
          </p:cNvSpPr>
          <p:nvPr/>
        </p:nvSpPr>
        <p:spPr bwMode="auto">
          <a:xfrm>
            <a:off x="7063455" y="5293856"/>
            <a:ext cx="16644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latin typeface="+mn-lt"/>
              </a:rPr>
              <a:t>70% b/2</a:t>
            </a:r>
          </a:p>
          <a:p>
            <a:pPr eaLnBrk="1" hangingPunct="1"/>
            <a:r>
              <a:rPr lang="en-GB" altLang="en-US">
                <a:latin typeface="+mn-lt"/>
              </a:rPr>
              <a:t>Aileron location</a:t>
            </a:r>
          </a:p>
        </p:txBody>
      </p:sp>
      <p:sp>
        <p:nvSpPr>
          <p:cNvPr id="55" name="Line 28">
            <a:extLst>
              <a:ext uri="{FF2B5EF4-FFF2-40B4-BE49-F238E27FC236}">
                <a16:creationId xmlns:a16="http://schemas.microsoft.com/office/drawing/2014/main" id="{19778588-8F52-4D2D-8F97-B56EAF45A9B1}"/>
              </a:ext>
            </a:extLst>
          </p:cNvPr>
          <p:cNvSpPr>
            <a:spLocks noChangeShapeType="1"/>
          </p:cNvSpPr>
          <p:nvPr/>
        </p:nvSpPr>
        <p:spPr bwMode="auto">
          <a:xfrm>
            <a:off x="7405812" y="3239712"/>
            <a:ext cx="1027072"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7" name="Line 29">
            <a:extLst>
              <a:ext uri="{FF2B5EF4-FFF2-40B4-BE49-F238E27FC236}">
                <a16:creationId xmlns:a16="http://schemas.microsoft.com/office/drawing/2014/main" id="{00F22F8B-72A6-423E-8C28-5CD283DA56A2}"/>
              </a:ext>
            </a:extLst>
          </p:cNvPr>
          <p:cNvSpPr>
            <a:spLocks noChangeShapeType="1"/>
          </p:cNvSpPr>
          <p:nvPr/>
        </p:nvSpPr>
        <p:spPr bwMode="auto">
          <a:xfrm>
            <a:off x="7405812" y="2965826"/>
            <a:ext cx="1027072"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9" name="Line 30">
            <a:extLst>
              <a:ext uri="{FF2B5EF4-FFF2-40B4-BE49-F238E27FC236}">
                <a16:creationId xmlns:a16="http://schemas.microsoft.com/office/drawing/2014/main" id="{66E68AEE-7698-47BC-9357-4FA35ED63E3A}"/>
              </a:ext>
            </a:extLst>
          </p:cNvPr>
          <p:cNvSpPr>
            <a:spLocks noChangeShapeType="1"/>
          </p:cNvSpPr>
          <p:nvPr/>
        </p:nvSpPr>
        <p:spPr bwMode="auto">
          <a:xfrm>
            <a:off x="8158998" y="2965826"/>
            <a:ext cx="0" cy="273886"/>
          </a:xfrm>
          <a:prstGeom prst="line">
            <a:avLst/>
          </a:prstGeom>
          <a:noFill/>
          <a:ln w="952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61" name="Text Box 31">
            <a:extLst>
              <a:ext uri="{FF2B5EF4-FFF2-40B4-BE49-F238E27FC236}">
                <a16:creationId xmlns:a16="http://schemas.microsoft.com/office/drawing/2014/main" id="{254263A8-3F49-482D-8A5D-135AC6C4D437}"/>
              </a:ext>
            </a:extLst>
          </p:cNvPr>
          <p:cNvSpPr txBox="1">
            <a:spLocks noChangeArrowheads="1"/>
          </p:cNvSpPr>
          <p:nvPr/>
        </p:nvSpPr>
        <p:spPr bwMode="auto">
          <a:xfrm>
            <a:off x="8295941" y="3513598"/>
            <a:ext cx="2199645" cy="32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a:t>
            </a:r>
            <a:r>
              <a:rPr lang="en-GB" altLang="en-US" dirty="0" err="1"/>
              <a:t>C</a:t>
            </a:r>
            <a:r>
              <a:rPr lang="en-GB" altLang="en-US" baseline="-25000" dirty="0" err="1"/>
              <a:t>lmax</a:t>
            </a:r>
            <a:r>
              <a:rPr lang="en-GB" altLang="en-US" dirty="0"/>
              <a:t>-C</a:t>
            </a:r>
            <a:r>
              <a:rPr lang="en-GB" altLang="en-US" baseline="-25000" dirty="0"/>
              <a:t>l</a:t>
            </a:r>
            <a:r>
              <a:rPr lang="en-GB" altLang="en-US" dirty="0"/>
              <a:t> station </a:t>
            </a:r>
            <a:r>
              <a:rPr lang="en-GB" altLang="en-US" dirty="0">
                <a:cs typeface="Tahoma" panose="020B0604030504040204" pitchFamily="34" charset="0"/>
              </a:rPr>
              <a:t>≈</a:t>
            </a:r>
            <a:r>
              <a:rPr lang="en-GB" altLang="en-US" dirty="0"/>
              <a:t> 0.1)</a:t>
            </a:r>
          </a:p>
        </p:txBody>
      </p:sp>
      <p:sp>
        <p:nvSpPr>
          <p:cNvPr id="63" name="Line 32">
            <a:extLst>
              <a:ext uri="{FF2B5EF4-FFF2-40B4-BE49-F238E27FC236}">
                <a16:creationId xmlns:a16="http://schemas.microsoft.com/office/drawing/2014/main" id="{8236E77D-C59D-49B5-9C2B-A4F22F231F88}"/>
              </a:ext>
            </a:extLst>
          </p:cNvPr>
          <p:cNvSpPr>
            <a:spLocks noChangeShapeType="1"/>
          </p:cNvSpPr>
          <p:nvPr/>
        </p:nvSpPr>
        <p:spPr bwMode="auto">
          <a:xfrm>
            <a:off x="8158998" y="3239712"/>
            <a:ext cx="684714" cy="273886"/>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Tree>
    <p:extLst>
      <p:ext uri="{BB962C8B-B14F-4D97-AF65-F5344CB8AC3E}">
        <p14:creationId xmlns:p14="http://schemas.microsoft.com/office/powerpoint/2010/main" val="144835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9" grpId="0"/>
      <p:bldP spid="31" grpId="0" animBg="1"/>
      <p:bldP spid="33" grpId="0" animBg="1"/>
      <p:bldP spid="35" grpId="0"/>
      <p:bldP spid="37" grpId="0" animBg="1"/>
      <p:bldP spid="43" grpId="0" animBg="1"/>
      <p:bldP spid="47" grpId="0" animBg="1"/>
      <p:bldP spid="55" grpId="0" animBg="1"/>
      <p:bldP spid="57" grpId="0" animBg="1"/>
      <p:bldP spid="59" grpId="0" animBg="1"/>
      <p:bldP spid="61" grpId="0"/>
      <p:bldP spid="6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4 – </a:t>
            </a:r>
            <a:r>
              <a:rPr lang="en-US" sz="3600" dirty="0"/>
              <a:t>Taper ratio (</a:t>
            </a:r>
            <a:r>
              <a:rPr lang="el-GR" sz="3600" dirty="0"/>
              <a:t>λ)</a:t>
            </a:r>
            <a:r>
              <a:rPr lang="en-US" sz="3600" dirty="0"/>
              <a:t>: Tip Stall</a:t>
            </a:r>
            <a:br>
              <a:rPr lang="el-GR" sz="3600" dirty="0"/>
            </a:b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p:txBody>
          <a:bodyPr/>
          <a:lstStyle/>
          <a:p>
            <a:pPr marL="0" indent="0" eaLnBrk="1" hangingPunct="1">
              <a:buNone/>
            </a:pPr>
            <a:r>
              <a:rPr lang="en-GB" altLang="en-US" b="1" dirty="0"/>
              <a:t>Tip stall</a:t>
            </a:r>
            <a:r>
              <a:rPr lang="en-GB" altLang="en-US" dirty="0"/>
              <a:t>:</a:t>
            </a:r>
          </a:p>
          <a:p>
            <a:pPr eaLnBrk="1" hangingPunct="1"/>
            <a:r>
              <a:rPr lang="en-GB" altLang="en-US" dirty="0"/>
              <a:t>Local losses of lift and increases of drag are together with sudden rolling of the aircraft. </a:t>
            </a:r>
            <a:r>
              <a:rPr lang="en-GB" altLang="en-US" b="1" dirty="0"/>
              <a:t>Ailerons generally located near the tip (might) become ineffective!</a:t>
            </a:r>
            <a:endParaRPr lang="en-GB" altLang="en-US" dirty="0"/>
          </a:p>
          <a:p>
            <a:pPr eaLnBrk="1" hangingPunct="1"/>
            <a:r>
              <a:rPr lang="en-GB" altLang="en-US" dirty="0"/>
              <a:t>In aft swept wings tip stall is also associated to dangerous pitch-up tendency, and the design of the tail becomes critical!</a:t>
            </a:r>
          </a:p>
          <a:p>
            <a:pPr eaLnBrk="1" hangingPunct="1"/>
            <a:r>
              <a:rPr lang="en-GB" altLang="en-US" b="1" dirty="0"/>
              <a:t>Some solutions to prevent tip stall:</a:t>
            </a:r>
          </a:p>
          <a:p>
            <a:pPr lvl="1"/>
            <a:r>
              <a:rPr lang="en-GB" altLang="en-US" sz="1800" dirty="0"/>
              <a:t>Use tip airfoils with gradual stall characteristics and higher </a:t>
            </a:r>
            <a:r>
              <a:rPr lang="en-GB" altLang="en-US" sz="1800" dirty="0" err="1"/>
              <a:t>C</a:t>
            </a:r>
            <a:r>
              <a:rPr lang="en-GB" altLang="en-US" sz="1800" baseline="-25000" dirty="0" err="1"/>
              <a:t>lmax</a:t>
            </a:r>
            <a:endParaRPr lang="en-GB" altLang="en-US" sz="1800" dirty="0"/>
          </a:p>
          <a:p>
            <a:pPr lvl="1"/>
            <a:r>
              <a:rPr lang="en-GB" altLang="en-US" sz="1800" dirty="0"/>
              <a:t>Moderate the taper ratio to avoid too low Reynolds numbers on the tip airfoils (and thus lower </a:t>
            </a:r>
            <a:r>
              <a:rPr lang="en-GB" altLang="en-US" sz="1800" dirty="0" err="1"/>
              <a:t>C</a:t>
            </a:r>
            <a:r>
              <a:rPr lang="en-GB" altLang="en-US" sz="1800" baseline="-25000" dirty="0" err="1"/>
              <a:t>lmax</a:t>
            </a:r>
            <a:r>
              <a:rPr lang="en-GB" altLang="en-US" sz="1800" baseline="-25000" dirty="0"/>
              <a:t> </a:t>
            </a:r>
            <a:r>
              <a:rPr lang="en-GB" altLang="en-US" sz="1800" dirty="0"/>
              <a:t>values)</a:t>
            </a:r>
          </a:p>
          <a:p>
            <a:pPr lvl="1"/>
            <a:r>
              <a:rPr lang="en-GB" altLang="en-US" sz="1800" dirty="0"/>
              <a:t>In case of aft swept wings, use solutions to limit the spanwise component of the flow, which grows the boundary layer at the wing tip (e.g., fences...)</a:t>
            </a:r>
          </a:p>
          <a:p>
            <a:pPr lvl="1"/>
            <a:r>
              <a:rPr lang="en-GB" altLang="en-US" sz="1800" dirty="0"/>
              <a:t> Wing tips rotated nose down (also called washout) to decrease the local </a:t>
            </a:r>
            <a:r>
              <a:rPr lang="en-GB" altLang="en-US" sz="1800" dirty="0" err="1"/>
              <a:t>AoA</a:t>
            </a:r>
            <a:r>
              <a:rPr lang="en-GB" altLang="en-US" sz="1800" dirty="0"/>
              <a:t> of the tip sections.</a:t>
            </a:r>
          </a:p>
          <a:p>
            <a:endParaRPr lang="en-US" dirty="0"/>
          </a:p>
        </p:txBody>
      </p:sp>
      <p:sp>
        <p:nvSpPr>
          <p:cNvPr id="5" name="TextBox 4">
            <a:extLst>
              <a:ext uri="{FF2B5EF4-FFF2-40B4-BE49-F238E27FC236}">
                <a16:creationId xmlns:a16="http://schemas.microsoft.com/office/drawing/2014/main" id="{BED0B3A1-BEF2-42E1-B3AE-4B4FE61B0CB4}"/>
              </a:ext>
            </a:extLst>
          </p:cNvPr>
          <p:cNvSpPr txBox="1"/>
          <p:nvPr/>
        </p:nvSpPr>
        <p:spPr>
          <a:xfrm>
            <a:off x="7982989" y="1604370"/>
            <a:ext cx="3721331" cy="369332"/>
          </a:xfrm>
          <a:prstGeom prst="rect">
            <a:avLst/>
          </a:prstGeom>
          <a:solidFill>
            <a:srgbClr val="FFFF00"/>
          </a:solidFill>
          <a:ln>
            <a:solidFill>
              <a:schemeClr val="tx1"/>
            </a:solidFill>
          </a:ln>
        </p:spPr>
        <p:txBody>
          <a:bodyPr wrap="square">
            <a:spAutoFit/>
          </a:bodyPr>
          <a:lstStyle/>
          <a:p>
            <a:pPr algn="ctr"/>
            <a:r>
              <a:rPr lang="en-GB" altLang="en-US" dirty="0"/>
              <a:t>The most dangerous form of stall!</a:t>
            </a:r>
            <a:endParaRPr lang="en-US" dirty="0"/>
          </a:p>
        </p:txBody>
      </p:sp>
    </p:spTree>
    <p:extLst>
      <p:ext uri="{BB962C8B-B14F-4D97-AF65-F5344CB8AC3E}">
        <p14:creationId xmlns:p14="http://schemas.microsoft.com/office/powerpoint/2010/main" val="4947584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4 – </a:t>
            </a:r>
            <a:r>
              <a:rPr lang="en-US" sz="3600" dirty="0"/>
              <a:t>Taper ratio (</a:t>
            </a:r>
            <a:r>
              <a:rPr lang="el-GR" sz="3600" dirty="0"/>
              <a:t>λ)</a:t>
            </a:r>
            <a:r>
              <a:rPr lang="en-US" sz="3600" dirty="0"/>
              <a:t>: Root Stall</a:t>
            </a:r>
            <a:br>
              <a:rPr lang="el-GR" sz="3600" dirty="0"/>
            </a:b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p:txBody>
          <a:bodyPr/>
          <a:lstStyle/>
          <a:p>
            <a:pPr marL="0" indent="0">
              <a:buNone/>
            </a:pPr>
            <a:r>
              <a:rPr lang="en-GB" altLang="en-US" b="1" dirty="0"/>
              <a:t>Root stall:</a:t>
            </a:r>
          </a:p>
          <a:p>
            <a:r>
              <a:rPr lang="en-GB" altLang="en-US" dirty="0"/>
              <a:t>Less critical than tip stall in terms of lateral control (</a:t>
            </a:r>
            <a:r>
              <a:rPr lang="en-GB" altLang="en-US" b="1" dirty="0"/>
              <a:t>ailerons still effective</a:t>
            </a:r>
            <a:r>
              <a:rPr lang="en-GB" altLang="en-US" dirty="0"/>
              <a:t>), but since a large amount of lift is generated by the inboard section, the aircraft tends to “fall down”. The separating flow hits the horizontal tail creating (if not too violent) some tail buffeting, which can work as a warning signal for the pilot</a:t>
            </a:r>
          </a:p>
          <a:p>
            <a:pPr eaLnBrk="1" hangingPunct="1"/>
            <a:r>
              <a:rPr lang="en-GB" altLang="en-US" dirty="0"/>
              <a:t>The wing downwash will also be reduced, increasing the </a:t>
            </a:r>
            <a:r>
              <a:rPr lang="en-GB" altLang="en-US" dirty="0" err="1"/>
              <a:t>AoA</a:t>
            </a:r>
            <a:r>
              <a:rPr lang="en-GB" altLang="en-US" dirty="0"/>
              <a:t> of the tail, which will generate a corrective pitch down moment</a:t>
            </a:r>
          </a:p>
          <a:p>
            <a:pPr eaLnBrk="1" hangingPunct="1"/>
            <a:r>
              <a:rPr lang="en-GB" altLang="en-US" dirty="0"/>
              <a:t>In aft swept wings, root stall is actually associated with a stabilizing nose down movement (the lift resultant moves aft)</a:t>
            </a:r>
          </a:p>
          <a:p>
            <a:pPr eaLnBrk="1" hangingPunct="1"/>
            <a:r>
              <a:rPr lang="en-GB" altLang="en-US" dirty="0"/>
              <a:t>A stall initiation about the 40% (from the root) of the semi-span is the least critical</a:t>
            </a:r>
          </a:p>
        </p:txBody>
      </p:sp>
    </p:spTree>
    <p:extLst>
      <p:ext uri="{BB962C8B-B14F-4D97-AF65-F5344CB8AC3E}">
        <p14:creationId xmlns:p14="http://schemas.microsoft.com/office/powerpoint/2010/main" val="29363511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5 – </a:t>
            </a:r>
            <a:r>
              <a:rPr lang="en-US" sz="3600" dirty="0"/>
              <a:t>Twist angle (</a:t>
            </a:r>
            <a:r>
              <a:rPr lang="el-GR" sz="3600" dirty="0"/>
              <a:t>ε)</a:t>
            </a:r>
            <a:br>
              <a:rPr lang="el-GR" sz="3600" dirty="0"/>
            </a:br>
            <a:br>
              <a:rPr lang="el-GR" sz="3600" dirty="0"/>
            </a:b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7736378" cy="4108119"/>
          </a:xfrm>
        </p:spPr>
        <p:txBody>
          <a:bodyPr/>
          <a:lstStyle/>
          <a:p>
            <a:pPr marL="0" indent="0" eaLnBrk="1" hangingPunct="1">
              <a:buNone/>
            </a:pPr>
            <a:r>
              <a:rPr lang="en-GB" altLang="en-US" dirty="0"/>
              <a:t>Wing twist (similarly to taper) is mainly used to affect the wing lift distribution and to achieve the elliptical lift distribution, without an elliptical chord distribution.</a:t>
            </a:r>
          </a:p>
          <a:p>
            <a:pPr marL="0" indent="0" eaLnBrk="1" hangingPunct="1">
              <a:buNone/>
            </a:pPr>
            <a:endParaRPr lang="en-GB" altLang="en-US" dirty="0"/>
          </a:p>
          <a:p>
            <a:pPr eaLnBrk="1" hangingPunct="1"/>
            <a:r>
              <a:rPr lang="en-GB" altLang="en-US" sz="2000" b="1" dirty="0"/>
              <a:t>Twisting the wing tip sections down (washout) is favourable for wing tip stall</a:t>
            </a:r>
            <a:r>
              <a:rPr lang="en-GB" altLang="en-US" sz="2000" dirty="0"/>
              <a:t>. </a:t>
            </a:r>
          </a:p>
          <a:p>
            <a:pPr lvl="1"/>
            <a:r>
              <a:rPr lang="en-GB" altLang="en-US" sz="1600" dirty="0"/>
              <a:t>A wing with washout will tend to stall at the root where the airfoils are working at higher angle of attack than the tip ones. (Maintain lateral control!)</a:t>
            </a:r>
          </a:p>
          <a:p>
            <a:r>
              <a:rPr lang="en-GB" altLang="en-US" sz="2000" dirty="0"/>
              <a:t>The </a:t>
            </a:r>
            <a:r>
              <a:rPr lang="en-GB" altLang="en-US" sz="2000" b="1" dirty="0"/>
              <a:t>(Geometric) twist angle</a:t>
            </a:r>
            <a:r>
              <a:rPr lang="en-GB" altLang="en-US" sz="2000" dirty="0"/>
              <a:t> </a:t>
            </a:r>
            <a:r>
              <a:rPr lang="el-GR" altLang="en-US" sz="2000" b="1" dirty="0">
                <a:cs typeface="Tahoma" panose="020B0604030504040204" pitchFamily="34" charset="0"/>
              </a:rPr>
              <a:t>ε</a:t>
            </a:r>
            <a:r>
              <a:rPr lang="nl-NL" altLang="en-US" sz="2000" b="1" baseline="-25000" dirty="0">
                <a:cs typeface="Tahoma" panose="020B0604030504040204" pitchFamily="34" charset="0"/>
              </a:rPr>
              <a:t>t</a:t>
            </a:r>
            <a:r>
              <a:rPr lang="nl-NL" altLang="en-US" sz="2000" dirty="0">
                <a:cs typeface="Tahoma" panose="020B0604030504040204" pitchFamily="34" charset="0"/>
              </a:rPr>
              <a:t> </a:t>
            </a:r>
            <a:r>
              <a:rPr lang="en-GB" altLang="en-US" sz="2000" dirty="0"/>
              <a:t>is measured between the </a:t>
            </a:r>
            <a:r>
              <a:rPr lang="en-GB" altLang="en-US" sz="2000" dirty="0" err="1"/>
              <a:t>airfoils’</a:t>
            </a:r>
            <a:r>
              <a:rPr lang="en-GB" altLang="en-US" sz="2000" dirty="0"/>
              <a:t> chords (typically between the root and tip airfoils)</a:t>
            </a:r>
          </a:p>
          <a:p>
            <a:pPr marL="0" indent="0" eaLnBrk="1" hangingPunct="1">
              <a:buNone/>
            </a:pPr>
            <a:endParaRPr lang="en-GB" altLang="en-US" sz="2000" dirty="0"/>
          </a:p>
          <a:p>
            <a:pPr marL="650082" lvl="1" indent="-457200">
              <a:spcBef>
                <a:spcPts val="0"/>
              </a:spcBef>
              <a:buFont typeface="+mj-lt"/>
              <a:buAutoNum type="arabicPeriod"/>
            </a:pPr>
            <a:endParaRPr lang="en-US" dirty="0"/>
          </a:p>
          <a:p>
            <a:endParaRPr lang="en-US" dirty="0"/>
          </a:p>
        </p:txBody>
      </p:sp>
      <p:pic>
        <p:nvPicPr>
          <p:cNvPr id="5" name="Picture 4" descr="twist">
            <a:extLst>
              <a:ext uri="{FF2B5EF4-FFF2-40B4-BE49-F238E27FC236}">
                <a16:creationId xmlns:a16="http://schemas.microsoft.com/office/drawing/2014/main" id="{D8FDF3FD-9037-48E3-84D7-43E1BDE266A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757"/>
          <a:stretch/>
        </p:blipFill>
        <p:spPr bwMode="auto">
          <a:xfrm>
            <a:off x="7947488" y="2421752"/>
            <a:ext cx="3928105" cy="26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6">
            <a:extLst>
              <a:ext uri="{FF2B5EF4-FFF2-40B4-BE49-F238E27FC236}">
                <a16:creationId xmlns:a16="http://schemas.microsoft.com/office/drawing/2014/main" id="{143770C3-548A-45F1-988D-927A884A6417}"/>
              </a:ext>
            </a:extLst>
          </p:cNvPr>
          <p:cNvGraphicFramePr>
            <a:graphicFrameLocks noChangeAspect="1"/>
          </p:cNvGraphicFramePr>
          <p:nvPr>
            <p:extLst>
              <p:ext uri="{D42A27DB-BD31-4B8C-83A1-F6EECF244321}">
                <p14:modId xmlns:p14="http://schemas.microsoft.com/office/powerpoint/2010/main" val="4232930365"/>
              </p:ext>
            </p:extLst>
          </p:nvPr>
        </p:nvGraphicFramePr>
        <p:xfrm>
          <a:off x="9911541" y="4944664"/>
          <a:ext cx="1077884" cy="626271"/>
        </p:xfrm>
        <a:graphic>
          <a:graphicData uri="http://schemas.openxmlformats.org/presentationml/2006/ole">
            <mc:AlternateContent xmlns:mc="http://schemas.openxmlformats.org/markup-compatibility/2006">
              <mc:Choice xmlns:v="urn:schemas-microsoft-com:vml" Requires="v">
                <p:oleObj name="Equation" r:id="rId4" imgW="393480" imgH="228600" progId="Equation.DSMT4">
                  <p:embed/>
                </p:oleObj>
              </mc:Choice>
              <mc:Fallback>
                <p:oleObj name="Equation" r:id="rId4" imgW="393480" imgH="228600" progId="Equation.DSMT4">
                  <p:embed/>
                  <p:pic>
                    <p:nvPicPr>
                      <p:cNvPr id="7" name="Object 6">
                        <a:extLst>
                          <a:ext uri="{FF2B5EF4-FFF2-40B4-BE49-F238E27FC236}">
                            <a16:creationId xmlns:a16="http://schemas.microsoft.com/office/drawing/2014/main" id="{143770C3-548A-45F1-988D-927A884A64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1541" y="4944664"/>
                        <a:ext cx="1077884" cy="626271"/>
                      </a:xfrm>
                      <a:prstGeom prst="rect">
                        <a:avLst/>
                      </a:prstGeom>
                      <a:noFill/>
                      <a:ln w="9525">
                        <a:solidFill>
                          <a:schemeClr val="bg1"/>
                        </a:solidFill>
                        <a:miter lim="800000"/>
                        <a:headEnd/>
                        <a:tailEnd/>
                      </a:ln>
                      <a:effectLst/>
                    </p:spPr>
                  </p:pic>
                </p:oleObj>
              </mc:Fallback>
            </mc:AlternateContent>
          </a:graphicData>
        </a:graphic>
      </p:graphicFrame>
      <p:cxnSp>
        <p:nvCxnSpPr>
          <p:cNvPr id="11" name="Straight Arrow Connector 10">
            <a:extLst>
              <a:ext uri="{FF2B5EF4-FFF2-40B4-BE49-F238E27FC236}">
                <a16:creationId xmlns:a16="http://schemas.microsoft.com/office/drawing/2014/main" id="{6D8284BF-FEAD-41AA-890E-3B7216A92D5D}"/>
              </a:ext>
            </a:extLst>
          </p:cNvPr>
          <p:cNvCxnSpPr>
            <a:cxnSpLocks/>
          </p:cNvCxnSpPr>
          <p:nvPr/>
        </p:nvCxnSpPr>
        <p:spPr>
          <a:xfrm flipH="1" flipV="1">
            <a:off x="10487891" y="3774296"/>
            <a:ext cx="1094509" cy="166254"/>
          </a:xfrm>
          <a:prstGeom prst="straightConnector1">
            <a:avLst/>
          </a:prstGeom>
          <a:ln w="57150">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969487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5 – </a:t>
            </a:r>
            <a:r>
              <a:rPr lang="en-US" sz="3600" dirty="0"/>
              <a:t>Twist angle (</a:t>
            </a:r>
            <a:r>
              <a:rPr lang="el-GR" sz="3600" dirty="0"/>
              <a:t>ε)</a:t>
            </a:r>
            <a:br>
              <a:rPr lang="el-GR" sz="3600" dirty="0"/>
            </a:br>
            <a:br>
              <a:rPr lang="el-GR" sz="3600" dirty="0"/>
            </a:b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10972800" cy="4108119"/>
          </a:xfrm>
        </p:spPr>
        <p:txBody>
          <a:bodyPr/>
          <a:lstStyle/>
          <a:p>
            <a:pPr eaLnBrk="1" hangingPunct="1"/>
            <a:r>
              <a:rPr lang="en-GB" altLang="en-US" sz="2000" dirty="0"/>
              <a:t>The </a:t>
            </a:r>
            <a:r>
              <a:rPr lang="en-GB" altLang="en-US" sz="2000" b="1" dirty="0"/>
              <a:t>aerodynamic twist angle</a:t>
            </a:r>
            <a:r>
              <a:rPr lang="en-GB" altLang="en-US" sz="2000" dirty="0"/>
              <a:t> is defined as the angle between </a:t>
            </a:r>
            <a:r>
              <a:rPr lang="en-GB" altLang="en-US" sz="2000" b="1" dirty="0"/>
              <a:t>the zero-lift angle</a:t>
            </a:r>
            <a:r>
              <a:rPr lang="en-GB" altLang="en-US" sz="2000" dirty="0"/>
              <a:t> of an airfoil and another: </a:t>
            </a:r>
          </a:p>
          <a:p>
            <a:pPr lvl="1"/>
            <a:r>
              <a:rPr lang="en-GB" altLang="en-US" sz="1600" dirty="0"/>
              <a:t>In case of different camber airfoils installed at the root and the tip of a wing, the aerodynamic twist is not 0 even if the geometry twist is 0! </a:t>
            </a:r>
          </a:p>
          <a:p>
            <a:pPr lvl="1"/>
            <a:r>
              <a:rPr lang="en-GB" altLang="en-US" sz="1600" dirty="0"/>
              <a:t>In case of only symmetric airfoils aerodynamic and geometric twist are the same.</a:t>
            </a:r>
          </a:p>
          <a:p>
            <a:r>
              <a:rPr lang="en-GB" altLang="en-US" sz="2000" dirty="0"/>
              <a:t>Generally, twist angles values </a:t>
            </a:r>
            <a:r>
              <a:rPr lang="en-GB" altLang="en-US" sz="2000" b="1" dirty="0"/>
              <a:t>less than 5 degrees are used</a:t>
            </a:r>
            <a:r>
              <a:rPr lang="en-GB" altLang="en-US" sz="2000" dirty="0"/>
              <a:t>, to avoid drag increase when the wing is not operating at </a:t>
            </a:r>
            <a:r>
              <a:rPr lang="en-GB" altLang="en-US" sz="2000" dirty="0" err="1"/>
              <a:t>C</a:t>
            </a:r>
            <a:r>
              <a:rPr lang="en-GB" altLang="en-US" sz="2000" baseline="-25000" dirty="0" err="1"/>
              <a:t>Ldesign</a:t>
            </a:r>
            <a:r>
              <a:rPr lang="en-GB" altLang="en-US" sz="2000" dirty="0"/>
              <a:t> (for which the twist has been optimised). -3 degrees is a typical twist angle value to avoid wing tip stall.</a:t>
            </a:r>
          </a:p>
          <a:p>
            <a:endParaRPr lang="en-US" sz="2000" dirty="0"/>
          </a:p>
        </p:txBody>
      </p:sp>
      <p:sp>
        <p:nvSpPr>
          <p:cNvPr id="14" name="Text Box 9">
            <a:extLst>
              <a:ext uri="{FF2B5EF4-FFF2-40B4-BE49-F238E27FC236}">
                <a16:creationId xmlns:a16="http://schemas.microsoft.com/office/drawing/2014/main" id="{8683C1C6-4AB8-4D96-9994-9F58C271E6D8}"/>
              </a:ext>
            </a:extLst>
          </p:cNvPr>
          <p:cNvSpPr txBox="1">
            <a:spLocks noChangeArrowheads="1"/>
          </p:cNvSpPr>
          <p:nvPr/>
        </p:nvSpPr>
        <p:spPr bwMode="auto">
          <a:xfrm>
            <a:off x="9156486" y="4637456"/>
            <a:ext cx="2285721" cy="646331"/>
          </a:xfrm>
          <a:prstGeom prst="rect">
            <a:avLst/>
          </a:prstGeom>
          <a:noFill/>
          <a:ln w="9525" algn="ctr">
            <a:no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4 degrees twist down</a:t>
            </a:r>
          </a:p>
          <a:p>
            <a:pPr algn="ctr" eaLnBrk="1" hangingPunct="1"/>
            <a:r>
              <a:rPr lang="en-GB" altLang="en-US" dirty="0">
                <a:latin typeface="+mn-lt"/>
              </a:rPr>
              <a:t>(washout)</a:t>
            </a:r>
          </a:p>
        </p:txBody>
      </p:sp>
      <p:grpSp>
        <p:nvGrpSpPr>
          <p:cNvPr id="17" name="Group 16">
            <a:extLst>
              <a:ext uri="{FF2B5EF4-FFF2-40B4-BE49-F238E27FC236}">
                <a16:creationId xmlns:a16="http://schemas.microsoft.com/office/drawing/2014/main" id="{595533EB-F782-4467-8689-5D577A7C53CE}"/>
              </a:ext>
            </a:extLst>
          </p:cNvPr>
          <p:cNvGrpSpPr/>
          <p:nvPr/>
        </p:nvGrpSpPr>
        <p:grpSpPr>
          <a:xfrm>
            <a:off x="3692515" y="4190993"/>
            <a:ext cx="5463971" cy="1699902"/>
            <a:chOff x="2645112" y="4190993"/>
            <a:chExt cx="6858000" cy="2133600"/>
          </a:xfrm>
        </p:grpSpPr>
        <p:pic>
          <p:nvPicPr>
            <p:cNvPr id="4" name="Picture 4" descr="f18_06">
              <a:extLst>
                <a:ext uri="{FF2B5EF4-FFF2-40B4-BE49-F238E27FC236}">
                  <a16:creationId xmlns:a16="http://schemas.microsoft.com/office/drawing/2014/main" id="{BFF2BA9D-B5BB-4308-B545-2CDF926C6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859" b="30289"/>
            <a:stretch>
              <a:fillRect/>
            </a:stretch>
          </p:blipFill>
          <p:spPr bwMode="auto">
            <a:xfrm>
              <a:off x="2645112" y="4190993"/>
              <a:ext cx="6324600" cy="2133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6" name="Line 7">
              <a:extLst>
                <a:ext uri="{FF2B5EF4-FFF2-40B4-BE49-F238E27FC236}">
                  <a16:creationId xmlns:a16="http://schemas.microsoft.com/office/drawing/2014/main" id="{D1337758-8DE8-4D88-8926-046C3B0EED95}"/>
                </a:ext>
              </a:extLst>
            </p:cNvPr>
            <p:cNvSpPr>
              <a:spLocks noChangeShapeType="1"/>
            </p:cNvSpPr>
            <p:nvPr/>
          </p:nvSpPr>
          <p:spPr bwMode="auto">
            <a:xfrm>
              <a:off x="5235912" y="5562593"/>
              <a:ext cx="4267200"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0" name="Line 8">
              <a:extLst>
                <a:ext uri="{FF2B5EF4-FFF2-40B4-BE49-F238E27FC236}">
                  <a16:creationId xmlns:a16="http://schemas.microsoft.com/office/drawing/2014/main" id="{14617889-9904-4C24-B216-A2E3BAFD8048}"/>
                </a:ext>
              </a:extLst>
            </p:cNvPr>
            <p:cNvSpPr>
              <a:spLocks noChangeShapeType="1"/>
            </p:cNvSpPr>
            <p:nvPr/>
          </p:nvSpPr>
          <p:spPr bwMode="auto">
            <a:xfrm flipV="1">
              <a:off x="2949912" y="4876793"/>
              <a:ext cx="6400800" cy="7620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6" name="Arc 10">
              <a:extLst>
                <a:ext uri="{FF2B5EF4-FFF2-40B4-BE49-F238E27FC236}">
                  <a16:creationId xmlns:a16="http://schemas.microsoft.com/office/drawing/2014/main" id="{8617BED9-4B24-4D1A-A4FB-0562FEF3D972}"/>
                </a:ext>
              </a:extLst>
            </p:cNvPr>
            <p:cNvSpPr>
              <a:spLocks/>
            </p:cNvSpPr>
            <p:nvPr/>
          </p:nvSpPr>
          <p:spPr bwMode="auto">
            <a:xfrm rot="2417529">
              <a:off x="8980664" y="4993841"/>
              <a:ext cx="459077" cy="459077"/>
            </a:xfrm>
            <a:custGeom>
              <a:avLst/>
              <a:gdLst>
                <a:gd name="T0" fmla="*/ 0 w 21600"/>
                <a:gd name="T1" fmla="*/ 0 h 21600"/>
                <a:gd name="T2" fmla="*/ 381000 w 21600"/>
                <a:gd name="T3" fmla="*/ 381000 h 21600"/>
                <a:gd name="T4" fmla="*/ 0 w 21600"/>
                <a:gd name="T5" fmla="*/ 3810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33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grpSp>
    </p:spTree>
    <p:extLst>
      <p:ext uri="{BB962C8B-B14F-4D97-AF65-F5344CB8AC3E}">
        <p14:creationId xmlns:p14="http://schemas.microsoft.com/office/powerpoint/2010/main" val="10438720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6 – </a:t>
            </a:r>
            <a:r>
              <a:rPr lang="en-US" sz="3600" dirty="0"/>
              <a:t>Incidence angle (</a:t>
            </a:r>
            <a:r>
              <a:rPr lang="en-US" sz="3600" dirty="0" err="1"/>
              <a:t>i</a:t>
            </a:r>
            <a:r>
              <a:rPr lang="en-US" sz="3600" baseline="-25000" dirty="0" err="1"/>
              <a:t>w</a:t>
            </a:r>
            <a:r>
              <a:rPr lang="en-US" sz="3600" dirty="0"/>
              <a:t>)</a:t>
            </a:r>
            <a:br>
              <a:rPr lang="en-US" sz="3600" dirty="0"/>
            </a:br>
            <a:br>
              <a:rPr lang="el-GR" sz="3600" dirty="0"/>
            </a:br>
            <a:br>
              <a:rPr lang="el-GR" sz="3600" dirty="0"/>
            </a:b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p:txBody>
          <a:bodyPr/>
          <a:lstStyle/>
          <a:p>
            <a:pPr marL="0" indent="0">
              <a:buNone/>
            </a:pPr>
            <a:r>
              <a:rPr lang="en-GB" altLang="en-US" dirty="0"/>
              <a:t>The wing incidence </a:t>
            </a:r>
            <a:r>
              <a:rPr lang="en-GB" altLang="en-US" b="1" dirty="0"/>
              <a:t>(</a:t>
            </a:r>
            <a:r>
              <a:rPr lang="en-GB" altLang="en-US" b="1" dirty="0" err="1"/>
              <a:t>i</a:t>
            </a:r>
            <a:r>
              <a:rPr lang="en-GB" altLang="en-US" b="1" baseline="-25000" dirty="0" err="1"/>
              <a:t>w</a:t>
            </a:r>
            <a:r>
              <a:rPr lang="en-GB" altLang="en-US" b="1" dirty="0"/>
              <a:t>)</a:t>
            </a:r>
            <a:r>
              <a:rPr lang="en-GB" altLang="en-US" b="1" baseline="-25000" dirty="0"/>
              <a:t> </a:t>
            </a:r>
            <a:r>
              <a:rPr lang="en-GB" altLang="en-US" dirty="0"/>
              <a:t>is the pitch angle of the wing with respect to the fuselage</a:t>
            </a:r>
          </a:p>
          <a:p>
            <a:pPr>
              <a:lnSpc>
                <a:spcPct val="150000"/>
              </a:lnSpc>
            </a:pPr>
            <a:r>
              <a:rPr lang="en-GB" altLang="en-US" sz="2000" dirty="0"/>
              <a:t>Typically it is measured between the wing root chord* and a fuselage longitudinal reference plane (e.g. the fuselage floor)</a:t>
            </a:r>
          </a:p>
          <a:p>
            <a:pPr>
              <a:lnSpc>
                <a:spcPct val="150000"/>
              </a:lnSpc>
            </a:pPr>
            <a:r>
              <a:rPr lang="en-GB" altLang="en-US" sz="2000" b="1" dirty="0" err="1"/>
              <a:t>i</a:t>
            </a:r>
            <a:r>
              <a:rPr lang="en-GB" altLang="en-US" sz="2000" b="1" baseline="-25000" dirty="0" err="1"/>
              <a:t>w</a:t>
            </a:r>
            <a:r>
              <a:rPr lang="en-GB" altLang="en-US" sz="2000" dirty="0"/>
              <a:t> is the</a:t>
            </a:r>
            <a:r>
              <a:rPr lang="en-GB" altLang="en-US" sz="2000" b="1" dirty="0"/>
              <a:t> mechanical setting </a:t>
            </a:r>
            <a:r>
              <a:rPr lang="en-GB" altLang="en-US" sz="2000" dirty="0"/>
              <a:t>of the wing relative to fuselage</a:t>
            </a:r>
          </a:p>
          <a:p>
            <a:pPr>
              <a:lnSpc>
                <a:spcPct val="150000"/>
              </a:lnSpc>
            </a:pPr>
            <a:r>
              <a:rPr lang="en-GB" altLang="en-US" sz="2000" dirty="0"/>
              <a:t>This angle is selected such that when the wing is at the incidence angle required by </a:t>
            </a:r>
            <a:r>
              <a:rPr lang="en-GB" altLang="en-US" sz="2000" dirty="0" err="1"/>
              <a:t>C</a:t>
            </a:r>
            <a:r>
              <a:rPr lang="en-GB" altLang="en-US" sz="2000" baseline="-25000" dirty="0" err="1"/>
              <a:t>Ldesign</a:t>
            </a:r>
            <a:r>
              <a:rPr lang="en-GB" altLang="en-US" sz="2000" dirty="0"/>
              <a:t> (</a:t>
            </a:r>
            <a:r>
              <a:rPr lang="el-GR" altLang="en-US" sz="2000" dirty="0">
                <a:cs typeface="Tahoma" panose="020B0604030504040204" pitchFamily="34" charset="0"/>
              </a:rPr>
              <a:t>α</a:t>
            </a:r>
            <a:r>
              <a:rPr lang="nl-NL" altLang="en-US" sz="2000" baseline="-25000" dirty="0">
                <a:cs typeface="Tahoma" panose="020B0604030504040204" pitchFamily="34" charset="0"/>
              </a:rPr>
              <a:t>trim</a:t>
            </a:r>
            <a:r>
              <a:rPr lang="en-GB" altLang="en-US" sz="2000" dirty="0"/>
              <a:t>), the fuselage is not at an angle which makes it difficult for to flight attendants to push food carts!</a:t>
            </a:r>
          </a:p>
          <a:p>
            <a:pPr>
              <a:lnSpc>
                <a:spcPct val="150000"/>
              </a:lnSpc>
            </a:pPr>
            <a:r>
              <a:rPr lang="en-GB" altLang="en-US" sz="2000" dirty="0"/>
              <a:t>During cruise the fuselage can be kept slightly nose up to contribute to the lift generation</a:t>
            </a:r>
          </a:p>
          <a:p>
            <a:pPr eaLnBrk="1" hangingPunct="1">
              <a:lnSpc>
                <a:spcPct val="150000"/>
              </a:lnSpc>
            </a:pPr>
            <a:r>
              <a:rPr lang="en-GB" altLang="en-US" sz="2000" b="1" dirty="0"/>
              <a:t>Angles of wing incidence in the order of 1-2 degrees are typical</a:t>
            </a:r>
            <a:endParaRPr lang="en-GB" altLang="en-US" sz="2000" dirty="0"/>
          </a:p>
          <a:p>
            <a:endParaRPr lang="en-US" dirty="0"/>
          </a:p>
        </p:txBody>
      </p:sp>
    </p:spTree>
    <p:extLst>
      <p:ext uri="{BB962C8B-B14F-4D97-AF65-F5344CB8AC3E}">
        <p14:creationId xmlns:p14="http://schemas.microsoft.com/office/powerpoint/2010/main" val="1317279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8.1 Introduction</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a:xfrm>
            <a:off x="609600" y="1600207"/>
            <a:ext cx="7781925" cy="4108119"/>
          </a:xfrm>
        </p:spPr>
        <p:txBody>
          <a:bodyPr/>
          <a:lstStyle/>
          <a:p>
            <a:pPr marL="0" indent="0">
              <a:buNone/>
            </a:pPr>
            <a:r>
              <a:rPr lang="en-US" altLang="en-US" dirty="0"/>
              <a:t>Learning goals:</a:t>
            </a:r>
          </a:p>
          <a:p>
            <a:pPr marL="0" indent="0">
              <a:buNone/>
            </a:pPr>
            <a:endParaRPr lang="en-GB" altLang="en-US" dirty="0"/>
          </a:p>
          <a:p>
            <a:pPr marL="457200" indent="-457200" eaLnBrk="1" hangingPunct="1">
              <a:buFont typeface="+mj-lt"/>
              <a:buAutoNum type="arabicPeriod"/>
            </a:pPr>
            <a:r>
              <a:rPr lang="en-GB" altLang="en-US" sz="2000" dirty="0"/>
              <a:t>Understand the </a:t>
            </a:r>
            <a:r>
              <a:rPr lang="en-GB" altLang="en-US" sz="2000" b="1" dirty="0"/>
              <a:t>effect of each parameter</a:t>
            </a:r>
            <a:r>
              <a:rPr lang="en-GB" altLang="en-US" sz="2000" dirty="0"/>
              <a:t> on the design of wing</a:t>
            </a:r>
          </a:p>
          <a:p>
            <a:pPr marL="457200" indent="-457200" eaLnBrk="1" hangingPunct="1">
              <a:buFont typeface="+mj-lt"/>
              <a:buAutoNum type="arabicPeriod"/>
            </a:pPr>
            <a:endParaRPr lang="en-GB" altLang="en-US" sz="2000" dirty="0"/>
          </a:p>
          <a:p>
            <a:pPr marL="457200" indent="-457200" eaLnBrk="1" hangingPunct="1">
              <a:buFont typeface="+mj-lt"/>
              <a:buAutoNum type="arabicPeriod"/>
            </a:pPr>
            <a:r>
              <a:rPr lang="en-GB" altLang="en-US" sz="2000" dirty="0"/>
              <a:t>Understand the </a:t>
            </a:r>
            <a:r>
              <a:rPr lang="en-GB" altLang="en-US" sz="2000" b="1" dirty="0"/>
              <a:t>interrelations</a:t>
            </a:r>
            <a:r>
              <a:rPr lang="en-GB" altLang="en-US" sz="2000" dirty="0"/>
              <a:t> between the various design parameters</a:t>
            </a:r>
          </a:p>
          <a:p>
            <a:pPr marL="457200" indent="-457200" eaLnBrk="1" hangingPunct="1">
              <a:buFont typeface="+mj-lt"/>
              <a:buAutoNum type="arabicPeriod"/>
            </a:pPr>
            <a:endParaRPr lang="en-GB" altLang="en-US" sz="2000" dirty="0"/>
          </a:p>
          <a:p>
            <a:pPr marL="457200" indent="-457200" eaLnBrk="1" hangingPunct="1">
              <a:buFont typeface="+mj-lt"/>
              <a:buAutoNum type="arabicPeriod"/>
            </a:pPr>
            <a:r>
              <a:rPr lang="en-GB" altLang="en-US" sz="2000" dirty="0"/>
              <a:t>Be able to </a:t>
            </a:r>
            <a:r>
              <a:rPr lang="en-GB" altLang="en-US" sz="2000" b="1" dirty="0"/>
              <a:t>select the right combination</a:t>
            </a:r>
            <a:r>
              <a:rPr lang="en-GB" altLang="en-US" sz="2000" dirty="0"/>
              <a:t> of parameters to design the wing that best complies with set goals and requirements</a:t>
            </a:r>
          </a:p>
          <a:p>
            <a:pPr marL="0" indent="0" eaLnBrk="1" hangingPunct="1">
              <a:buNone/>
            </a:pPr>
            <a:endParaRPr lang="en-US" altLang="en-US" sz="2000" i="1" dirty="0">
              <a:latin typeface="+mn-lt"/>
            </a:endParaRPr>
          </a:p>
          <a:p>
            <a:pPr marL="0" indent="0" eaLnBrk="1" hangingPunct="1">
              <a:buNone/>
            </a:pPr>
            <a:endParaRPr lang="en-US" altLang="en-US" sz="2800" dirty="0"/>
          </a:p>
        </p:txBody>
      </p:sp>
      <p:pic>
        <p:nvPicPr>
          <p:cNvPr id="154626" name="Picture 2" descr="Meme of woman confused with mathematic equations - ABC News (Australian  Broadcasting Corporation)">
            <a:extLst>
              <a:ext uri="{FF2B5EF4-FFF2-40B4-BE49-F238E27FC236}">
                <a16:creationId xmlns:a16="http://schemas.microsoft.com/office/drawing/2014/main" id="{4391B3C0-49D5-48FA-8F13-C43F6C01B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018" y="1876432"/>
            <a:ext cx="3390900" cy="2261802"/>
          </a:xfrm>
          <a:prstGeom prst="rect">
            <a:avLst/>
          </a:prstGeom>
          <a:noFill/>
          <a:extLst>
            <a:ext uri="{909E8E84-426E-40DD-AFC4-6F175D3DCCD1}">
              <a14:hiddenFill xmlns:a14="http://schemas.microsoft.com/office/drawing/2010/main">
                <a:solidFill>
                  <a:srgbClr val="FFFFFF"/>
                </a:solidFill>
              </a14:hiddenFill>
            </a:ext>
          </a:extLst>
        </p:spPr>
      </p:pic>
      <p:pic>
        <p:nvPicPr>
          <p:cNvPr id="154628" name="Picture 4" descr="Math Hangover GIF - Math Hangover Zach GIFs">
            <a:extLst>
              <a:ext uri="{FF2B5EF4-FFF2-40B4-BE49-F238E27FC236}">
                <a16:creationId xmlns:a16="http://schemas.microsoft.com/office/drawing/2014/main" id="{084A374C-389A-4598-8CEE-3FD7DE8F35B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32018" y="4320803"/>
            <a:ext cx="3390900" cy="147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28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6 – </a:t>
            </a:r>
            <a:r>
              <a:rPr lang="en-US" sz="3600" dirty="0"/>
              <a:t>Incidence angle (</a:t>
            </a:r>
            <a:r>
              <a:rPr lang="en-US" sz="3600" dirty="0" err="1"/>
              <a:t>i</a:t>
            </a:r>
            <a:r>
              <a:rPr lang="en-US" sz="3600" baseline="-25000" dirty="0" err="1"/>
              <a:t>w</a:t>
            </a:r>
            <a:r>
              <a:rPr lang="en-US" sz="3600" dirty="0"/>
              <a:t>)</a:t>
            </a:r>
            <a:br>
              <a:rPr lang="en-US" sz="3600" dirty="0"/>
            </a:br>
            <a:br>
              <a:rPr lang="el-GR" sz="3600" dirty="0"/>
            </a:br>
            <a:br>
              <a:rPr lang="el-GR" sz="3600" dirty="0"/>
            </a:br>
            <a:br>
              <a:rPr lang="en-US" sz="3600" dirty="0"/>
            </a:br>
            <a:br>
              <a:rPr lang="en-US" sz="3600" dirty="0"/>
            </a:br>
            <a:endParaRPr lang="en-US" dirty="0"/>
          </a:p>
        </p:txBody>
      </p:sp>
      <p:pic>
        <p:nvPicPr>
          <p:cNvPr id="188418" name="Picture 2" descr="Avic's Xian factories are building C919 center fuselages and wing boxes.  Credit: Comac Photo">
            <a:extLst>
              <a:ext uri="{FF2B5EF4-FFF2-40B4-BE49-F238E27FC236}">
                <a16:creationId xmlns:a16="http://schemas.microsoft.com/office/drawing/2014/main" id="{7E62CE0B-5ED5-4A95-902D-1272D048C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11" y="1734785"/>
            <a:ext cx="5696989" cy="3799847"/>
          </a:xfrm>
          <a:prstGeom prst="rect">
            <a:avLst/>
          </a:prstGeom>
          <a:noFill/>
          <a:extLst>
            <a:ext uri="{909E8E84-426E-40DD-AFC4-6F175D3DCCD1}">
              <a14:hiddenFill xmlns:a14="http://schemas.microsoft.com/office/drawing/2010/main">
                <a:solidFill>
                  <a:srgbClr val="FFFFFF"/>
                </a:solidFill>
              </a14:hiddenFill>
            </a:ext>
          </a:extLst>
        </p:spPr>
      </p:pic>
      <p:pic>
        <p:nvPicPr>
          <p:cNvPr id="188420" name="Picture 4" descr="737s on a train questions - Airliners.net">
            <a:extLst>
              <a:ext uri="{FF2B5EF4-FFF2-40B4-BE49-F238E27FC236}">
                <a16:creationId xmlns:a16="http://schemas.microsoft.com/office/drawing/2014/main" id="{4C58D450-967F-450A-AEA0-7BFA823837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943" t="37548" r="34994" b="20874"/>
          <a:stretch/>
        </p:blipFill>
        <p:spPr bwMode="auto">
          <a:xfrm>
            <a:off x="6821978" y="1734785"/>
            <a:ext cx="4971011" cy="3799847"/>
          </a:xfrm>
          <a:prstGeom prst="rect">
            <a:avLst/>
          </a:prstGeom>
          <a:noFill/>
          <a:extLst>
            <a:ext uri="{909E8E84-426E-40DD-AFC4-6F175D3DCCD1}">
              <a14:hiddenFill xmlns:a14="http://schemas.microsoft.com/office/drawing/2010/main">
                <a:solidFill>
                  <a:srgbClr val="FFFFFF"/>
                </a:solidFill>
              </a14:hiddenFill>
            </a:ext>
          </a:extLst>
        </p:spPr>
      </p:pic>
      <p:sp>
        <p:nvSpPr>
          <p:cNvPr id="4" name="Line 7">
            <a:extLst>
              <a:ext uri="{FF2B5EF4-FFF2-40B4-BE49-F238E27FC236}">
                <a16:creationId xmlns:a16="http://schemas.microsoft.com/office/drawing/2014/main" id="{9C13FBBA-9AF5-421D-A8E9-6EE5F7440444}"/>
              </a:ext>
            </a:extLst>
          </p:cNvPr>
          <p:cNvSpPr>
            <a:spLocks noChangeShapeType="1"/>
          </p:cNvSpPr>
          <p:nvPr/>
        </p:nvSpPr>
        <p:spPr bwMode="auto">
          <a:xfrm rot="10800000">
            <a:off x="7239703" y="3955094"/>
            <a:ext cx="3681368" cy="69263"/>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 name="Line 8">
            <a:extLst>
              <a:ext uri="{FF2B5EF4-FFF2-40B4-BE49-F238E27FC236}">
                <a16:creationId xmlns:a16="http://schemas.microsoft.com/office/drawing/2014/main" id="{FB01507C-B462-47F7-935C-CC37F28D96B5}"/>
              </a:ext>
            </a:extLst>
          </p:cNvPr>
          <p:cNvSpPr>
            <a:spLocks noChangeShapeType="1"/>
          </p:cNvSpPr>
          <p:nvPr/>
        </p:nvSpPr>
        <p:spPr bwMode="auto">
          <a:xfrm rot="10800000">
            <a:off x="8343897" y="3968686"/>
            <a:ext cx="2577173" cy="146412"/>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7" name="Arc 10">
            <a:extLst>
              <a:ext uri="{FF2B5EF4-FFF2-40B4-BE49-F238E27FC236}">
                <a16:creationId xmlns:a16="http://schemas.microsoft.com/office/drawing/2014/main" id="{51164D6A-6EFB-48C5-AC33-FE7B2DBF561E}"/>
              </a:ext>
            </a:extLst>
          </p:cNvPr>
          <p:cNvSpPr>
            <a:spLocks/>
          </p:cNvSpPr>
          <p:nvPr/>
        </p:nvSpPr>
        <p:spPr bwMode="auto">
          <a:xfrm rot="870341">
            <a:off x="10776137" y="3652910"/>
            <a:ext cx="181058" cy="334936"/>
          </a:xfrm>
          <a:custGeom>
            <a:avLst/>
            <a:gdLst>
              <a:gd name="T0" fmla="*/ 0 w 21600"/>
              <a:gd name="T1" fmla="*/ 0 h 21600"/>
              <a:gd name="T2" fmla="*/ 381000 w 21600"/>
              <a:gd name="T3" fmla="*/ 381000 h 21600"/>
              <a:gd name="T4" fmla="*/ 0 w 21600"/>
              <a:gd name="T5" fmla="*/ 3810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dirty="0"/>
          </a:p>
        </p:txBody>
      </p:sp>
      <p:sp>
        <p:nvSpPr>
          <p:cNvPr id="12" name="Line 7">
            <a:extLst>
              <a:ext uri="{FF2B5EF4-FFF2-40B4-BE49-F238E27FC236}">
                <a16:creationId xmlns:a16="http://schemas.microsoft.com/office/drawing/2014/main" id="{FFDEC38D-1EFE-44B2-B088-A7DDDC4588EA}"/>
              </a:ext>
            </a:extLst>
          </p:cNvPr>
          <p:cNvSpPr>
            <a:spLocks noChangeShapeType="1"/>
          </p:cNvSpPr>
          <p:nvPr/>
        </p:nvSpPr>
        <p:spPr bwMode="auto">
          <a:xfrm rot="10800000">
            <a:off x="1105277" y="4247391"/>
            <a:ext cx="2695197" cy="202221"/>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3" name="Line 8">
            <a:extLst>
              <a:ext uri="{FF2B5EF4-FFF2-40B4-BE49-F238E27FC236}">
                <a16:creationId xmlns:a16="http://schemas.microsoft.com/office/drawing/2014/main" id="{CA898FD8-D424-45DA-BACE-625CC447D26F}"/>
              </a:ext>
            </a:extLst>
          </p:cNvPr>
          <p:cNvSpPr>
            <a:spLocks noChangeShapeType="1"/>
          </p:cNvSpPr>
          <p:nvPr/>
        </p:nvSpPr>
        <p:spPr bwMode="auto">
          <a:xfrm rot="10800000">
            <a:off x="1142199" y="4165992"/>
            <a:ext cx="3557327" cy="38885"/>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4" name="Arc 10">
            <a:extLst>
              <a:ext uri="{FF2B5EF4-FFF2-40B4-BE49-F238E27FC236}">
                <a16:creationId xmlns:a16="http://schemas.microsoft.com/office/drawing/2014/main" id="{979D40CF-AF65-45C6-8505-5A4F51AE9BFA}"/>
              </a:ext>
            </a:extLst>
          </p:cNvPr>
          <p:cNvSpPr>
            <a:spLocks/>
          </p:cNvSpPr>
          <p:nvPr/>
        </p:nvSpPr>
        <p:spPr bwMode="auto">
          <a:xfrm rot="3182852">
            <a:off x="3456455" y="4221703"/>
            <a:ext cx="179561" cy="180383"/>
          </a:xfrm>
          <a:custGeom>
            <a:avLst/>
            <a:gdLst>
              <a:gd name="T0" fmla="*/ 0 w 21600"/>
              <a:gd name="T1" fmla="*/ 0 h 21600"/>
              <a:gd name="T2" fmla="*/ 381000 w 21600"/>
              <a:gd name="T3" fmla="*/ 381000 h 21600"/>
              <a:gd name="T4" fmla="*/ 0 w 21600"/>
              <a:gd name="T5" fmla="*/ 3810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5" name="Arc 10">
            <a:extLst>
              <a:ext uri="{FF2B5EF4-FFF2-40B4-BE49-F238E27FC236}">
                <a16:creationId xmlns:a16="http://schemas.microsoft.com/office/drawing/2014/main" id="{6AAEB733-7FDD-4291-8D0C-AC58447A2020}"/>
              </a:ext>
            </a:extLst>
          </p:cNvPr>
          <p:cNvSpPr>
            <a:spLocks/>
          </p:cNvSpPr>
          <p:nvPr/>
        </p:nvSpPr>
        <p:spPr bwMode="auto">
          <a:xfrm rot="3250022">
            <a:off x="10709956" y="4158525"/>
            <a:ext cx="225173" cy="319523"/>
          </a:xfrm>
          <a:custGeom>
            <a:avLst/>
            <a:gdLst>
              <a:gd name="T0" fmla="*/ 0 w 21600"/>
              <a:gd name="T1" fmla="*/ 0 h 21600"/>
              <a:gd name="T2" fmla="*/ 381000 w 21600"/>
              <a:gd name="T3" fmla="*/ 381000 h 21600"/>
              <a:gd name="T4" fmla="*/ 0 w 21600"/>
              <a:gd name="T5" fmla="*/ 3810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FF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dirty="0"/>
          </a:p>
        </p:txBody>
      </p:sp>
    </p:spTree>
    <p:extLst>
      <p:ext uri="{BB962C8B-B14F-4D97-AF65-F5344CB8AC3E}">
        <p14:creationId xmlns:p14="http://schemas.microsoft.com/office/powerpoint/2010/main" val="42381592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6 – </a:t>
            </a:r>
            <a:r>
              <a:rPr lang="en-US" sz="3600" dirty="0"/>
              <a:t>Incidence angle (</a:t>
            </a:r>
            <a:r>
              <a:rPr lang="en-US" sz="3600" dirty="0" err="1"/>
              <a:t>i</a:t>
            </a:r>
            <a:r>
              <a:rPr lang="en-US" sz="3600" baseline="-25000" dirty="0" err="1"/>
              <a:t>w</a:t>
            </a:r>
            <a:r>
              <a:rPr lang="en-US" sz="3600" dirty="0"/>
              <a:t>)</a:t>
            </a:r>
            <a:br>
              <a:rPr lang="en-US" sz="3600" dirty="0"/>
            </a:br>
            <a:br>
              <a:rPr lang="el-GR" sz="3600" dirty="0"/>
            </a:br>
            <a:br>
              <a:rPr lang="el-GR" sz="3600" dirty="0"/>
            </a:br>
            <a:br>
              <a:rPr lang="en-US" sz="3600" dirty="0"/>
            </a:br>
            <a:br>
              <a:rPr lang="en-US" sz="3600" dirty="0"/>
            </a:br>
            <a:endParaRPr lang="en-US" dirty="0"/>
          </a:p>
        </p:txBody>
      </p:sp>
      <p:sp>
        <p:nvSpPr>
          <p:cNvPr id="8" name="Content Placeholder 7">
            <a:extLst>
              <a:ext uri="{FF2B5EF4-FFF2-40B4-BE49-F238E27FC236}">
                <a16:creationId xmlns:a16="http://schemas.microsoft.com/office/drawing/2014/main" id="{80A5122B-B571-4935-9D0C-62DBE175F04C}"/>
              </a:ext>
            </a:extLst>
          </p:cNvPr>
          <p:cNvSpPr>
            <a:spLocks noGrp="1"/>
          </p:cNvSpPr>
          <p:nvPr>
            <p:ph idx="1"/>
          </p:nvPr>
        </p:nvSpPr>
        <p:spPr/>
        <p:txBody>
          <a:bodyPr/>
          <a:lstStyle/>
          <a:p>
            <a:pPr marL="0" indent="0">
              <a:buNone/>
            </a:pPr>
            <a:r>
              <a:rPr lang="en-GB" altLang="en-US" dirty="0"/>
              <a:t>The Vought F-8 Crusader has a </a:t>
            </a:r>
            <a:r>
              <a:rPr lang="en-GB" altLang="en-US" b="1" dirty="0"/>
              <a:t>variable incidence wing</a:t>
            </a:r>
            <a:r>
              <a:rPr lang="en-GB" altLang="en-US" dirty="0"/>
              <a:t> to increase lift at low airspeeds reducing the need for the pilots to pitch the nose of the fighter up during approach for landing on aircraft carriers</a:t>
            </a:r>
          </a:p>
          <a:p>
            <a:endParaRPr lang="en-US" dirty="0"/>
          </a:p>
        </p:txBody>
      </p:sp>
      <p:pic>
        <p:nvPicPr>
          <p:cNvPr id="6" name="Picture 3" descr="F-8 Crusader's variable incidence wing">
            <a:hlinkClick r:id="rId3"/>
            <a:extLst>
              <a:ext uri="{FF2B5EF4-FFF2-40B4-BE49-F238E27FC236}">
                <a16:creationId xmlns:a16="http://schemas.microsoft.com/office/drawing/2014/main" id="{A6385842-5461-42B6-8E47-7A60972F37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205"/>
          <a:stretch/>
        </p:blipFill>
        <p:spPr bwMode="auto">
          <a:xfrm flipH="1">
            <a:off x="609601" y="3492062"/>
            <a:ext cx="4577542" cy="22162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CBE8B6E-F138-4B2D-952C-CB8FD36AA5A7}"/>
              </a:ext>
            </a:extLst>
          </p:cNvPr>
          <p:cNvPicPr>
            <a:picLocks noChangeAspect="1"/>
          </p:cNvPicPr>
          <p:nvPr/>
        </p:nvPicPr>
        <p:blipFill>
          <a:blip r:embed="rId5"/>
          <a:stretch>
            <a:fillRect/>
          </a:stretch>
        </p:blipFill>
        <p:spPr>
          <a:xfrm>
            <a:off x="6022502" y="3492062"/>
            <a:ext cx="5657846" cy="2216264"/>
          </a:xfrm>
          <a:prstGeom prst="rect">
            <a:avLst/>
          </a:prstGeom>
        </p:spPr>
      </p:pic>
    </p:spTree>
    <p:extLst>
      <p:ext uri="{BB962C8B-B14F-4D97-AF65-F5344CB8AC3E}">
        <p14:creationId xmlns:p14="http://schemas.microsoft.com/office/powerpoint/2010/main" val="38859561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7 – </a:t>
            </a:r>
            <a:r>
              <a:rPr lang="en-US" sz="3600" dirty="0"/>
              <a:t>Dihedral angle (</a:t>
            </a:r>
            <a:r>
              <a:rPr lang="el-GR" sz="3600" dirty="0"/>
              <a:t>Γ)</a:t>
            </a:r>
            <a:br>
              <a:rPr lang="en-US" sz="3600" dirty="0"/>
            </a:br>
            <a:br>
              <a:rPr lang="en-US" sz="3600" dirty="0"/>
            </a:br>
            <a:br>
              <a:rPr lang="el-GR" sz="3600" dirty="0"/>
            </a:br>
            <a:br>
              <a:rPr lang="el-GR" sz="3600" dirty="0"/>
            </a:b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p:txBody>
          <a:bodyPr/>
          <a:lstStyle/>
          <a:p>
            <a:pPr marL="0" indent="0" eaLnBrk="1" hangingPunct="1">
              <a:buNone/>
            </a:pPr>
            <a:r>
              <a:rPr lang="en-GB" altLang="en-US" dirty="0"/>
              <a:t>The dihedral angle is the angle of the wing with respect to the horizontal when seen from the front.</a:t>
            </a:r>
          </a:p>
          <a:p>
            <a:pPr marL="0" indent="0" eaLnBrk="1" hangingPunct="1">
              <a:buNone/>
            </a:pPr>
            <a:endParaRPr lang="en-GB" altLang="en-US" dirty="0"/>
          </a:p>
          <a:p>
            <a:pPr marL="0" indent="0" eaLnBrk="1" hangingPunct="1">
              <a:buNone/>
            </a:pPr>
            <a:endParaRPr lang="en-GB" altLang="en-US" dirty="0"/>
          </a:p>
          <a:p>
            <a:r>
              <a:rPr lang="en-GB" altLang="en-US" sz="2000" dirty="0"/>
              <a:t>Once the wing has been positioned with respect to the fuselage, some dihedral angle values can be selected in order to guarantee e.g. </a:t>
            </a:r>
            <a:r>
              <a:rPr lang="en-GB" altLang="en-US" sz="2000" b="1" dirty="0"/>
              <a:t>engine ground clearance</a:t>
            </a:r>
            <a:r>
              <a:rPr lang="en-GB" altLang="en-US" sz="2000" dirty="0"/>
              <a:t> (typically in low wing)</a:t>
            </a:r>
          </a:p>
          <a:p>
            <a:pPr marL="0" indent="0" eaLnBrk="1" hangingPunct="1">
              <a:buNone/>
            </a:pPr>
            <a:endParaRPr lang="en-GB" altLang="en-US" dirty="0"/>
          </a:p>
          <a:p>
            <a:endParaRPr lang="en-US" dirty="0"/>
          </a:p>
        </p:txBody>
      </p:sp>
      <p:pic>
        <p:nvPicPr>
          <p:cNvPr id="5" name="Picture 4" descr="Dihedral effect on lateral stability">
            <a:extLst>
              <a:ext uri="{FF2B5EF4-FFF2-40B4-BE49-F238E27FC236}">
                <a16:creationId xmlns:a16="http://schemas.microsoft.com/office/drawing/2014/main" id="{DD6E431A-ADFD-4E72-8954-B03E3ED5B78B}"/>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b="85357"/>
          <a:stretch/>
        </p:blipFill>
        <p:spPr bwMode="auto">
          <a:xfrm>
            <a:off x="2152752" y="2029467"/>
            <a:ext cx="7848600" cy="126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FC0718AD-7AC6-4AC7-8EA2-F231E8F4687F}"/>
              </a:ext>
            </a:extLst>
          </p:cNvPr>
          <p:cNvGrpSpPr>
            <a:grpSpLocks/>
          </p:cNvGrpSpPr>
          <p:nvPr/>
        </p:nvGrpSpPr>
        <p:grpSpPr bwMode="auto">
          <a:xfrm>
            <a:off x="3966317" y="3908268"/>
            <a:ext cx="6103330" cy="2119711"/>
            <a:chOff x="2617" y="1847"/>
            <a:chExt cx="4080" cy="1417"/>
          </a:xfrm>
        </p:grpSpPr>
        <p:sp>
          <p:nvSpPr>
            <p:cNvPr id="7" name="Text Box 6">
              <a:extLst>
                <a:ext uri="{FF2B5EF4-FFF2-40B4-BE49-F238E27FC236}">
                  <a16:creationId xmlns:a16="http://schemas.microsoft.com/office/drawing/2014/main" id="{380D5379-604A-439F-B908-EA462A2945B3}"/>
                </a:ext>
              </a:extLst>
            </p:cNvPr>
            <p:cNvSpPr txBox="1">
              <a:spLocks noChangeArrowheads="1"/>
            </p:cNvSpPr>
            <p:nvPr/>
          </p:nvSpPr>
          <p:spPr bwMode="auto">
            <a:xfrm>
              <a:off x="2822" y="2516"/>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GB" altLang="en-US"/>
            </a:p>
          </p:txBody>
        </p:sp>
        <p:sp>
          <p:nvSpPr>
            <p:cNvPr id="8" name="Oval 7">
              <a:extLst>
                <a:ext uri="{FF2B5EF4-FFF2-40B4-BE49-F238E27FC236}">
                  <a16:creationId xmlns:a16="http://schemas.microsoft.com/office/drawing/2014/main" id="{C550DCFA-C001-47A4-872F-A0FBC7482196}"/>
                </a:ext>
              </a:extLst>
            </p:cNvPr>
            <p:cNvSpPr>
              <a:spLocks noChangeArrowheads="1"/>
            </p:cNvSpPr>
            <p:nvPr/>
          </p:nvSpPr>
          <p:spPr bwMode="auto">
            <a:xfrm>
              <a:off x="3744" y="2256"/>
              <a:ext cx="624" cy="64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9" name="Freeform 8">
              <a:extLst>
                <a:ext uri="{FF2B5EF4-FFF2-40B4-BE49-F238E27FC236}">
                  <a16:creationId xmlns:a16="http://schemas.microsoft.com/office/drawing/2014/main" id="{CFC2E74C-9188-4609-9CAA-58B3B35813FB}"/>
                </a:ext>
              </a:extLst>
            </p:cNvPr>
            <p:cNvSpPr>
              <a:spLocks/>
            </p:cNvSpPr>
            <p:nvPr/>
          </p:nvSpPr>
          <p:spPr bwMode="auto">
            <a:xfrm>
              <a:off x="4042" y="2640"/>
              <a:ext cx="1437" cy="264"/>
            </a:xfrm>
            <a:custGeom>
              <a:avLst/>
              <a:gdLst>
                <a:gd name="T0" fmla="*/ 0 w 1437"/>
                <a:gd name="T1" fmla="*/ 264 h 264"/>
                <a:gd name="T2" fmla="*/ 335 w 1437"/>
                <a:gd name="T3" fmla="*/ 221 h 264"/>
                <a:gd name="T4" fmla="*/ 1425 w 1437"/>
                <a:gd name="T5" fmla="*/ 38 h 264"/>
                <a:gd name="T6" fmla="*/ 1437 w 1437"/>
                <a:gd name="T7" fmla="*/ 0 h 264"/>
                <a:gd name="T8" fmla="*/ 285 w 1437"/>
                <a:gd name="T9" fmla="*/ 96 h 264"/>
                <a:gd name="T10" fmla="*/ 0 60000 65536"/>
                <a:gd name="T11" fmla="*/ 0 60000 65536"/>
                <a:gd name="T12" fmla="*/ 0 60000 65536"/>
                <a:gd name="T13" fmla="*/ 0 60000 65536"/>
                <a:gd name="T14" fmla="*/ 0 60000 65536"/>
                <a:gd name="T15" fmla="*/ 0 w 1437"/>
                <a:gd name="T16" fmla="*/ 0 h 264"/>
                <a:gd name="T17" fmla="*/ 1437 w 1437"/>
                <a:gd name="T18" fmla="*/ 264 h 264"/>
              </a:gdLst>
              <a:ahLst/>
              <a:cxnLst>
                <a:cxn ang="T10">
                  <a:pos x="T0" y="T1"/>
                </a:cxn>
                <a:cxn ang="T11">
                  <a:pos x="T2" y="T3"/>
                </a:cxn>
                <a:cxn ang="T12">
                  <a:pos x="T4" y="T5"/>
                </a:cxn>
                <a:cxn ang="T13">
                  <a:pos x="T6" y="T7"/>
                </a:cxn>
                <a:cxn ang="T14">
                  <a:pos x="T8" y="T9"/>
                </a:cxn>
              </a:cxnLst>
              <a:rect l="T15" t="T16" r="T17" b="T18"/>
              <a:pathLst>
                <a:path w="1437" h="264">
                  <a:moveTo>
                    <a:pt x="0" y="264"/>
                  </a:moveTo>
                  <a:cubicBezTo>
                    <a:pt x="53" y="261"/>
                    <a:pt x="98" y="259"/>
                    <a:pt x="335" y="221"/>
                  </a:cubicBezTo>
                  <a:cubicBezTo>
                    <a:pt x="572" y="183"/>
                    <a:pt x="1241" y="75"/>
                    <a:pt x="1425" y="38"/>
                  </a:cubicBezTo>
                  <a:lnTo>
                    <a:pt x="1437" y="0"/>
                  </a:lnTo>
                  <a:lnTo>
                    <a:pt x="285" y="9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0" name="Oval 9">
              <a:extLst>
                <a:ext uri="{FF2B5EF4-FFF2-40B4-BE49-F238E27FC236}">
                  <a16:creationId xmlns:a16="http://schemas.microsoft.com/office/drawing/2014/main" id="{A09D3874-6342-43BF-AD85-57DCF5F844EC}"/>
                </a:ext>
              </a:extLst>
            </p:cNvPr>
            <p:cNvSpPr>
              <a:spLocks noChangeArrowheads="1"/>
            </p:cNvSpPr>
            <p:nvPr/>
          </p:nvSpPr>
          <p:spPr bwMode="auto">
            <a:xfrm>
              <a:off x="4728" y="2812"/>
              <a:ext cx="168" cy="18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1" name="Oval 10">
              <a:extLst>
                <a:ext uri="{FF2B5EF4-FFF2-40B4-BE49-F238E27FC236}">
                  <a16:creationId xmlns:a16="http://schemas.microsoft.com/office/drawing/2014/main" id="{F4DAC3D9-CF52-407C-85F7-98ACD20F9C7C}"/>
                </a:ext>
              </a:extLst>
            </p:cNvPr>
            <p:cNvSpPr>
              <a:spLocks noChangeArrowheads="1"/>
            </p:cNvSpPr>
            <p:nvPr/>
          </p:nvSpPr>
          <p:spPr bwMode="auto">
            <a:xfrm>
              <a:off x="3168" y="3072"/>
              <a:ext cx="48" cy="19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grpSp>
          <p:nvGrpSpPr>
            <p:cNvPr id="12" name="Group 11">
              <a:extLst>
                <a:ext uri="{FF2B5EF4-FFF2-40B4-BE49-F238E27FC236}">
                  <a16:creationId xmlns:a16="http://schemas.microsoft.com/office/drawing/2014/main" id="{D2BEEC6A-902F-4EDB-B8EB-B8AA29635097}"/>
                </a:ext>
              </a:extLst>
            </p:cNvPr>
            <p:cNvGrpSpPr>
              <a:grpSpLocks/>
            </p:cNvGrpSpPr>
            <p:nvPr/>
          </p:nvGrpSpPr>
          <p:grpSpPr bwMode="auto">
            <a:xfrm>
              <a:off x="4306" y="2820"/>
              <a:ext cx="226" cy="286"/>
              <a:chOff x="4266" y="3120"/>
              <a:chExt cx="226" cy="286"/>
            </a:xfrm>
          </p:grpSpPr>
          <p:sp>
            <p:nvSpPr>
              <p:cNvPr id="33" name="AutoShape 12">
                <a:extLst>
                  <a:ext uri="{FF2B5EF4-FFF2-40B4-BE49-F238E27FC236}">
                    <a16:creationId xmlns:a16="http://schemas.microsoft.com/office/drawing/2014/main" id="{36A9104A-0EB3-4822-841D-CAE34CFAB798}"/>
                  </a:ext>
                </a:extLst>
              </p:cNvPr>
              <p:cNvSpPr>
                <a:spLocks noChangeArrowheads="1"/>
              </p:cNvSpPr>
              <p:nvPr/>
            </p:nvSpPr>
            <p:spPr bwMode="auto">
              <a:xfrm>
                <a:off x="4266" y="3262"/>
                <a:ext cx="48" cy="144"/>
              </a:xfrm>
              <a:prstGeom prst="roundRect">
                <a:avLst>
                  <a:gd name="adj"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4" name="AutoShape 13">
                <a:extLst>
                  <a:ext uri="{FF2B5EF4-FFF2-40B4-BE49-F238E27FC236}">
                    <a16:creationId xmlns:a16="http://schemas.microsoft.com/office/drawing/2014/main" id="{9718A865-B6D3-442B-AE61-A2631B920AB6}"/>
                  </a:ext>
                </a:extLst>
              </p:cNvPr>
              <p:cNvSpPr>
                <a:spLocks noChangeArrowheads="1"/>
              </p:cNvSpPr>
              <p:nvPr/>
            </p:nvSpPr>
            <p:spPr bwMode="auto">
              <a:xfrm>
                <a:off x="4444" y="3260"/>
                <a:ext cx="48" cy="144"/>
              </a:xfrm>
              <a:prstGeom prst="roundRect">
                <a:avLst>
                  <a:gd name="adj"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5" name="Freeform 14">
                <a:extLst>
                  <a:ext uri="{FF2B5EF4-FFF2-40B4-BE49-F238E27FC236}">
                    <a16:creationId xmlns:a16="http://schemas.microsoft.com/office/drawing/2014/main" id="{58F33489-5200-4E30-ACBF-D41959EC1281}"/>
                  </a:ext>
                </a:extLst>
              </p:cNvPr>
              <p:cNvSpPr>
                <a:spLocks/>
              </p:cNvSpPr>
              <p:nvPr/>
            </p:nvSpPr>
            <p:spPr bwMode="auto">
              <a:xfrm>
                <a:off x="4320" y="3120"/>
                <a:ext cx="120" cy="240"/>
              </a:xfrm>
              <a:custGeom>
                <a:avLst/>
                <a:gdLst>
                  <a:gd name="T0" fmla="*/ 0 w 144"/>
                  <a:gd name="T1" fmla="*/ 240 h 240"/>
                  <a:gd name="T2" fmla="*/ 144 w 144"/>
                  <a:gd name="T3" fmla="*/ 240 h 240"/>
                  <a:gd name="T4" fmla="*/ 144 w 144"/>
                  <a:gd name="T5" fmla="*/ 192 h 240"/>
                  <a:gd name="T6" fmla="*/ 96 w 144"/>
                  <a:gd name="T7" fmla="*/ 192 h 240"/>
                  <a:gd name="T8" fmla="*/ 96 w 144"/>
                  <a:gd name="T9" fmla="*/ 0 h 240"/>
                  <a:gd name="T10" fmla="*/ 48 w 144"/>
                  <a:gd name="T11" fmla="*/ 0 h 240"/>
                  <a:gd name="T12" fmla="*/ 48 w 144"/>
                  <a:gd name="T13" fmla="*/ 192 h 240"/>
                  <a:gd name="T14" fmla="*/ 0 w 144"/>
                  <a:gd name="T15" fmla="*/ 192 h 240"/>
                  <a:gd name="T16" fmla="*/ 0 w 144"/>
                  <a:gd name="T17" fmla="*/ 240 h 2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
                  <a:gd name="T28" fmla="*/ 0 h 240"/>
                  <a:gd name="T29" fmla="*/ 144 w 144"/>
                  <a:gd name="T30" fmla="*/ 240 h 2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 h="240">
                    <a:moveTo>
                      <a:pt x="0" y="240"/>
                    </a:moveTo>
                    <a:lnTo>
                      <a:pt x="144" y="240"/>
                    </a:lnTo>
                    <a:lnTo>
                      <a:pt x="144" y="192"/>
                    </a:lnTo>
                    <a:lnTo>
                      <a:pt x="96" y="192"/>
                    </a:lnTo>
                    <a:lnTo>
                      <a:pt x="96" y="0"/>
                    </a:lnTo>
                    <a:lnTo>
                      <a:pt x="48" y="0"/>
                    </a:lnTo>
                    <a:lnTo>
                      <a:pt x="48" y="192"/>
                    </a:lnTo>
                    <a:lnTo>
                      <a:pt x="0" y="192"/>
                    </a:lnTo>
                    <a:lnTo>
                      <a:pt x="0" y="24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grpSp>
        <p:sp>
          <p:nvSpPr>
            <p:cNvPr id="13" name="Line 15">
              <a:extLst>
                <a:ext uri="{FF2B5EF4-FFF2-40B4-BE49-F238E27FC236}">
                  <a16:creationId xmlns:a16="http://schemas.microsoft.com/office/drawing/2014/main" id="{13EC9A9F-46C2-4FA0-B3AB-03EDF4CAC318}"/>
                </a:ext>
              </a:extLst>
            </p:cNvPr>
            <p:cNvSpPr>
              <a:spLocks noChangeShapeType="1"/>
            </p:cNvSpPr>
            <p:nvPr/>
          </p:nvSpPr>
          <p:spPr bwMode="auto">
            <a:xfrm>
              <a:off x="2684" y="3108"/>
              <a:ext cx="2750"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4" name="Line 16">
              <a:extLst>
                <a:ext uri="{FF2B5EF4-FFF2-40B4-BE49-F238E27FC236}">
                  <a16:creationId xmlns:a16="http://schemas.microsoft.com/office/drawing/2014/main" id="{DA1894D3-73E9-4DC2-B07C-402A25150A4F}"/>
                </a:ext>
              </a:extLst>
            </p:cNvPr>
            <p:cNvSpPr>
              <a:spLocks noChangeShapeType="1"/>
            </p:cNvSpPr>
            <p:nvPr/>
          </p:nvSpPr>
          <p:spPr bwMode="auto">
            <a:xfrm flipV="1">
              <a:off x="4466" y="2928"/>
              <a:ext cx="1006" cy="18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5" name="Line 17">
              <a:extLst>
                <a:ext uri="{FF2B5EF4-FFF2-40B4-BE49-F238E27FC236}">
                  <a16:creationId xmlns:a16="http://schemas.microsoft.com/office/drawing/2014/main" id="{0F818003-F800-4355-993B-FD42AD191818}"/>
                </a:ext>
              </a:extLst>
            </p:cNvPr>
            <p:cNvSpPr>
              <a:spLocks noChangeShapeType="1"/>
            </p:cNvSpPr>
            <p:nvPr/>
          </p:nvSpPr>
          <p:spPr bwMode="auto">
            <a:xfrm flipV="1">
              <a:off x="4720" y="2972"/>
              <a:ext cx="258" cy="4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6" name="Line 18">
              <a:extLst>
                <a:ext uri="{FF2B5EF4-FFF2-40B4-BE49-F238E27FC236}">
                  <a16:creationId xmlns:a16="http://schemas.microsoft.com/office/drawing/2014/main" id="{72D5F471-1DD5-438F-9CFA-DE3C3605EF1E}"/>
                </a:ext>
              </a:extLst>
            </p:cNvPr>
            <p:cNvSpPr>
              <a:spLocks noChangeShapeType="1"/>
            </p:cNvSpPr>
            <p:nvPr/>
          </p:nvSpPr>
          <p:spPr bwMode="auto">
            <a:xfrm>
              <a:off x="4948" y="2872"/>
              <a:ext cx="16" cy="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7" name="Line 19">
              <a:extLst>
                <a:ext uri="{FF2B5EF4-FFF2-40B4-BE49-F238E27FC236}">
                  <a16:creationId xmlns:a16="http://schemas.microsoft.com/office/drawing/2014/main" id="{B69CC38D-A8A9-45A0-83F4-7C076AF8F691}"/>
                </a:ext>
              </a:extLst>
            </p:cNvPr>
            <p:cNvSpPr>
              <a:spLocks noChangeShapeType="1"/>
            </p:cNvSpPr>
            <p:nvPr/>
          </p:nvSpPr>
          <p:spPr bwMode="auto">
            <a:xfrm flipH="1" flipV="1">
              <a:off x="4970" y="3028"/>
              <a:ext cx="20" cy="1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8" name="Arc 20">
              <a:extLst>
                <a:ext uri="{FF2B5EF4-FFF2-40B4-BE49-F238E27FC236}">
                  <a16:creationId xmlns:a16="http://schemas.microsoft.com/office/drawing/2014/main" id="{BBED0521-7753-4390-9D16-EEC2AFBAA36F}"/>
                </a:ext>
              </a:extLst>
            </p:cNvPr>
            <p:cNvSpPr>
              <a:spLocks/>
            </p:cNvSpPr>
            <p:nvPr/>
          </p:nvSpPr>
          <p:spPr bwMode="auto">
            <a:xfrm>
              <a:off x="5328" y="2945"/>
              <a:ext cx="48" cy="171"/>
            </a:xfrm>
            <a:custGeom>
              <a:avLst/>
              <a:gdLst>
                <a:gd name="T0" fmla="*/ 16 w 21600"/>
                <a:gd name="T1" fmla="*/ 0 h 25646"/>
                <a:gd name="T2" fmla="*/ 47 w 21600"/>
                <a:gd name="T3" fmla="*/ 171 h 25646"/>
                <a:gd name="T4" fmla="*/ 0 w 21600"/>
                <a:gd name="T5" fmla="*/ 136 h 25646"/>
                <a:gd name="T6" fmla="*/ 0 60000 65536"/>
                <a:gd name="T7" fmla="*/ 0 60000 65536"/>
                <a:gd name="T8" fmla="*/ 0 60000 65536"/>
                <a:gd name="T9" fmla="*/ 0 w 21600"/>
                <a:gd name="T10" fmla="*/ 0 h 25646"/>
                <a:gd name="T11" fmla="*/ 21600 w 21600"/>
                <a:gd name="T12" fmla="*/ 25646 h 25646"/>
              </a:gdLst>
              <a:ahLst/>
              <a:cxnLst>
                <a:cxn ang="T6">
                  <a:pos x="T0" y="T1"/>
                </a:cxn>
                <a:cxn ang="T7">
                  <a:pos x="T2" y="T3"/>
                </a:cxn>
                <a:cxn ang="T8">
                  <a:pos x="T4" y="T5"/>
                </a:cxn>
              </a:cxnLst>
              <a:rect l="T9" t="T10" r="T11" b="T12"/>
              <a:pathLst>
                <a:path w="21600" h="25646" fill="none" extrusionOk="0">
                  <a:moveTo>
                    <a:pt x="6997" y="-1"/>
                  </a:moveTo>
                  <a:cubicBezTo>
                    <a:pt x="15731" y="2990"/>
                    <a:pt x="21600" y="11202"/>
                    <a:pt x="21600" y="20435"/>
                  </a:cubicBezTo>
                  <a:cubicBezTo>
                    <a:pt x="21600" y="22191"/>
                    <a:pt x="21385" y="23941"/>
                    <a:pt x="20962" y="25646"/>
                  </a:cubicBezTo>
                </a:path>
                <a:path w="21600" h="25646" stroke="0" extrusionOk="0">
                  <a:moveTo>
                    <a:pt x="6997" y="-1"/>
                  </a:moveTo>
                  <a:cubicBezTo>
                    <a:pt x="15731" y="2990"/>
                    <a:pt x="21600" y="11202"/>
                    <a:pt x="21600" y="20435"/>
                  </a:cubicBezTo>
                  <a:cubicBezTo>
                    <a:pt x="21600" y="22191"/>
                    <a:pt x="21385" y="23941"/>
                    <a:pt x="20962" y="25646"/>
                  </a:cubicBezTo>
                  <a:lnTo>
                    <a:pt x="0" y="20435"/>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9" name="Line 21">
              <a:extLst>
                <a:ext uri="{FF2B5EF4-FFF2-40B4-BE49-F238E27FC236}">
                  <a16:creationId xmlns:a16="http://schemas.microsoft.com/office/drawing/2014/main" id="{D162C1AB-64B0-4370-8DFB-288DF2401A81}"/>
                </a:ext>
              </a:extLst>
            </p:cNvPr>
            <p:cNvSpPr>
              <a:spLocks noChangeShapeType="1"/>
            </p:cNvSpPr>
            <p:nvPr/>
          </p:nvSpPr>
          <p:spPr bwMode="auto">
            <a:xfrm>
              <a:off x="4944" y="2832"/>
              <a:ext cx="48"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0" name="Freeform 22">
              <a:extLst>
                <a:ext uri="{FF2B5EF4-FFF2-40B4-BE49-F238E27FC236}">
                  <a16:creationId xmlns:a16="http://schemas.microsoft.com/office/drawing/2014/main" id="{E66E925B-3F6F-4CF6-93DF-A7E415601C69}"/>
                </a:ext>
              </a:extLst>
            </p:cNvPr>
            <p:cNvSpPr>
              <a:spLocks/>
            </p:cNvSpPr>
            <p:nvPr/>
          </p:nvSpPr>
          <p:spPr bwMode="auto">
            <a:xfrm>
              <a:off x="4028" y="1847"/>
              <a:ext cx="68" cy="411"/>
            </a:xfrm>
            <a:custGeom>
              <a:avLst/>
              <a:gdLst>
                <a:gd name="T0" fmla="*/ 0 w 68"/>
                <a:gd name="T1" fmla="*/ 407 h 411"/>
                <a:gd name="T2" fmla="*/ 27 w 68"/>
                <a:gd name="T3" fmla="*/ 0 h 411"/>
                <a:gd name="T4" fmla="*/ 56 w 68"/>
                <a:gd name="T5" fmla="*/ 1 h 411"/>
                <a:gd name="T6" fmla="*/ 68 w 68"/>
                <a:gd name="T7" fmla="*/ 411 h 411"/>
                <a:gd name="T8" fmla="*/ 0 60000 65536"/>
                <a:gd name="T9" fmla="*/ 0 60000 65536"/>
                <a:gd name="T10" fmla="*/ 0 60000 65536"/>
                <a:gd name="T11" fmla="*/ 0 60000 65536"/>
                <a:gd name="T12" fmla="*/ 0 w 68"/>
                <a:gd name="T13" fmla="*/ 0 h 411"/>
                <a:gd name="T14" fmla="*/ 68 w 68"/>
                <a:gd name="T15" fmla="*/ 411 h 411"/>
              </a:gdLst>
              <a:ahLst/>
              <a:cxnLst>
                <a:cxn ang="T8">
                  <a:pos x="T0" y="T1"/>
                </a:cxn>
                <a:cxn ang="T9">
                  <a:pos x="T2" y="T3"/>
                </a:cxn>
                <a:cxn ang="T10">
                  <a:pos x="T4" y="T5"/>
                </a:cxn>
                <a:cxn ang="T11">
                  <a:pos x="T6" y="T7"/>
                </a:cxn>
              </a:cxnLst>
              <a:rect l="T12" t="T13" r="T14" b="T15"/>
              <a:pathLst>
                <a:path w="68" h="411">
                  <a:moveTo>
                    <a:pt x="0" y="407"/>
                  </a:moveTo>
                  <a:cubicBezTo>
                    <a:pt x="5" y="344"/>
                    <a:pt x="18" y="68"/>
                    <a:pt x="27" y="0"/>
                  </a:cubicBezTo>
                  <a:lnTo>
                    <a:pt x="56" y="1"/>
                  </a:lnTo>
                  <a:lnTo>
                    <a:pt x="68" y="411"/>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dirty="0"/>
            </a:p>
          </p:txBody>
        </p:sp>
        <p:sp>
          <p:nvSpPr>
            <p:cNvPr id="21" name="Freeform 23">
              <a:extLst>
                <a:ext uri="{FF2B5EF4-FFF2-40B4-BE49-F238E27FC236}">
                  <a16:creationId xmlns:a16="http://schemas.microsoft.com/office/drawing/2014/main" id="{0B350685-6466-4D90-968B-7AAEFFAE823E}"/>
                </a:ext>
              </a:extLst>
            </p:cNvPr>
            <p:cNvSpPr>
              <a:spLocks/>
            </p:cNvSpPr>
            <p:nvPr/>
          </p:nvSpPr>
          <p:spPr bwMode="auto">
            <a:xfrm flipH="1">
              <a:off x="2617" y="2640"/>
              <a:ext cx="1437" cy="264"/>
            </a:xfrm>
            <a:custGeom>
              <a:avLst/>
              <a:gdLst>
                <a:gd name="T0" fmla="*/ 0 w 1437"/>
                <a:gd name="T1" fmla="*/ 264 h 264"/>
                <a:gd name="T2" fmla="*/ 335 w 1437"/>
                <a:gd name="T3" fmla="*/ 221 h 264"/>
                <a:gd name="T4" fmla="*/ 1425 w 1437"/>
                <a:gd name="T5" fmla="*/ 38 h 264"/>
                <a:gd name="T6" fmla="*/ 1437 w 1437"/>
                <a:gd name="T7" fmla="*/ 0 h 264"/>
                <a:gd name="T8" fmla="*/ 285 w 1437"/>
                <a:gd name="T9" fmla="*/ 96 h 264"/>
                <a:gd name="T10" fmla="*/ 0 60000 65536"/>
                <a:gd name="T11" fmla="*/ 0 60000 65536"/>
                <a:gd name="T12" fmla="*/ 0 60000 65536"/>
                <a:gd name="T13" fmla="*/ 0 60000 65536"/>
                <a:gd name="T14" fmla="*/ 0 60000 65536"/>
                <a:gd name="T15" fmla="*/ 0 w 1437"/>
                <a:gd name="T16" fmla="*/ 0 h 264"/>
                <a:gd name="T17" fmla="*/ 1437 w 1437"/>
                <a:gd name="T18" fmla="*/ 264 h 264"/>
              </a:gdLst>
              <a:ahLst/>
              <a:cxnLst>
                <a:cxn ang="T10">
                  <a:pos x="T0" y="T1"/>
                </a:cxn>
                <a:cxn ang="T11">
                  <a:pos x="T2" y="T3"/>
                </a:cxn>
                <a:cxn ang="T12">
                  <a:pos x="T4" y="T5"/>
                </a:cxn>
                <a:cxn ang="T13">
                  <a:pos x="T6" y="T7"/>
                </a:cxn>
                <a:cxn ang="T14">
                  <a:pos x="T8" y="T9"/>
                </a:cxn>
              </a:cxnLst>
              <a:rect l="T15" t="T16" r="T17" b="T18"/>
              <a:pathLst>
                <a:path w="1437" h="264">
                  <a:moveTo>
                    <a:pt x="0" y="264"/>
                  </a:moveTo>
                  <a:cubicBezTo>
                    <a:pt x="53" y="261"/>
                    <a:pt x="98" y="259"/>
                    <a:pt x="335" y="221"/>
                  </a:cubicBezTo>
                  <a:cubicBezTo>
                    <a:pt x="572" y="183"/>
                    <a:pt x="1241" y="75"/>
                    <a:pt x="1425" y="38"/>
                  </a:cubicBezTo>
                  <a:lnTo>
                    <a:pt x="1437" y="0"/>
                  </a:lnTo>
                  <a:lnTo>
                    <a:pt x="285" y="9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grpSp>
          <p:nvGrpSpPr>
            <p:cNvPr id="22" name="Group 24">
              <a:extLst>
                <a:ext uri="{FF2B5EF4-FFF2-40B4-BE49-F238E27FC236}">
                  <a16:creationId xmlns:a16="http://schemas.microsoft.com/office/drawing/2014/main" id="{472A8197-5F50-4C8F-95C6-F14A083B90D5}"/>
                </a:ext>
              </a:extLst>
            </p:cNvPr>
            <p:cNvGrpSpPr>
              <a:grpSpLocks/>
            </p:cNvGrpSpPr>
            <p:nvPr/>
          </p:nvGrpSpPr>
          <p:grpSpPr bwMode="auto">
            <a:xfrm>
              <a:off x="3555" y="2820"/>
              <a:ext cx="226" cy="286"/>
              <a:chOff x="4266" y="3120"/>
              <a:chExt cx="226" cy="286"/>
            </a:xfrm>
          </p:grpSpPr>
          <p:sp>
            <p:nvSpPr>
              <p:cNvPr id="30" name="AutoShape 25">
                <a:extLst>
                  <a:ext uri="{FF2B5EF4-FFF2-40B4-BE49-F238E27FC236}">
                    <a16:creationId xmlns:a16="http://schemas.microsoft.com/office/drawing/2014/main" id="{D59B332E-2454-4C44-AA77-95731994DBF9}"/>
                  </a:ext>
                </a:extLst>
              </p:cNvPr>
              <p:cNvSpPr>
                <a:spLocks noChangeArrowheads="1"/>
              </p:cNvSpPr>
              <p:nvPr/>
            </p:nvSpPr>
            <p:spPr bwMode="auto">
              <a:xfrm>
                <a:off x="4266" y="3262"/>
                <a:ext cx="48" cy="144"/>
              </a:xfrm>
              <a:prstGeom prst="roundRect">
                <a:avLst>
                  <a:gd name="adj"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1" name="AutoShape 26">
                <a:extLst>
                  <a:ext uri="{FF2B5EF4-FFF2-40B4-BE49-F238E27FC236}">
                    <a16:creationId xmlns:a16="http://schemas.microsoft.com/office/drawing/2014/main" id="{267DD0F5-52EE-4AD4-B8BF-9387D23D9B19}"/>
                  </a:ext>
                </a:extLst>
              </p:cNvPr>
              <p:cNvSpPr>
                <a:spLocks noChangeArrowheads="1"/>
              </p:cNvSpPr>
              <p:nvPr/>
            </p:nvSpPr>
            <p:spPr bwMode="auto">
              <a:xfrm>
                <a:off x="4444" y="3260"/>
                <a:ext cx="48" cy="144"/>
              </a:xfrm>
              <a:prstGeom prst="roundRect">
                <a:avLst>
                  <a:gd name="adj"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2" name="Freeform 27">
                <a:extLst>
                  <a:ext uri="{FF2B5EF4-FFF2-40B4-BE49-F238E27FC236}">
                    <a16:creationId xmlns:a16="http://schemas.microsoft.com/office/drawing/2014/main" id="{879A2F7A-6E5A-41B5-9573-AE0C06E1D974}"/>
                  </a:ext>
                </a:extLst>
              </p:cNvPr>
              <p:cNvSpPr>
                <a:spLocks/>
              </p:cNvSpPr>
              <p:nvPr/>
            </p:nvSpPr>
            <p:spPr bwMode="auto">
              <a:xfrm>
                <a:off x="4320" y="3120"/>
                <a:ext cx="120" cy="240"/>
              </a:xfrm>
              <a:custGeom>
                <a:avLst/>
                <a:gdLst>
                  <a:gd name="T0" fmla="*/ 0 w 144"/>
                  <a:gd name="T1" fmla="*/ 240 h 240"/>
                  <a:gd name="T2" fmla="*/ 144 w 144"/>
                  <a:gd name="T3" fmla="*/ 240 h 240"/>
                  <a:gd name="T4" fmla="*/ 144 w 144"/>
                  <a:gd name="T5" fmla="*/ 192 h 240"/>
                  <a:gd name="T6" fmla="*/ 96 w 144"/>
                  <a:gd name="T7" fmla="*/ 192 h 240"/>
                  <a:gd name="T8" fmla="*/ 96 w 144"/>
                  <a:gd name="T9" fmla="*/ 0 h 240"/>
                  <a:gd name="T10" fmla="*/ 48 w 144"/>
                  <a:gd name="T11" fmla="*/ 0 h 240"/>
                  <a:gd name="T12" fmla="*/ 48 w 144"/>
                  <a:gd name="T13" fmla="*/ 192 h 240"/>
                  <a:gd name="T14" fmla="*/ 0 w 144"/>
                  <a:gd name="T15" fmla="*/ 192 h 240"/>
                  <a:gd name="T16" fmla="*/ 0 w 144"/>
                  <a:gd name="T17" fmla="*/ 240 h 2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
                  <a:gd name="T28" fmla="*/ 0 h 240"/>
                  <a:gd name="T29" fmla="*/ 144 w 144"/>
                  <a:gd name="T30" fmla="*/ 240 h 2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 h="240">
                    <a:moveTo>
                      <a:pt x="0" y="240"/>
                    </a:moveTo>
                    <a:lnTo>
                      <a:pt x="144" y="240"/>
                    </a:lnTo>
                    <a:lnTo>
                      <a:pt x="144" y="192"/>
                    </a:lnTo>
                    <a:lnTo>
                      <a:pt x="96" y="192"/>
                    </a:lnTo>
                    <a:lnTo>
                      <a:pt x="96" y="0"/>
                    </a:lnTo>
                    <a:lnTo>
                      <a:pt x="48" y="0"/>
                    </a:lnTo>
                    <a:lnTo>
                      <a:pt x="48" y="192"/>
                    </a:lnTo>
                    <a:lnTo>
                      <a:pt x="0" y="192"/>
                    </a:lnTo>
                    <a:lnTo>
                      <a:pt x="0" y="24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grpSp>
        <p:sp>
          <p:nvSpPr>
            <p:cNvPr id="23" name="AutoShape 28">
              <a:extLst>
                <a:ext uri="{FF2B5EF4-FFF2-40B4-BE49-F238E27FC236}">
                  <a16:creationId xmlns:a16="http://schemas.microsoft.com/office/drawing/2014/main" id="{6749A68A-A56A-4656-A92B-420C4ABFC938}"/>
                </a:ext>
              </a:extLst>
            </p:cNvPr>
            <p:cNvSpPr>
              <a:spLocks noChangeArrowheads="1"/>
            </p:cNvSpPr>
            <p:nvPr/>
          </p:nvSpPr>
          <p:spPr bwMode="auto">
            <a:xfrm>
              <a:off x="3060" y="2475"/>
              <a:ext cx="192" cy="288"/>
            </a:xfrm>
            <a:prstGeom prst="roundRect">
              <a:avLst>
                <a:gd name="adj" fmla="val 4791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4" name="Oval 29">
              <a:extLst>
                <a:ext uri="{FF2B5EF4-FFF2-40B4-BE49-F238E27FC236}">
                  <a16:creationId xmlns:a16="http://schemas.microsoft.com/office/drawing/2014/main" id="{B06250F5-1943-4DA0-8042-D9F250C260E9}"/>
                </a:ext>
              </a:extLst>
            </p:cNvPr>
            <p:cNvSpPr>
              <a:spLocks noChangeArrowheads="1"/>
            </p:cNvSpPr>
            <p:nvPr/>
          </p:nvSpPr>
          <p:spPr bwMode="auto">
            <a:xfrm>
              <a:off x="2850" y="2253"/>
              <a:ext cx="630" cy="651"/>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5" name="Oval 30">
              <a:extLst>
                <a:ext uri="{FF2B5EF4-FFF2-40B4-BE49-F238E27FC236}">
                  <a16:creationId xmlns:a16="http://schemas.microsoft.com/office/drawing/2014/main" id="{B9FA97C3-3186-446A-B32A-8A6F711F16A7}"/>
                </a:ext>
              </a:extLst>
            </p:cNvPr>
            <p:cNvSpPr>
              <a:spLocks noChangeArrowheads="1"/>
            </p:cNvSpPr>
            <p:nvPr/>
          </p:nvSpPr>
          <p:spPr bwMode="auto">
            <a:xfrm>
              <a:off x="3130" y="2544"/>
              <a:ext cx="47" cy="47"/>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6" name="Text Box 31">
              <a:extLst>
                <a:ext uri="{FF2B5EF4-FFF2-40B4-BE49-F238E27FC236}">
                  <a16:creationId xmlns:a16="http://schemas.microsoft.com/office/drawing/2014/main" id="{A7CE8492-45E8-4C19-913D-325B4925ABEF}"/>
                </a:ext>
              </a:extLst>
            </p:cNvPr>
            <p:cNvSpPr txBox="1">
              <a:spLocks noChangeArrowheads="1"/>
            </p:cNvSpPr>
            <p:nvPr/>
          </p:nvSpPr>
          <p:spPr bwMode="auto">
            <a:xfrm>
              <a:off x="5649" y="2919"/>
              <a:ext cx="6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dirty="0">
                  <a:latin typeface="+mn-lt"/>
                </a:rPr>
                <a:t>5 degrees</a:t>
              </a:r>
            </a:p>
          </p:txBody>
        </p:sp>
        <p:sp>
          <p:nvSpPr>
            <p:cNvPr id="27" name="Text Box 32">
              <a:extLst>
                <a:ext uri="{FF2B5EF4-FFF2-40B4-BE49-F238E27FC236}">
                  <a16:creationId xmlns:a16="http://schemas.microsoft.com/office/drawing/2014/main" id="{D230768C-B7B2-44C1-9131-0F1FC25B6C95}"/>
                </a:ext>
              </a:extLst>
            </p:cNvPr>
            <p:cNvSpPr txBox="1">
              <a:spLocks noChangeArrowheads="1"/>
            </p:cNvSpPr>
            <p:nvPr/>
          </p:nvSpPr>
          <p:spPr bwMode="auto">
            <a:xfrm>
              <a:off x="5623" y="2655"/>
              <a:ext cx="10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US" altLang="en-US" dirty="0">
                  <a:latin typeface="+mn-lt"/>
                </a:rPr>
                <a:t>15 cm clearance</a:t>
              </a:r>
            </a:p>
          </p:txBody>
        </p:sp>
        <p:sp>
          <p:nvSpPr>
            <p:cNvPr id="28" name="Line 33">
              <a:extLst>
                <a:ext uri="{FF2B5EF4-FFF2-40B4-BE49-F238E27FC236}">
                  <a16:creationId xmlns:a16="http://schemas.microsoft.com/office/drawing/2014/main" id="{B8856BA5-43C0-46A4-B55C-3D85F19906B0}"/>
                </a:ext>
              </a:extLst>
            </p:cNvPr>
            <p:cNvSpPr>
              <a:spLocks noChangeShapeType="1"/>
            </p:cNvSpPr>
            <p:nvPr/>
          </p:nvSpPr>
          <p:spPr bwMode="auto">
            <a:xfrm flipV="1">
              <a:off x="4992" y="2769"/>
              <a:ext cx="652" cy="207"/>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pSp>
    </p:spTree>
    <p:extLst>
      <p:ext uri="{BB962C8B-B14F-4D97-AF65-F5344CB8AC3E}">
        <p14:creationId xmlns:p14="http://schemas.microsoft.com/office/powerpoint/2010/main" val="27284383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7 – </a:t>
            </a:r>
            <a:r>
              <a:rPr lang="en-US" sz="3600" dirty="0"/>
              <a:t>Dihedral angle (</a:t>
            </a:r>
            <a:r>
              <a:rPr lang="el-GR" sz="3600" dirty="0"/>
              <a:t>Γ)</a:t>
            </a:r>
            <a:br>
              <a:rPr lang="en-US" sz="3600" dirty="0"/>
            </a:br>
            <a:br>
              <a:rPr lang="en-US" sz="3600" dirty="0"/>
            </a:br>
            <a:br>
              <a:rPr lang="el-GR" sz="3600" dirty="0"/>
            </a:br>
            <a:br>
              <a:rPr lang="el-GR" sz="3600" dirty="0"/>
            </a:b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6884324" cy="4108119"/>
          </a:xfrm>
        </p:spPr>
        <p:txBody>
          <a:bodyPr/>
          <a:lstStyle/>
          <a:p>
            <a:pPr marL="0" indent="0" eaLnBrk="1" hangingPunct="1">
              <a:buNone/>
            </a:pPr>
            <a:r>
              <a:rPr lang="en-GB" altLang="en-US" dirty="0"/>
              <a:t>The dihedral angle typically </a:t>
            </a:r>
            <a:r>
              <a:rPr lang="en-GB" altLang="en-US" b="1" dirty="0"/>
              <a:t>affects the lateral stability</a:t>
            </a:r>
            <a:r>
              <a:rPr lang="en-GB" altLang="en-US" dirty="0"/>
              <a:t> characteristics of the aircraft (Dutch Roll). Positive values </a:t>
            </a:r>
            <a:r>
              <a:rPr lang="en-GB" altLang="en-US" b="1" dirty="0"/>
              <a:t>increase</a:t>
            </a:r>
            <a:r>
              <a:rPr lang="en-GB" altLang="en-US" dirty="0"/>
              <a:t> stability.</a:t>
            </a:r>
          </a:p>
          <a:p>
            <a:pPr marL="0" indent="0" eaLnBrk="1" hangingPunct="1">
              <a:buNone/>
            </a:pPr>
            <a:endParaRPr lang="en-GB" altLang="en-US" sz="2000" dirty="0"/>
          </a:p>
          <a:p>
            <a:r>
              <a:rPr lang="en-GB" altLang="en-US" sz="2000" dirty="0"/>
              <a:t>In case of positive dihedral, the angle of attack on the downward wing increases (the opposite on the upward wing) hence a slight increase of lift is generated (the opposite on the upward wing) yielding </a:t>
            </a:r>
            <a:r>
              <a:rPr lang="en-GB" altLang="en-US" sz="2000" b="1" dirty="0"/>
              <a:t>a balancing roll moment.</a:t>
            </a:r>
          </a:p>
          <a:p>
            <a:endParaRPr lang="en-GB" altLang="en-US" sz="2000" b="1" dirty="0"/>
          </a:p>
          <a:p>
            <a:r>
              <a:rPr lang="en-GB" altLang="en-US" sz="2000" dirty="0"/>
              <a:t>The opposite situation (leading to lateral instability) occurs for negative dihedral values!</a:t>
            </a:r>
          </a:p>
          <a:p>
            <a:endParaRPr lang="en-GB" altLang="en-US" sz="2000" dirty="0"/>
          </a:p>
          <a:p>
            <a:pPr marL="0" indent="0" eaLnBrk="1" hangingPunct="1">
              <a:buNone/>
            </a:pPr>
            <a:endParaRPr lang="en-GB" altLang="en-US" sz="2000" dirty="0"/>
          </a:p>
          <a:p>
            <a:endParaRPr lang="en-US" dirty="0"/>
          </a:p>
        </p:txBody>
      </p:sp>
      <p:pic>
        <p:nvPicPr>
          <p:cNvPr id="4" name="Picture 3" descr="Dihedral effect on lateral stability">
            <a:extLst>
              <a:ext uri="{FF2B5EF4-FFF2-40B4-BE49-F238E27FC236}">
                <a16:creationId xmlns:a16="http://schemas.microsoft.com/office/drawing/2014/main" id="{4BC88879-D414-4B11-959A-58725E04D82F}"/>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086" r="8475"/>
          <a:stretch>
            <a:fillRect/>
          </a:stretch>
        </p:blipFill>
        <p:spPr bwMode="auto">
          <a:xfrm>
            <a:off x="7239000" y="1336516"/>
            <a:ext cx="495300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5">
            <a:extLst>
              <a:ext uri="{FF2B5EF4-FFF2-40B4-BE49-F238E27FC236}">
                <a16:creationId xmlns:a16="http://schemas.microsoft.com/office/drawing/2014/main" id="{01D45391-23F9-43A4-B781-2651BD73CC13}"/>
              </a:ext>
            </a:extLst>
          </p:cNvPr>
          <p:cNvSpPr txBox="1">
            <a:spLocks noChangeArrowheads="1"/>
          </p:cNvSpPr>
          <p:nvPr/>
        </p:nvSpPr>
        <p:spPr bwMode="auto">
          <a:xfrm>
            <a:off x="7951124" y="1720850"/>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Downward wing</a:t>
            </a:r>
          </a:p>
        </p:txBody>
      </p:sp>
      <p:sp>
        <p:nvSpPr>
          <p:cNvPr id="39" name="Line 6">
            <a:extLst>
              <a:ext uri="{FF2B5EF4-FFF2-40B4-BE49-F238E27FC236}">
                <a16:creationId xmlns:a16="http://schemas.microsoft.com/office/drawing/2014/main" id="{2B1391A5-708A-47D3-AC4D-446E039F4E54}"/>
              </a:ext>
            </a:extLst>
          </p:cNvPr>
          <p:cNvSpPr>
            <a:spLocks noChangeShapeType="1"/>
          </p:cNvSpPr>
          <p:nvPr/>
        </p:nvSpPr>
        <p:spPr bwMode="auto">
          <a:xfrm>
            <a:off x="8789324" y="2178050"/>
            <a:ext cx="762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Tree>
    <p:extLst>
      <p:ext uri="{BB962C8B-B14F-4D97-AF65-F5344CB8AC3E}">
        <p14:creationId xmlns:p14="http://schemas.microsoft.com/office/powerpoint/2010/main" val="40799533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7 – </a:t>
            </a:r>
            <a:r>
              <a:rPr lang="en-US" sz="3600" dirty="0"/>
              <a:t>Dihedral angle (</a:t>
            </a:r>
            <a:r>
              <a:rPr lang="el-GR" sz="3600" dirty="0"/>
              <a:t>Γ)</a:t>
            </a:r>
            <a:br>
              <a:rPr lang="en-US" sz="3600" dirty="0"/>
            </a:br>
            <a:br>
              <a:rPr lang="en-US" sz="3600" dirty="0"/>
            </a:br>
            <a:br>
              <a:rPr lang="el-GR" sz="3600" dirty="0"/>
            </a:br>
            <a:br>
              <a:rPr lang="el-GR" sz="3600" dirty="0"/>
            </a:b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a:xfrm>
            <a:off x="609600" y="1600207"/>
            <a:ext cx="6843983" cy="4108119"/>
          </a:xfrm>
        </p:spPr>
        <p:txBody>
          <a:bodyPr/>
          <a:lstStyle/>
          <a:p>
            <a:pPr marL="0" indent="0" eaLnBrk="1" hangingPunct="1">
              <a:buNone/>
            </a:pPr>
            <a:r>
              <a:rPr lang="en-GB" altLang="en-US" dirty="0"/>
              <a:t>Swept wings feature an intrinsic “dihedral effect”, </a:t>
            </a:r>
            <a:r>
              <a:rPr lang="en-GB" altLang="en-US" b="1" dirty="0"/>
              <a:t>even for a zero value of the physical dihedral angle: </a:t>
            </a:r>
            <a:endParaRPr lang="en-GB" altLang="en-US" dirty="0"/>
          </a:p>
          <a:p>
            <a:pPr marL="0" indent="0" eaLnBrk="1" hangingPunct="1">
              <a:buNone/>
            </a:pPr>
            <a:endParaRPr lang="en-GB" altLang="en-US" dirty="0"/>
          </a:p>
          <a:p>
            <a:r>
              <a:rPr lang="en-GB" altLang="en-US" sz="2000" dirty="0"/>
              <a:t>The velocity component due to the sideslip increases the flow speed (hence the lift) on the downward wing inducing the generation of a </a:t>
            </a:r>
            <a:r>
              <a:rPr lang="en-GB" altLang="en-US" sz="2000" b="1" dirty="0"/>
              <a:t>stabilizing rolling moment</a:t>
            </a:r>
            <a:r>
              <a:rPr lang="en-GB" altLang="en-US" sz="2000" dirty="0"/>
              <a:t>.</a:t>
            </a:r>
          </a:p>
          <a:p>
            <a:r>
              <a:rPr lang="en-GB" altLang="en-US" sz="2000" dirty="0"/>
              <a:t>The opposite is true for the upward wing</a:t>
            </a:r>
          </a:p>
          <a:p>
            <a:pPr marL="0" indent="0" eaLnBrk="1" hangingPunct="1">
              <a:buNone/>
            </a:pPr>
            <a:endParaRPr lang="en-GB" altLang="en-US" dirty="0"/>
          </a:p>
          <a:p>
            <a:pPr marL="0" indent="0" eaLnBrk="1" hangingPunct="1">
              <a:buNone/>
            </a:pPr>
            <a:endParaRPr lang="en-GB" altLang="en-US" dirty="0"/>
          </a:p>
          <a:p>
            <a:endParaRPr lang="en-US" dirty="0"/>
          </a:p>
        </p:txBody>
      </p:sp>
      <p:grpSp>
        <p:nvGrpSpPr>
          <p:cNvPr id="37" name="Group 3">
            <a:extLst>
              <a:ext uri="{FF2B5EF4-FFF2-40B4-BE49-F238E27FC236}">
                <a16:creationId xmlns:a16="http://schemas.microsoft.com/office/drawing/2014/main" id="{164885EF-F198-4F24-8BAB-2ED47F7A8494}"/>
              </a:ext>
            </a:extLst>
          </p:cNvPr>
          <p:cNvGrpSpPr>
            <a:grpSpLocks/>
          </p:cNvGrpSpPr>
          <p:nvPr/>
        </p:nvGrpSpPr>
        <p:grpSpPr bwMode="auto">
          <a:xfrm>
            <a:off x="8323811" y="1822126"/>
            <a:ext cx="3124200" cy="3886200"/>
            <a:chOff x="672" y="1635"/>
            <a:chExt cx="1488" cy="2061"/>
          </a:xfrm>
        </p:grpSpPr>
        <p:sp>
          <p:nvSpPr>
            <p:cNvPr id="38" name="AutoShape 4">
              <a:extLst>
                <a:ext uri="{FF2B5EF4-FFF2-40B4-BE49-F238E27FC236}">
                  <a16:creationId xmlns:a16="http://schemas.microsoft.com/office/drawing/2014/main" id="{365C8DB1-2BF7-407A-A4AD-BB2E95C71B52}"/>
                </a:ext>
              </a:extLst>
            </p:cNvPr>
            <p:cNvSpPr>
              <a:spLocks noChangeArrowheads="1"/>
            </p:cNvSpPr>
            <p:nvPr/>
          </p:nvSpPr>
          <p:spPr bwMode="auto">
            <a:xfrm rot="-2849373">
              <a:off x="600" y="3240"/>
              <a:ext cx="432" cy="96"/>
            </a:xfrm>
            <a:prstGeom prst="rightArrow">
              <a:avLst>
                <a:gd name="adj1" fmla="val 50000"/>
                <a:gd name="adj2" fmla="val 112500"/>
              </a:avLst>
            </a:prstGeom>
            <a:solidFill>
              <a:srgbClr val="FF3300"/>
            </a:solidFill>
            <a:ln w="9525" algn="ctr">
              <a:solidFill>
                <a:schemeClr val="tx1"/>
              </a:solidFill>
              <a:miter lim="800000"/>
              <a:headEnd/>
              <a:tailEnd/>
            </a:ln>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pic>
          <p:nvPicPr>
            <p:cNvPr id="39" name="Picture 5">
              <a:extLst>
                <a:ext uri="{FF2B5EF4-FFF2-40B4-BE49-F238E27FC236}">
                  <a16:creationId xmlns:a16="http://schemas.microsoft.com/office/drawing/2014/main" id="{5C071914-9C8A-4596-A195-870F10BCC78C}"/>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44077" t="1993" r="1923" b="2419"/>
            <a:stretch>
              <a:fillRect/>
            </a:stretch>
          </p:blipFill>
          <p:spPr bwMode="auto">
            <a:xfrm rot="-5400000">
              <a:off x="780" y="2340"/>
              <a:ext cx="1292"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0" name="Picture 6">
              <a:extLst>
                <a:ext uri="{FF2B5EF4-FFF2-40B4-BE49-F238E27FC236}">
                  <a16:creationId xmlns:a16="http://schemas.microsoft.com/office/drawing/2014/main" id="{AAAF66BA-3101-499D-9BC3-5D148A30B0FE}"/>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2403" t="4347" r="42477" b="64249"/>
            <a:stretch>
              <a:fillRect/>
            </a:stretch>
          </p:blipFill>
          <p:spPr bwMode="auto">
            <a:xfrm rot="-860960">
              <a:off x="672" y="1635"/>
              <a:ext cx="1376"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1" name="Rectangle 7">
              <a:extLst>
                <a:ext uri="{FF2B5EF4-FFF2-40B4-BE49-F238E27FC236}">
                  <a16:creationId xmlns:a16="http://schemas.microsoft.com/office/drawing/2014/main" id="{C296ED75-5032-4A84-BB4E-3BAB7AFB28BA}"/>
                </a:ext>
              </a:extLst>
            </p:cNvPr>
            <p:cNvSpPr>
              <a:spLocks noChangeArrowheads="1"/>
            </p:cNvSpPr>
            <p:nvPr/>
          </p:nvSpPr>
          <p:spPr bwMode="auto">
            <a:xfrm>
              <a:off x="1584" y="3264"/>
              <a:ext cx="576" cy="4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2" name="Rectangle 8">
              <a:extLst>
                <a:ext uri="{FF2B5EF4-FFF2-40B4-BE49-F238E27FC236}">
                  <a16:creationId xmlns:a16="http://schemas.microsoft.com/office/drawing/2014/main" id="{353F4905-4255-431D-AA2A-34010C6E56DB}"/>
                </a:ext>
              </a:extLst>
            </p:cNvPr>
            <p:cNvSpPr>
              <a:spLocks noChangeArrowheads="1"/>
            </p:cNvSpPr>
            <p:nvPr/>
          </p:nvSpPr>
          <p:spPr bwMode="auto">
            <a:xfrm>
              <a:off x="928" y="3256"/>
              <a:ext cx="384" cy="4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grpSp>
      <p:sp>
        <p:nvSpPr>
          <p:cNvPr id="5" name="Line 10">
            <a:extLst>
              <a:ext uri="{FF2B5EF4-FFF2-40B4-BE49-F238E27FC236}">
                <a16:creationId xmlns:a16="http://schemas.microsoft.com/office/drawing/2014/main" id="{026FB637-C13F-4999-BDC1-C427BA7B9047}"/>
              </a:ext>
            </a:extLst>
          </p:cNvPr>
          <p:cNvSpPr>
            <a:spLocks noChangeShapeType="1"/>
          </p:cNvSpPr>
          <p:nvPr/>
        </p:nvSpPr>
        <p:spPr bwMode="auto">
          <a:xfrm flipV="1">
            <a:off x="7910783" y="2898384"/>
            <a:ext cx="6858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 name="Text Box 11">
            <a:extLst>
              <a:ext uri="{FF2B5EF4-FFF2-40B4-BE49-F238E27FC236}">
                <a16:creationId xmlns:a16="http://schemas.microsoft.com/office/drawing/2014/main" id="{B07CA2B4-77E7-4D8F-B4CC-E57E14C9C873}"/>
              </a:ext>
            </a:extLst>
          </p:cNvPr>
          <p:cNvSpPr txBox="1">
            <a:spLocks noChangeArrowheads="1"/>
          </p:cNvSpPr>
          <p:nvPr/>
        </p:nvSpPr>
        <p:spPr bwMode="auto">
          <a:xfrm>
            <a:off x="7910783" y="1755384"/>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Downward wing</a:t>
            </a:r>
          </a:p>
        </p:txBody>
      </p:sp>
      <p:sp>
        <p:nvSpPr>
          <p:cNvPr id="46" name="Line 12">
            <a:extLst>
              <a:ext uri="{FF2B5EF4-FFF2-40B4-BE49-F238E27FC236}">
                <a16:creationId xmlns:a16="http://schemas.microsoft.com/office/drawing/2014/main" id="{2113578C-4D5A-45C4-B9C7-30AEEE733D0D}"/>
              </a:ext>
            </a:extLst>
          </p:cNvPr>
          <p:cNvSpPr>
            <a:spLocks noChangeShapeType="1"/>
          </p:cNvSpPr>
          <p:nvPr/>
        </p:nvSpPr>
        <p:spPr bwMode="auto">
          <a:xfrm>
            <a:off x="8748983" y="2212584"/>
            <a:ext cx="762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Tree>
    <p:extLst>
      <p:ext uri="{BB962C8B-B14F-4D97-AF65-F5344CB8AC3E}">
        <p14:creationId xmlns:p14="http://schemas.microsoft.com/office/powerpoint/2010/main" val="3249223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8.3.2 </a:t>
            </a:r>
            <a:r>
              <a:rPr lang="en-US" sz="3600" dirty="0"/>
              <a:t>Effects and Selection of Wing Design Parameters </a:t>
            </a:r>
            <a:br>
              <a:rPr lang="en-US" dirty="0"/>
            </a:br>
            <a:r>
              <a:rPr lang="en-US" dirty="0"/>
              <a:t>7 – </a:t>
            </a:r>
            <a:r>
              <a:rPr lang="en-US" sz="3600" dirty="0"/>
              <a:t>Dihedral angle (</a:t>
            </a:r>
            <a:r>
              <a:rPr lang="el-GR" sz="3600" dirty="0"/>
              <a:t>Γ)</a:t>
            </a:r>
            <a:br>
              <a:rPr lang="en-US" sz="3600" dirty="0"/>
            </a:br>
            <a:br>
              <a:rPr lang="en-US" sz="3600" dirty="0"/>
            </a:br>
            <a:br>
              <a:rPr lang="el-GR" sz="3600" dirty="0"/>
            </a:br>
            <a:br>
              <a:rPr lang="el-GR" sz="3600" dirty="0"/>
            </a:br>
            <a:br>
              <a:rPr lang="en-US" sz="3600" dirty="0"/>
            </a:br>
            <a:br>
              <a:rPr lang="en-US" sz="3600" dirty="0"/>
            </a:br>
            <a:endParaRPr lang="en-US" dirty="0"/>
          </a:p>
        </p:txBody>
      </p:sp>
      <p:sp>
        <p:nvSpPr>
          <p:cNvPr id="3" name="Content Placeholder 2">
            <a:extLst>
              <a:ext uri="{FF2B5EF4-FFF2-40B4-BE49-F238E27FC236}">
                <a16:creationId xmlns:a16="http://schemas.microsoft.com/office/drawing/2014/main" id="{61A87C6E-ED23-498D-9010-4F1961EC0681}"/>
              </a:ext>
            </a:extLst>
          </p:cNvPr>
          <p:cNvSpPr>
            <a:spLocks noGrp="1"/>
          </p:cNvSpPr>
          <p:nvPr>
            <p:ph idx="1"/>
          </p:nvPr>
        </p:nvSpPr>
        <p:spPr/>
        <p:txBody>
          <a:bodyPr/>
          <a:lstStyle/>
          <a:p>
            <a:pPr marL="0" indent="0" eaLnBrk="1" hangingPunct="1">
              <a:buNone/>
            </a:pPr>
            <a:r>
              <a:rPr lang="en-GB" altLang="en-US" dirty="0"/>
              <a:t>Different </a:t>
            </a:r>
            <a:r>
              <a:rPr lang="en-GB" altLang="en-US" b="1" dirty="0"/>
              <a:t>Wing Installation Configurations </a:t>
            </a:r>
            <a:r>
              <a:rPr lang="en-GB" altLang="en-US" dirty="0"/>
              <a:t>also induce a “dihedral effect”: </a:t>
            </a:r>
          </a:p>
          <a:p>
            <a:r>
              <a:rPr lang="en-GB" altLang="en-US" sz="2000" b="1" dirty="0"/>
              <a:t>For High Wing: </a:t>
            </a:r>
            <a:r>
              <a:rPr lang="en-GB" altLang="en-US" sz="2000" dirty="0"/>
              <a:t>Air flow passing around the fuselage locally increases the angle of attack, inducing roll</a:t>
            </a:r>
          </a:p>
          <a:p>
            <a:pPr lvl="1"/>
            <a:r>
              <a:rPr lang="en-GB" altLang="en-US" sz="1600" dirty="0"/>
              <a:t>This effect can be so high that a </a:t>
            </a:r>
            <a:r>
              <a:rPr lang="en-GB" altLang="en-US" sz="1600" b="1" dirty="0"/>
              <a:t>negative dihedral angle </a:t>
            </a:r>
            <a:r>
              <a:rPr lang="en-GB" altLang="en-US" sz="1600" dirty="0"/>
              <a:t>can be used to make the aircraft easier to roll. </a:t>
            </a:r>
          </a:p>
          <a:p>
            <a:r>
              <a:rPr lang="en-US" altLang="en-US" sz="2000" dirty="0"/>
              <a:t>The opposite situation occurs on low wing configuration aircraft. </a:t>
            </a:r>
          </a:p>
          <a:p>
            <a:endParaRPr lang="en-GB" altLang="en-US" sz="2000" dirty="0"/>
          </a:p>
          <a:p>
            <a:pPr marL="0" indent="0">
              <a:buNone/>
            </a:pPr>
            <a:endParaRPr lang="en-US" dirty="0"/>
          </a:p>
        </p:txBody>
      </p:sp>
      <p:sp>
        <p:nvSpPr>
          <p:cNvPr id="4" name="Oval 13">
            <a:extLst>
              <a:ext uri="{FF2B5EF4-FFF2-40B4-BE49-F238E27FC236}">
                <a16:creationId xmlns:a16="http://schemas.microsoft.com/office/drawing/2014/main" id="{3DBD3109-F76A-4379-B2DF-DBB2C1A856AB}"/>
              </a:ext>
            </a:extLst>
          </p:cNvPr>
          <p:cNvSpPr>
            <a:spLocks noChangeArrowheads="1"/>
          </p:cNvSpPr>
          <p:nvPr/>
        </p:nvSpPr>
        <p:spPr bwMode="auto">
          <a:xfrm>
            <a:off x="8229600" y="4419600"/>
            <a:ext cx="990600" cy="9144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5" name="Rectangle 14">
            <a:extLst>
              <a:ext uri="{FF2B5EF4-FFF2-40B4-BE49-F238E27FC236}">
                <a16:creationId xmlns:a16="http://schemas.microsoft.com/office/drawing/2014/main" id="{F5A2BB03-E648-4039-9274-6456DDBB02FF}"/>
              </a:ext>
            </a:extLst>
          </p:cNvPr>
          <p:cNvSpPr>
            <a:spLocks noChangeArrowheads="1"/>
          </p:cNvSpPr>
          <p:nvPr/>
        </p:nvSpPr>
        <p:spPr bwMode="auto">
          <a:xfrm>
            <a:off x="6705600" y="5181600"/>
            <a:ext cx="4267200" cy="152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9" name="AutoShape 15">
            <a:extLst>
              <a:ext uri="{FF2B5EF4-FFF2-40B4-BE49-F238E27FC236}">
                <a16:creationId xmlns:a16="http://schemas.microsoft.com/office/drawing/2014/main" id="{742C6C1A-1EE7-4E35-B7CB-77EACE518EE9}"/>
              </a:ext>
            </a:extLst>
          </p:cNvPr>
          <p:cNvSpPr>
            <a:spLocks noChangeArrowheads="1"/>
          </p:cNvSpPr>
          <p:nvPr/>
        </p:nvSpPr>
        <p:spPr bwMode="auto">
          <a:xfrm>
            <a:off x="9448800" y="4800600"/>
            <a:ext cx="1524000" cy="152400"/>
          </a:xfrm>
          <a:prstGeom prst="leftArrow">
            <a:avLst>
              <a:gd name="adj1" fmla="val 50000"/>
              <a:gd name="adj2" fmla="val 250000"/>
            </a:avLst>
          </a:prstGeom>
          <a:solidFill>
            <a:srgbClr val="FF33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0" name="Freeform 16">
            <a:extLst>
              <a:ext uri="{FF2B5EF4-FFF2-40B4-BE49-F238E27FC236}">
                <a16:creationId xmlns:a16="http://schemas.microsoft.com/office/drawing/2014/main" id="{FE28ECA4-0CB7-46FC-B24C-F85C64751A58}"/>
              </a:ext>
            </a:extLst>
          </p:cNvPr>
          <p:cNvSpPr>
            <a:spLocks/>
          </p:cNvSpPr>
          <p:nvPr/>
        </p:nvSpPr>
        <p:spPr bwMode="auto">
          <a:xfrm flipV="1">
            <a:off x="8597900" y="4927600"/>
            <a:ext cx="825500" cy="736600"/>
          </a:xfrm>
          <a:custGeom>
            <a:avLst/>
            <a:gdLst>
              <a:gd name="T0" fmla="*/ 520 w 520"/>
              <a:gd name="T1" fmla="*/ 464 h 464"/>
              <a:gd name="T2" fmla="*/ 416 w 520"/>
              <a:gd name="T3" fmla="*/ 360 h 464"/>
              <a:gd name="T4" fmla="*/ 384 w 520"/>
              <a:gd name="T5" fmla="*/ 192 h 464"/>
              <a:gd name="T6" fmla="*/ 288 w 520"/>
              <a:gd name="T7" fmla="*/ 48 h 464"/>
              <a:gd name="T8" fmla="*/ 0 w 520"/>
              <a:gd name="T9" fmla="*/ 0 h 464"/>
              <a:gd name="T10" fmla="*/ 0 60000 65536"/>
              <a:gd name="T11" fmla="*/ 0 60000 65536"/>
              <a:gd name="T12" fmla="*/ 0 60000 65536"/>
              <a:gd name="T13" fmla="*/ 0 60000 65536"/>
              <a:gd name="T14" fmla="*/ 0 60000 65536"/>
              <a:gd name="T15" fmla="*/ 0 w 520"/>
              <a:gd name="T16" fmla="*/ 0 h 464"/>
              <a:gd name="T17" fmla="*/ 520 w 520"/>
              <a:gd name="T18" fmla="*/ 464 h 464"/>
            </a:gdLst>
            <a:ahLst/>
            <a:cxnLst>
              <a:cxn ang="T10">
                <a:pos x="T0" y="T1"/>
              </a:cxn>
              <a:cxn ang="T11">
                <a:pos x="T2" y="T3"/>
              </a:cxn>
              <a:cxn ang="T12">
                <a:pos x="T4" y="T5"/>
              </a:cxn>
              <a:cxn ang="T13">
                <a:pos x="T6" y="T7"/>
              </a:cxn>
              <a:cxn ang="T14">
                <a:pos x="T8" y="T9"/>
              </a:cxn>
            </a:cxnLst>
            <a:rect l="T15" t="T16" r="T17" b="T18"/>
            <a:pathLst>
              <a:path w="520" h="464">
                <a:moveTo>
                  <a:pt x="520" y="464"/>
                </a:moveTo>
                <a:cubicBezTo>
                  <a:pt x="504" y="447"/>
                  <a:pt x="439" y="405"/>
                  <a:pt x="416" y="360"/>
                </a:cubicBezTo>
                <a:cubicBezTo>
                  <a:pt x="393" y="315"/>
                  <a:pt x="405" y="244"/>
                  <a:pt x="384" y="192"/>
                </a:cubicBezTo>
                <a:cubicBezTo>
                  <a:pt x="363" y="140"/>
                  <a:pt x="352" y="80"/>
                  <a:pt x="288" y="48"/>
                </a:cubicBezTo>
                <a:cubicBezTo>
                  <a:pt x="224" y="16"/>
                  <a:pt x="48" y="8"/>
                  <a:pt x="0" y="0"/>
                </a:cubicBezTo>
              </a:path>
            </a:pathLst>
          </a:custGeom>
          <a:noFill/>
          <a:ln w="7620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2" name="Rectangle 18">
            <a:extLst>
              <a:ext uri="{FF2B5EF4-FFF2-40B4-BE49-F238E27FC236}">
                <a16:creationId xmlns:a16="http://schemas.microsoft.com/office/drawing/2014/main" id="{CA8909EB-33EA-4349-8030-57EE1F049307}"/>
              </a:ext>
            </a:extLst>
          </p:cNvPr>
          <p:cNvSpPr>
            <a:spLocks noChangeArrowheads="1"/>
          </p:cNvSpPr>
          <p:nvPr/>
        </p:nvSpPr>
        <p:spPr bwMode="auto">
          <a:xfrm>
            <a:off x="8458200" y="4648200"/>
            <a:ext cx="457200" cy="76200"/>
          </a:xfrm>
          <a:prstGeom prst="rect">
            <a:avLst/>
          </a:prstGeom>
          <a:noFill/>
          <a:ln w="9525" algn="ctr">
            <a:solidFill>
              <a:srgbClr val="00A4DE"/>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4" name="Oval 4">
            <a:extLst>
              <a:ext uri="{FF2B5EF4-FFF2-40B4-BE49-F238E27FC236}">
                <a16:creationId xmlns:a16="http://schemas.microsoft.com/office/drawing/2014/main" id="{D526C5FB-A46B-48A0-9AB0-1F4A732FDC9D}"/>
              </a:ext>
            </a:extLst>
          </p:cNvPr>
          <p:cNvSpPr>
            <a:spLocks noChangeArrowheads="1"/>
          </p:cNvSpPr>
          <p:nvPr/>
        </p:nvSpPr>
        <p:spPr bwMode="auto">
          <a:xfrm>
            <a:off x="2453437" y="4391891"/>
            <a:ext cx="990600" cy="9144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6" name="Rectangle 5">
            <a:extLst>
              <a:ext uri="{FF2B5EF4-FFF2-40B4-BE49-F238E27FC236}">
                <a16:creationId xmlns:a16="http://schemas.microsoft.com/office/drawing/2014/main" id="{56B45960-9106-4A77-A520-B834C67061E0}"/>
              </a:ext>
            </a:extLst>
          </p:cNvPr>
          <p:cNvSpPr>
            <a:spLocks noChangeArrowheads="1"/>
          </p:cNvSpPr>
          <p:nvPr/>
        </p:nvSpPr>
        <p:spPr bwMode="auto">
          <a:xfrm>
            <a:off x="853237" y="4315691"/>
            <a:ext cx="4267200" cy="1524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8" name="AutoShape 6">
            <a:extLst>
              <a:ext uri="{FF2B5EF4-FFF2-40B4-BE49-F238E27FC236}">
                <a16:creationId xmlns:a16="http://schemas.microsoft.com/office/drawing/2014/main" id="{B7EBA8C5-2B08-4D68-ADDD-C5C481B82BCD}"/>
              </a:ext>
            </a:extLst>
          </p:cNvPr>
          <p:cNvSpPr>
            <a:spLocks noChangeArrowheads="1"/>
          </p:cNvSpPr>
          <p:nvPr/>
        </p:nvSpPr>
        <p:spPr bwMode="auto">
          <a:xfrm>
            <a:off x="3672637" y="4772891"/>
            <a:ext cx="1524000" cy="152400"/>
          </a:xfrm>
          <a:prstGeom prst="leftArrow">
            <a:avLst>
              <a:gd name="adj1" fmla="val 50000"/>
              <a:gd name="adj2" fmla="val 250000"/>
            </a:avLst>
          </a:prstGeom>
          <a:solidFill>
            <a:srgbClr val="FF33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54" name="Freeform 9">
            <a:extLst>
              <a:ext uri="{FF2B5EF4-FFF2-40B4-BE49-F238E27FC236}">
                <a16:creationId xmlns:a16="http://schemas.microsoft.com/office/drawing/2014/main" id="{E296CAF4-BCCB-4ABC-8300-7D0DD1899391}"/>
              </a:ext>
            </a:extLst>
          </p:cNvPr>
          <p:cNvSpPr>
            <a:spLocks/>
          </p:cNvSpPr>
          <p:nvPr/>
        </p:nvSpPr>
        <p:spPr bwMode="auto">
          <a:xfrm>
            <a:off x="2834437" y="4087091"/>
            <a:ext cx="825500" cy="736600"/>
          </a:xfrm>
          <a:custGeom>
            <a:avLst/>
            <a:gdLst>
              <a:gd name="T0" fmla="*/ 520 w 520"/>
              <a:gd name="T1" fmla="*/ 464 h 464"/>
              <a:gd name="T2" fmla="*/ 416 w 520"/>
              <a:gd name="T3" fmla="*/ 360 h 464"/>
              <a:gd name="T4" fmla="*/ 384 w 520"/>
              <a:gd name="T5" fmla="*/ 192 h 464"/>
              <a:gd name="T6" fmla="*/ 288 w 520"/>
              <a:gd name="T7" fmla="*/ 48 h 464"/>
              <a:gd name="T8" fmla="*/ 0 w 520"/>
              <a:gd name="T9" fmla="*/ 0 h 464"/>
              <a:gd name="T10" fmla="*/ 0 60000 65536"/>
              <a:gd name="T11" fmla="*/ 0 60000 65536"/>
              <a:gd name="T12" fmla="*/ 0 60000 65536"/>
              <a:gd name="T13" fmla="*/ 0 60000 65536"/>
              <a:gd name="T14" fmla="*/ 0 60000 65536"/>
              <a:gd name="T15" fmla="*/ 0 w 520"/>
              <a:gd name="T16" fmla="*/ 0 h 464"/>
              <a:gd name="T17" fmla="*/ 520 w 520"/>
              <a:gd name="T18" fmla="*/ 464 h 464"/>
            </a:gdLst>
            <a:ahLst/>
            <a:cxnLst>
              <a:cxn ang="T10">
                <a:pos x="T0" y="T1"/>
              </a:cxn>
              <a:cxn ang="T11">
                <a:pos x="T2" y="T3"/>
              </a:cxn>
              <a:cxn ang="T12">
                <a:pos x="T4" y="T5"/>
              </a:cxn>
              <a:cxn ang="T13">
                <a:pos x="T6" y="T7"/>
              </a:cxn>
              <a:cxn ang="T14">
                <a:pos x="T8" y="T9"/>
              </a:cxn>
            </a:cxnLst>
            <a:rect l="T15" t="T16" r="T17" b="T18"/>
            <a:pathLst>
              <a:path w="520" h="464">
                <a:moveTo>
                  <a:pt x="520" y="464"/>
                </a:moveTo>
                <a:cubicBezTo>
                  <a:pt x="504" y="447"/>
                  <a:pt x="439" y="405"/>
                  <a:pt x="416" y="360"/>
                </a:cubicBezTo>
                <a:cubicBezTo>
                  <a:pt x="393" y="315"/>
                  <a:pt x="405" y="244"/>
                  <a:pt x="384" y="192"/>
                </a:cubicBezTo>
                <a:cubicBezTo>
                  <a:pt x="363" y="140"/>
                  <a:pt x="352" y="80"/>
                  <a:pt x="288" y="48"/>
                </a:cubicBezTo>
                <a:cubicBezTo>
                  <a:pt x="224" y="16"/>
                  <a:pt x="48" y="8"/>
                  <a:pt x="0" y="0"/>
                </a:cubicBezTo>
              </a:path>
            </a:pathLst>
          </a:custGeom>
          <a:noFill/>
          <a:ln w="7620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56" name="Rectangle 10">
            <a:extLst>
              <a:ext uri="{FF2B5EF4-FFF2-40B4-BE49-F238E27FC236}">
                <a16:creationId xmlns:a16="http://schemas.microsoft.com/office/drawing/2014/main" id="{FCD42281-15E5-4FA4-8110-5FAC31804168}"/>
              </a:ext>
            </a:extLst>
          </p:cNvPr>
          <p:cNvSpPr>
            <a:spLocks noChangeArrowheads="1"/>
          </p:cNvSpPr>
          <p:nvPr/>
        </p:nvSpPr>
        <p:spPr bwMode="auto">
          <a:xfrm>
            <a:off x="3291637" y="3204556"/>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58" name="Rectangle 11">
            <a:extLst>
              <a:ext uri="{FF2B5EF4-FFF2-40B4-BE49-F238E27FC236}">
                <a16:creationId xmlns:a16="http://schemas.microsoft.com/office/drawing/2014/main" id="{5493C59A-73A6-48D5-BFAA-1755CBCF5C58}"/>
              </a:ext>
            </a:extLst>
          </p:cNvPr>
          <p:cNvSpPr>
            <a:spLocks noChangeArrowheads="1"/>
          </p:cNvSpPr>
          <p:nvPr/>
        </p:nvSpPr>
        <p:spPr bwMode="auto">
          <a:xfrm>
            <a:off x="2682037" y="4620491"/>
            <a:ext cx="457200" cy="76200"/>
          </a:xfrm>
          <a:prstGeom prst="rect">
            <a:avLst/>
          </a:prstGeom>
          <a:noFill/>
          <a:ln w="9525" algn="ctr">
            <a:solidFill>
              <a:srgbClr val="00A4DE"/>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pic>
        <p:nvPicPr>
          <p:cNvPr id="60" name="Picture 35" descr="warning">
            <a:extLst>
              <a:ext uri="{FF2B5EF4-FFF2-40B4-BE49-F238E27FC236}">
                <a16:creationId xmlns:a16="http://schemas.microsoft.com/office/drawing/2014/main" id="{31CCB1B3-C059-4107-9E03-68A3CACCDFA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3300" y="3371243"/>
            <a:ext cx="8382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11091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1 – Linear Conditions: C</a:t>
            </a:r>
            <a:r>
              <a:rPr lang="en-US" baseline="-25000" dirty="0"/>
              <a:t>L</a:t>
            </a:r>
            <a:r>
              <a:rPr lang="el-GR" baseline="-25000" dirty="0"/>
              <a:t>α</a:t>
            </a:r>
            <a:endParaRPr lang="en-US" dirty="0"/>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p:txBody>
          <a:bodyPr/>
          <a:lstStyle/>
          <a:p>
            <a:pPr eaLnBrk="1" hangingPunct="1"/>
            <a:r>
              <a:rPr lang="en-GB" altLang="en-US" dirty="0"/>
              <a:t>A</a:t>
            </a:r>
            <a:r>
              <a:rPr lang="en-GB" altLang="en-US" sz="2400" dirty="0"/>
              <a:t> finite wing span causes a </a:t>
            </a:r>
            <a:r>
              <a:rPr lang="en-GB" altLang="en-US" sz="2400" b="1" dirty="0"/>
              <a:t>reduction of the lift curve slope</a:t>
            </a:r>
            <a:r>
              <a:rPr lang="en-GB" altLang="en-US" sz="2400" dirty="0"/>
              <a:t> vs. the 2D lift</a:t>
            </a:r>
          </a:p>
          <a:p>
            <a:pPr eaLnBrk="1" hangingPunct="1"/>
            <a:r>
              <a:rPr lang="en-GB" altLang="en-US" dirty="0"/>
              <a:t>T</a:t>
            </a:r>
            <a:r>
              <a:rPr lang="en-GB" altLang="en-US" sz="2400" dirty="0"/>
              <a:t>he downwash velocity component </a:t>
            </a:r>
            <a:r>
              <a:rPr lang="en-GB" altLang="en-US" sz="2400" i="1" dirty="0" err="1"/>
              <a:t>w</a:t>
            </a:r>
            <a:r>
              <a:rPr lang="en-GB" altLang="en-US" sz="2400" i="1" baseline="-25000" dirty="0" err="1"/>
              <a:t>i</a:t>
            </a:r>
            <a:r>
              <a:rPr lang="en-GB" altLang="en-US" sz="2400" dirty="0"/>
              <a:t> reduces the effective </a:t>
            </a:r>
            <a:r>
              <a:rPr lang="en-GB" altLang="en-US" sz="2400" dirty="0" err="1"/>
              <a:t>AoA</a:t>
            </a:r>
            <a:r>
              <a:rPr lang="en-GB" altLang="en-US" sz="2400" dirty="0"/>
              <a:t>, hence reducing lift</a:t>
            </a:r>
            <a:endParaRPr lang="nl-NL" altLang="en-US" sz="2400" dirty="0">
              <a:cs typeface="Tahoma" panose="020B0604030504040204" pitchFamily="34" charset="0"/>
            </a:endParaRPr>
          </a:p>
          <a:p>
            <a:pPr eaLnBrk="1" hangingPunct="1"/>
            <a:r>
              <a:rPr lang="nl-NL" altLang="en-US" dirty="0">
                <a:cs typeface="Tahoma" panose="020B0604030504040204" pitchFamily="34" charset="0"/>
              </a:rPr>
              <a:t>The lift-curve </a:t>
            </a:r>
            <a:r>
              <a:rPr lang="nl-NL" altLang="en-US" b="1" dirty="0">
                <a:cs typeface="Tahoma" panose="020B0604030504040204" pitchFamily="34" charset="0"/>
              </a:rPr>
              <a:t>rotates clockwise</a:t>
            </a:r>
            <a:r>
              <a:rPr lang="nl-NL" altLang="en-US" dirty="0">
                <a:cs typeface="Tahoma" panose="020B0604030504040204" pitchFamily="34" charset="0"/>
              </a:rPr>
              <a:t> around the zero lift angle </a:t>
            </a:r>
            <a:r>
              <a:rPr lang="el-GR" altLang="en-US" dirty="0"/>
              <a:t>α</a:t>
            </a:r>
            <a:r>
              <a:rPr lang="nl-NL" altLang="en-US" baseline="-25000" dirty="0"/>
              <a:t>0L</a:t>
            </a:r>
          </a:p>
          <a:p>
            <a:pPr eaLnBrk="1" hangingPunct="1"/>
            <a:endParaRPr lang="nl-NL" altLang="en-US" baseline="-25000" dirty="0"/>
          </a:p>
          <a:p>
            <a:pPr marL="0" indent="0" eaLnBrk="1" hangingPunct="1">
              <a:buNone/>
            </a:pPr>
            <a:r>
              <a:rPr lang="nl-NL" altLang="en-US" dirty="0"/>
              <a:t>The question remains: </a:t>
            </a:r>
            <a:r>
              <a:rPr lang="en-US" altLang="en-US" b="1" dirty="0"/>
              <a:t>How much does C</a:t>
            </a:r>
            <a:r>
              <a:rPr lang="en-US" altLang="en-US" b="1" baseline="-25000" dirty="0"/>
              <a:t>Lα</a:t>
            </a:r>
            <a:r>
              <a:rPr lang="en-US" altLang="en-US" b="1" dirty="0"/>
              <a:t> differ from C</a:t>
            </a:r>
            <a:r>
              <a:rPr lang="en-US" altLang="en-US" b="1" baseline="-25000" dirty="0"/>
              <a:t>lα</a:t>
            </a:r>
            <a:r>
              <a:rPr lang="en-US" altLang="en-US" b="1" dirty="0"/>
              <a:t> ?</a:t>
            </a:r>
          </a:p>
          <a:p>
            <a:pPr marL="0" indent="0" eaLnBrk="1" hangingPunct="1">
              <a:buNone/>
            </a:pPr>
            <a:endParaRPr lang="en-US" altLang="en-US" dirty="0"/>
          </a:p>
          <a:p>
            <a:pPr marL="0" indent="0" eaLnBrk="1" hangingPunct="1">
              <a:buNone/>
            </a:pPr>
            <a:r>
              <a:rPr lang="en-US" altLang="en-US" dirty="0"/>
              <a:t>This depends on 3 main contributions:</a:t>
            </a:r>
          </a:p>
          <a:p>
            <a:pPr marL="457200" indent="-457200" eaLnBrk="1" hangingPunct="1">
              <a:buFont typeface="+mj-lt"/>
              <a:buAutoNum type="arabicPeriod"/>
            </a:pPr>
            <a:r>
              <a:rPr lang="en-US" altLang="en-US" dirty="0"/>
              <a:t>Aspect ratio (A) </a:t>
            </a:r>
          </a:p>
          <a:p>
            <a:pPr marL="457200" indent="-457200" eaLnBrk="1" hangingPunct="1">
              <a:buFont typeface="+mj-lt"/>
              <a:buAutoNum type="arabicPeriod"/>
            </a:pPr>
            <a:r>
              <a:rPr lang="en-US" altLang="en-US" dirty="0"/>
              <a:t>Compressibility effect (M)</a:t>
            </a:r>
          </a:p>
          <a:p>
            <a:pPr marL="457200" indent="-457200" eaLnBrk="1" hangingPunct="1">
              <a:buFont typeface="+mj-lt"/>
              <a:buAutoNum type="arabicPeriod"/>
            </a:pPr>
            <a:r>
              <a:rPr lang="en-US" altLang="en-US" dirty="0"/>
              <a:t>Sweep angle (Λ)</a:t>
            </a:r>
          </a:p>
          <a:p>
            <a:pPr marL="0" indent="0" eaLnBrk="1" hangingPunct="1">
              <a:buNone/>
            </a:pPr>
            <a:endParaRPr lang="nl-NL" altLang="en-US" baseline="-25000" dirty="0"/>
          </a:p>
          <a:p>
            <a:pPr marL="0" indent="0">
              <a:buNone/>
            </a:pPr>
            <a:endParaRPr lang="en-US" dirty="0"/>
          </a:p>
        </p:txBody>
      </p:sp>
      <p:sp>
        <p:nvSpPr>
          <p:cNvPr id="5" name="Arc 13">
            <a:extLst>
              <a:ext uri="{FF2B5EF4-FFF2-40B4-BE49-F238E27FC236}">
                <a16:creationId xmlns:a16="http://schemas.microsoft.com/office/drawing/2014/main" id="{7A352C40-5CCC-424E-AB21-5D27DC8927A4}"/>
              </a:ext>
            </a:extLst>
          </p:cNvPr>
          <p:cNvSpPr>
            <a:spLocks/>
          </p:cNvSpPr>
          <p:nvPr/>
        </p:nvSpPr>
        <p:spPr bwMode="auto">
          <a:xfrm rot="20130804">
            <a:off x="9654454" y="3436505"/>
            <a:ext cx="533400" cy="862013"/>
          </a:xfrm>
          <a:custGeom>
            <a:avLst/>
            <a:gdLst>
              <a:gd name="T0" fmla="*/ 346117 w 21600"/>
              <a:gd name="T1" fmla="*/ 0 h 17231"/>
              <a:gd name="T2" fmla="*/ 533030 w 21600"/>
              <a:gd name="T3" fmla="*/ 862013 h 17231"/>
              <a:gd name="T4" fmla="*/ 0 w 21600"/>
              <a:gd name="T5" fmla="*/ 822192 h 17231"/>
              <a:gd name="T6" fmla="*/ 0 60000 65536"/>
              <a:gd name="T7" fmla="*/ 0 60000 65536"/>
              <a:gd name="T8" fmla="*/ 0 60000 65536"/>
              <a:gd name="T9" fmla="*/ 0 w 21600"/>
              <a:gd name="T10" fmla="*/ 0 h 17231"/>
              <a:gd name="T11" fmla="*/ 21600 w 21600"/>
              <a:gd name="T12" fmla="*/ 17231 h 17231"/>
            </a:gdLst>
            <a:ahLst/>
            <a:cxnLst>
              <a:cxn ang="T6">
                <a:pos x="T0" y="T1"/>
              </a:cxn>
              <a:cxn ang="T7">
                <a:pos x="T2" y="T3"/>
              </a:cxn>
              <a:cxn ang="T8">
                <a:pos x="T4" y="T5"/>
              </a:cxn>
            </a:cxnLst>
            <a:rect l="T9" t="T10" r="T11" b="T12"/>
            <a:pathLst>
              <a:path w="21600" h="17231" fill="none" extrusionOk="0">
                <a:moveTo>
                  <a:pt x="14016" y="-1"/>
                </a:moveTo>
                <a:cubicBezTo>
                  <a:pt x="18828" y="4103"/>
                  <a:pt x="21600" y="10110"/>
                  <a:pt x="21600" y="16435"/>
                </a:cubicBezTo>
                <a:cubicBezTo>
                  <a:pt x="21600" y="16700"/>
                  <a:pt x="21595" y="16965"/>
                  <a:pt x="21585" y="17231"/>
                </a:cubicBezTo>
              </a:path>
              <a:path w="21600" h="17231" stroke="0" extrusionOk="0">
                <a:moveTo>
                  <a:pt x="14016" y="-1"/>
                </a:moveTo>
                <a:cubicBezTo>
                  <a:pt x="18828" y="4103"/>
                  <a:pt x="21600" y="10110"/>
                  <a:pt x="21600" y="16435"/>
                </a:cubicBezTo>
                <a:cubicBezTo>
                  <a:pt x="21600" y="16700"/>
                  <a:pt x="21595" y="16965"/>
                  <a:pt x="21585" y="17231"/>
                </a:cubicBezTo>
                <a:lnTo>
                  <a:pt x="0" y="16435"/>
                </a:lnTo>
                <a:close/>
              </a:path>
            </a:pathLst>
          </a:custGeom>
          <a:noFill/>
          <a:ln w="7620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7" name="Line 16">
            <a:extLst>
              <a:ext uri="{FF2B5EF4-FFF2-40B4-BE49-F238E27FC236}">
                <a16:creationId xmlns:a16="http://schemas.microsoft.com/office/drawing/2014/main" id="{AF1F0CF5-B55E-4F94-8BD7-D539F31EE1BF}"/>
              </a:ext>
            </a:extLst>
          </p:cNvPr>
          <p:cNvSpPr>
            <a:spLocks noChangeShapeType="1"/>
          </p:cNvSpPr>
          <p:nvPr/>
        </p:nvSpPr>
        <p:spPr bwMode="auto">
          <a:xfrm flipV="1">
            <a:off x="8730529" y="3088843"/>
            <a:ext cx="0" cy="2679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9" name="Line 17">
            <a:extLst>
              <a:ext uri="{FF2B5EF4-FFF2-40B4-BE49-F238E27FC236}">
                <a16:creationId xmlns:a16="http://schemas.microsoft.com/office/drawing/2014/main" id="{F106E210-3CD5-438D-B13B-E4949CE05886}"/>
              </a:ext>
            </a:extLst>
          </p:cNvPr>
          <p:cNvSpPr>
            <a:spLocks noChangeShapeType="1"/>
          </p:cNvSpPr>
          <p:nvPr/>
        </p:nvSpPr>
        <p:spPr bwMode="auto">
          <a:xfrm rot="5400000" flipV="1">
            <a:off x="9362354" y="3881005"/>
            <a:ext cx="0" cy="3378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 name="Line 18">
            <a:extLst>
              <a:ext uri="{FF2B5EF4-FFF2-40B4-BE49-F238E27FC236}">
                <a16:creationId xmlns:a16="http://schemas.microsoft.com/office/drawing/2014/main" id="{39DE3EE3-D862-496C-87AE-587ADDFA23CE}"/>
              </a:ext>
            </a:extLst>
          </p:cNvPr>
          <p:cNvSpPr>
            <a:spLocks noChangeShapeType="1"/>
          </p:cNvSpPr>
          <p:nvPr/>
        </p:nvSpPr>
        <p:spPr bwMode="auto">
          <a:xfrm flipV="1">
            <a:off x="8125691" y="3336493"/>
            <a:ext cx="1662113" cy="22336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13" name="Object 19">
            <a:extLst>
              <a:ext uri="{FF2B5EF4-FFF2-40B4-BE49-F238E27FC236}">
                <a16:creationId xmlns:a16="http://schemas.microsoft.com/office/drawing/2014/main" id="{3366995E-EC64-42CD-BB69-20BE83BB95AE}"/>
              </a:ext>
            </a:extLst>
          </p:cNvPr>
          <p:cNvGraphicFramePr>
            <a:graphicFrameLocks noChangeAspect="1"/>
          </p:cNvGraphicFramePr>
          <p:nvPr>
            <p:extLst>
              <p:ext uri="{D42A27DB-BD31-4B8C-83A1-F6EECF244321}">
                <p14:modId xmlns:p14="http://schemas.microsoft.com/office/powerpoint/2010/main" val="1157387304"/>
              </p:ext>
            </p:extLst>
          </p:nvPr>
        </p:nvGraphicFramePr>
        <p:xfrm>
          <a:off x="8319366" y="3044535"/>
          <a:ext cx="376238" cy="395288"/>
        </p:xfrm>
        <a:graphic>
          <a:graphicData uri="http://schemas.openxmlformats.org/presentationml/2006/ole">
            <mc:AlternateContent xmlns:mc="http://schemas.openxmlformats.org/markup-compatibility/2006">
              <mc:Choice xmlns:v="urn:schemas-microsoft-com:vml" Requires="v">
                <p:oleObj name="Equation" r:id="rId3" imgW="203040" imgH="215640" progId="Equation.3">
                  <p:embed/>
                </p:oleObj>
              </mc:Choice>
              <mc:Fallback>
                <p:oleObj name="Equation" r:id="rId3" imgW="203040" imgH="215640" progId="Equation.3">
                  <p:embed/>
                  <p:pic>
                    <p:nvPicPr>
                      <p:cNvPr id="13" name="Object 19">
                        <a:extLst>
                          <a:ext uri="{FF2B5EF4-FFF2-40B4-BE49-F238E27FC236}">
                            <a16:creationId xmlns:a16="http://schemas.microsoft.com/office/drawing/2014/main" id="{3366995E-EC64-42CD-BB69-20BE83BB9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9366" y="3044535"/>
                        <a:ext cx="376238"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0">
            <a:extLst>
              <a:ext uri="{FF2B5EF4-FFF2-40B4-BE49-F238E27FC236}">
                <a16:creationId xmlns:a16="http://schemas.microsoft.com/office/drawing/2014/main" id="{CC4F0D4C-FD62-44B8-BAE6-23197DFB3ED6}"/>
              </a:ext>
            </a:extLst>
          </p:cNvPr>
          <p:cNvGraphicFramePr>
            <a:graphicFrameLocks noChangeAspect="1"/>
          </p:cNvGraphicFramePr>
          <p:nvPr>
            <p:extLst>
              <p:ext uri="{D42A27DB-BD31-4B8C-83A1-F6EECF244321}">
                <p14:modId xmlns:p14="http://schemas.microsoft.com/office/powerpoint/2010/main" val="38453999"/>
              </p:ext>
            </p:extLst>
          </p:nvPr>
        </p:nvGraphicFramePr>
        <p:xfrm>
          <a:off x="9389341" y="3795423"/>
          <a:ext cx="482600" cy="500062"/>
        </p:xfrm>
        <a:graphic>
          <a:graphicData uri="http://schemas.openxmlformats.org/presentationml/2006/ole">
            <mc:AlternateContent xmlns:mc="http://schemas.openxmlformats.org/markup-compatibility/2006">
              <mc:Choice xmlns:v="urn:schemas-microsoft-com:vml" Requires="v">
                <p:oleObj name="Equation" r:id="rId5" imgW="228600" imgH="241200" progId="Equation.3">
                  <p:embed/>
                </p:oleObj>
              </mc:Choice>
              <mc:Fallback>
                <p:oleObj name="Equation" r:id="rId5" imgW="228600" imgH="241200" progId="Equation.3">
                  <p:embed/>
                  <p:pic>
                    <p:nvPicPr>
                      <p:cNvPr id="15" name="Object 20">
                        <a:extLst>
                          <a:ext uri="{FF2B5EF4-FFF2-40B4-BE49-F238E27FC236}">
                            <a16:creationId xmlns:a16="http://schemas.microsoft.com/office/drawing/2014/main" id="{CC4F0D4C-FD62-44B8-BAE6-23197DFB3E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9341" y="3795423"/>
                        <a:ext cx="48260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21">
            <a:extLst>
              <a:ext uri="{FF2B5EF4-FFF2-40B4-BE49-F238E27FC236}">
                <a16:creationId xmlns:a16="http://schemas.microsoft.com/office/drawing/2014/main" id="{3A436B0A-2F36-432B-AD80-47483F602B67}"/>
              </a:ext>
            </a:extLst>
          </p:cNvPr>
          <p:cNvSpPr>
            <a:spLocks noChangeShapeType="1"/>
          </p:cNvSpPr>
          <p:nvPr/>
        </p:nvSpPr>
        <p:spPr bwMode="auto">
          <a:xfrm>
            <a:off x="8981354" y="4379480"/>
            <a:ext cx="806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9" name="Arc 22">
            <a:extLst>
              <a:ext uri="{FF2B5EF4-FFF2-40B4-BE49-F238E27FC236}">
                <a16:creationId xmlns:a16="http://schemas.microsoft.com/office/drawing/2014/main" id="{ECC50AC8-59BE-4C5E-8878-AF4B5DD26B7C}"/>
              </a:ext>
            </a:extLst>
          </p:cNvPr>
          <p:cNvSpPr>
            <a:spLocks/>
          </p:cNvSpPr>
          <p:nvPr/>
        </p:nvSpPr>
        <p:spPr bwMode="auto">
          <a:xfrm>
            <a:off x="8927379" y="4061980"/>
            <a:ext cx="454025" cy="314325"/>
          </a:xfrm>
          <a:custGeom>
            <a:avLst/>
            <a:gdLst>
              <a:gd name="T0" fmla="*/ 320649 w 21599"/>
              <a:gd name="T1" fmla="*/ 0 h 15293"/>
              <a:gd name="T2" fmla="*/ 454025 w 21599"/>
              <a:gd name="T3" fmla="*/ 311263 h 15293"/>
              <a:gd name="T4" fmla="*/ 0 w 21599"/>
              <a:gd name="T5" fmla="*/ 314325 h 15293"/>
              <a:gd name="T6" fmla="*/ 0 60000 65536"/>
              <a:gd name="T7" fmla="*/ 0 60000 65536"/>
              <a:gd name="T8" fmla="*/ 0 60000 65536"/>
              <a:gd name="T9" fmla="*/ 0 w 21599"/>
              <a:gd name="T10" fmla="*/ 0 h 15293"/>
              <a:gd name="T11" fmla="*/ 21599 w 21599"/>
              <a:gd name="T12" fmla="*/ 15293 h 15293"/>
            </a:gdLst>
            <a:ahLst/>
            <a:cxnLst>
              <a:cxn ang="T6">
                <a:pos x="T0" y="T1"/>
              </a:cxn>
              <a:cxn ang="T7">
                <a:pos x="T2" y="T3"/>
              </a:cxn>
              <a:cxn ang="T8">
                <a:pos x="T4" y="T5"/>
              </a:cxn>
            </a:cxnLst>
            <a:rect l="T9" t="T10" r="T11" b="T12"/>
            <a:pathLst>
              <a:path w="21599" h="15293" fill="none" extrusionOk="0">
                <a:moveTo>
                  <a:pt x="15253" y="0"/>
                </a:moveTo>
                <a:cubicBezTo>
                  <a:pt x="19280" y="4015"/>
                  <a:pt x="21560" y="9457"/>
                  <a:pt x="21599" y="15143"/>
                </a:cubicBezTo>
              </a:path>
              <a:path w="21599" h="15293" stroke="0" extrusionOk="0">
                <a:moveTo>
                  <a:pt x="15253" y="0"/>
                </a:moveTo>
                <a:cubicBezTo>
                  <a:pt x="19280" y="4015"/>
                  <a:pt x="21560" y="9457"/>
                  <a:pt x="21599" y="15143"/>
                </a:cubicBezTo>
                <a:lnTo>
                  <a:pt x="0" y="15293"/>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1" name="Line 23">
            <a:extLst>
              <a:ext uri="{FF2B5EF4-FFF2-40B4-BE49-F238E27FC236}">
                <a16:creationId xmlns:a16="http://schemas.microsoft.com/office/drawing/2014/main" id="{351327D7-A150-4D1D-AE18-DCB4027C79EE}"/>
              </a:ext>
            </a:extLst>
          </p:cNvPr>
          <p:cNvSpPr>
            <a:spLocks noChangeShapeType="1"/>
          </p:cNvSpPr>
          <p:nvPr/>
        </p:nvSpPr>
        <p:spPr bwMode="auto">
          <a:xfrm flipV="1">
            <a:off x="8125691" y="4084205"/>
            <a:ext cx="2438400" cy="148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3" name="Line 24">
            <a:extLst>
              <a:ext uri="{FF2B5EF4-FFF2-40B4-BE49-F238E27FC236}">
                <a16:creationId xmlns:a16="http://schemas.microsoft.com/office/drawing/2014/main" id="{7576F4A1-20F0-4B9D-83BF-7CAF34397892}"/>
              </a:ext>
            </a:extLst>
          </p:cNvPr>
          <p:cNvSpPr>
            <a:spLocks noChangeShapeType="1"/>
          </p:cNvSpPr>
          <p:nvPr/>
        </p:nvSpPr>
        <p:spPr bwMode="auto">
          <a:xfrm>
            <a:off x="9333779" y="4825568"/>
            <a:ext cx="8048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5" name="Arc 25">
            <a:extLst>
              <a:ext uri="{FF2B5EF4-FFF2-40B4-BE49-F238E27FC236}">
                <a16:creationId xmlns:a16="http://schemas.microsoft.com/office/drawing/2014/main" id="{0F952123-3CC6-4678-A389-1A79A71344E6}"/>
              </a:ext>
            </a:extLst>
          </p:cNvPr>
          <p:cNvSpPr>
            <a:spLocks/>
          </p:cNvSpPr>
          <p:nvPr/>
        </p:nvSpPr>
        <p:spPr bwMode="auto">
          <a:xfrm>
            <a:off x="9610004" y="4482668"/>
            <a:ext cx="452437" cy="333375"/>
          </a:xfrm>
          <a:custGeom>
            <a:avLst/>
            <a:gdLst>
              <a:gd name="T0" fmla="*/ 319513 w 21600"/>
              <a:gd name="T1" fmla="*/ 0 h 16219"/>
              <a:gd name="T2" fmla="*/ 452018 w 21600"/>
              <a:gd name="T3" fmla="*/ 333375 h 16219"/>
              <a:gd name="T4" fmla="*/ 0 w 21600"/>
              <a:gd name="T5" fmla="*/ 314341 h 16219"/>
              <a:gd name="T6" fmla="*/ 0 60000 65536"/>
              <a:gd name="T7" fmla="*/ 0 60000 65536"/>
              <a:gd name="T8" fmla="*/ 0 60000 65536"/>
              <a:gd name="T9" fmla="*/ 0 w 21600"/>
              <a:gd name="T10" fmla="*/ 0 h 16219"/>
              <a:gd name="T11" fmla="*/ 21600 w 21600"/>
              <a:gd name="T12" fmla="*/ 16219 h 16219"/>
            </a:gdLst>
            <a:ahLst/>
            <a:cxnLst>
              <a:cxn ang="T6">
                <a:pos x="T0" y="T1"/>
              </a:cxn>
              <a:cxn ang="T7">
                <a:pos x="T2" y="T3"/>
              </a:cxn>
              <a:cxn ang="T8">
                <a:pos x="T4" y="T5"/>
              </a:cxn>
            </a:cxnLst>
            <a:rect l="T9" t="T10" r="T11" b="T12"/>
            <a:pathLst>
              <a:path w="21600" h="16219" fill="none" extrusionOk="0">
                <a:moveTo>
                  <a:pt x="15253" y="0"/>
                </a:moveTo>
                <a:cubicBezTo>
                  <a:pt x="19316" y="4052"/>
                  <a:pt x="21600" y="9554"/>
                  <a:pt x="21600" y="15293"/>
                </a:cubicBezTo>
                <a:cubicBezTo>
                  <a:pt x="21600" y="15601"/>
                  <a:pt x="21593" y="15910"/>
                  <a:pt x="21580" y="16219"/>
                </a:cubicBezTo>
              </a:path>
              <a:path w="21600" h="16219" stroke="0" extrusionOk="0">
                <a:moveTo>
                  <a:pt x="15253" y="0"/>
                </a:moveTo>
                <a:cubicBezTo>
                  <a:pt x="19316" y="4052"/>
                  <a:pt x="21600" y="9554"/>
                  <a:pt x="21600" y="15293"/>
                </a:cubicBezTo>
                <a:cubicBezTo>
                  <a:pt x="21600" y="15601"/>
                  <a:pt x="21593" y="15910"/>
                  <a:pt x="21580" y="16219"/>
                </a:cubicBezTo>
                <a:lnTo>
                  <a:pt x="0" y="15293"/>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aphicFrame>
        <p:nvGraphicFramePr>
          <p:cNvPr id="27" name="Object 26">
            <a:extLst>
              <a:ext uri="{FF2B5EF4-FFF2-40B4-BE49-F238E27FC236}">
                <a16:creationId xmlns:a16="http://schemas.microsoft.com/office/drawing/2014/main" id="{DA1E5460-DF28-49DF-9300-89615151B6DE}"/>
              </a:ext>
            </a:extLst>
          </p:cNvPr>
          <p:cNvGraphicFramePr>
            <a:graphicFrameLocks noChangeAspect="1"/>
          </p:cNvGraphicFramePr>
          <p:nvPr>
            <p:extLst>
              <p:ext uri="{D42A27DB-BD31-4B8C-83A1-F6EECF244321}">
                <p14:modId xmlns:p14="http://schemas.microsoft.com/office/powerpoint/2010/main" val="2451551912"/>
              </p:ext>
            </p:extLst>
          </p:nvPr>
        </p:nvGraphicFramePr>
        <p:xfrm>
          <a:off x="10192616" y="4373273"/>
          <a:ext cx="452438" cy="420687"/>
        </p:xfrm>
        <a:graphic>
          <a:graphicData uri="http://schemas.openxmlformats.org/presentationml/2006/ole">
            <mc:AlternateContent xmlns:mc="http://schemas.openxmlformats.org/markup-compatibility/2006">
              <mc:Choice xmlns:v="urn:schemas-microsoft-com:vml" Requires="v">
                <p:oleObj name="Equation" r:id="rId7" imgW="253800" imgH="241200" progId="Equation.3">
                  <p:embed/>
                </p:oleObj>
              </mc:Choice>
              <mc:Fallback>
                <p:oleObj name="Equation" r:id="rId7" imgW="253800" imgH="241200" progId="Equation.3">
                  <p:embed/>
                  <p:pic>
                    <p:nvPicPr>
                      <p:cNvPr id="27" name="Object 26">
                        <a:extLst>
                          <a:ext uri="{FF2B5EF4-FFF2-40B4-BE49-F238E27FC236}">
                            <a16:creationId xmlns:a16="http://schemas.microsoft.com/office/drawing/2014/main" id="{DA1E5460-DF28-49DF-9300-89615151B6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92616" y="4373273"/>
                        <a:ext cx="45243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7">
            <a:extLst>
              <a:ext uri="{FF2B5EF4-FFF2-40B4-BE49-F238E27FC236}">
                <a16:creationId xmlns:a16="http://schemas.microsoft.com/office/drawing/2014/main" id="{C3ED5F63-CCFE-4E86-A2A5-791272675CC1}"/>
              </a:ext>
            </a:extLst>
          </p:cNvPr>
          <p:cNvGraphicFramePr>
            <a:graphicFrameLocks noChangeAspect="1"/>
          </p:cNvGraphicFramePr>
          <p:nvPr>
            <p:extLst>
              <p:ext uri="{D42A27DB-BD31-4B8C-83A1-F6EECF244321}">
                <p14:modId xmlns:p14="http://schemas.microsoft.com/office/powerpoint/2010/main" val="173666166"/>
              </p:ext>
            </p:extLst>
          </p:nvPr>
        </p:nvGraphicFramePr>
        <p:xfrm>
          <a:off x="7774854" y="5624223"/>
          <a:ext cx="384175" cy="338137"/>
        </p:xfrm>
        <a:graphic>
          <a:graphicData uri="http://schemas.openxmlformats.org/presentationml/2006/ole">
            <mc:AlternateContent xmlns:mc="http://schemas.openxmlformats.org/markup-compatibility/2006">
              <mc:Choice xmlns:v="urn:schemas-microsoft-com:vml" Requires="v">
                <p:oleObj name="Equation" r:id="rId9" imgW="253800" imgH="228600" progId="Equation.3">
                  <p:embed/>
                </p:oleObj>
              </mc:Choice>
              <mc:Fallback>
                <p:oleObj name="Equation" r:id="rId9" imgW="253800" imgH="228600" progId="Equation.3">
                  <p:embed/>
                  <p:pic>
                    <p:nvPicPr>
                      <p:cNvPr id="29" name="Object 27">
                        <a:extLst>
                          <a:ext uri="{FF2B5EF4-FFF2-40B4-BE49-F238E27FC236}">
                            <a16:creationId xmlns:a16="http://schemas.microsoft.com/office/drawing/2014/main" id="{C3ED5F63-CCFE-4E86-A2A5-791272675C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4854" y="5624223"/>
                        <a:ext cx="38417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38">
            <a:extLst>
              <a:ext uri="{FF2B5EF4-FFF2-40B4-BE49-F238E27FC236}">
                <a16:creationId xmlns:a16="http://schemas.microsoft.com/office/drawing/2014/main" id="{B2CBD9C6-EA95-4444-BC38-42389F75F99C}"/>
              </a:ext>
            </a:extLst>
          </p:cNvPr>
          <p:cNvSpPr txBox="1">
            <a:spLocks noChangeArrowheads="1"/>
          </p:cNvSpPr>
          <p:nvPr/>
        </p:nvSpPr>
        <p:spPr bwMode="auto">
          <a:xfrm>
            <a:off x="10899054" y="5471823"/>
            <a:ext cx="3161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l-GR" altLang="en-US" sz="1800">
                <a:latin typeface="+mn-lt"/>
                <a:cs typeface="Tahoma" panose="020B0604030504040204" pitchFamily="34" charset="0"/>
              </a:rPr>
              <a:t>α</a:t>
            </a:r>
          </a:p>
        </p:txBody>
      </p:sp>
      <p:sp>
        <p:nvSpPr>
          <p:cNvPr id="35" name="Freeform 39">
            <a:extLst>
              <a:ext uri="{FF2B5EF4-FFF2-40B4-BE49-F238E27FC236}">
                <a16:creationId xmlns:a16="http://schemas.microsoft.com/office/drawing/2014/main" id="{521650D3-C8C5-4404-9AE3-F5CF4D83DC89}"/>
              </a:ext>
            </a:extLst>
          </p:cNvPr>
          <p:cNvSpPr>
            <a:spLocks/>
          </p:cNvSpPr>
          <p:nvPr/>
        </p:nvSpPr>
        <p:spPr bwMode="auto">
          <a:xfrm>
            <a:off x="9787804" y="3206318"/>
            <a:ext cx="577850" cy="234950"/>
          </a:xfrm>
          <a:custGeom>
            <a:avLst/>
            <a:gdLst>
              <a:gd name="T0" fmla="*/ 0 w 364"/>
              <a:gd name="T1" fmla="*/ 83 h 148"/>
              <a:gd name="T2" fmla="*/ 110 w 364"/>
              <a:gd name="T3" fmla="*/ 11 h 148"/>
              <a:gd name="T4" fmla="*/ 240 w 364"/>
              <a:gd name="T5" fmla="*/ 16 h 148"/>
              <a:gd name="T6" fmla="*/ 307 w 364"/>
              <a:gd name="T7" fmla="*/ 66 h 148"/>
              <a:gd name="T8" fmla="*/ 364 w 364"/>
              <a:gd name="T9" fmla="*/ 148 h 148"/>
              <a:gd name="T10" fmla="*/ 0 60000 65536"/>
              <a:gd name="T11" fmla="*/ 0 60000 65536"/>
              <a:gd name="T12" fmla="*/ 0 60000 65536"/>
              <a:gd name="T13" fmla="*/ 0 60000 65536"/>
              <a:gd name="T14" fmla="*/ 0 60000 65536"/>
              <a:gd name="T15" fmla="*/ 0 w 364"/>
              <a:gd name="T16" fmla="*/ 0 h 148"/>
              <a:gd name="T17" fmla="*/ 364 w 364"/>
              <a:gd name="T18" fmla="*/ 148 h 148"/>
            </a:gdLst>
            <a:ahLst/>
            <a:cxnLst>
              <a:cxn ang="T10">
                <a:pos x="T0" y="T1"/>
              </a:cxn>
              <a:cxn ang="T11">
                <a:pos x="T2" y="T3"/>
              </a:cxn>
              <a:cxn ang="T12">
                <a:pos x="T4" y="T5"/>
              </a:cxn>
              <a:cxn ang="T13">
                <a:pos x="T6" y="T7"/>
              </a:cxn>
              <a:cxn ang="T14">
                <a:pos x="T8" y="T9"/>
              </a:cxn>
            </a:cxnLst>
            <a:rect l="T15" t="T16" r="T17" b="T18"/>
            <a:pathLst>
              <a:path w="364" h="148">
                <a:moveTo>
                  <a:pt x="0" y="83"/>
                </a:moveTo>
                <a:cubicBezTo>
                  <a:pt x="18" y="71"/>
                  <a:pt x="70" y="22"/>
                  <a:pt x="110" y="11"/>
                </a:cubicBezTo>
                <a:cubicBezTo>
                  <a:pt x="150" y="0"/>
                  <a:pt x="207" y="7"/>
                  <a:pt x="240" y="16"/>
                </a:cubicBezTo>
                <a:cubicBezTo>
                  <a:pt x="273" y="25"/>
                  <a:pt x="286" y="44"/>
                  <a:pt x="307" y="66"/>
                </a:cubicBezTo>
                <a:cubicBezTo>
                  <a:pt x="328" y="88"/>
                  <a:pt x="352" y="131"/>
                  <a:pt x="364" y="148"/>
                </a:cubicBezTo>
              </a:path>
            </a:pathLst>
          </a:custGeom>
          <a:noFill/>
          <a:ln w="9525" cap="flat" cmpd="sng">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7" name="Freeform 40">
            <a:extLst>
              <a:ext uri="{FF2B5EF4-FFF2-40B4-BE49-F238E27FC236}">
                <a16:creationId xmlns:a16="http://schemas.microsoft.com/office/drawing/2014/main" id="{26D14711-8923-48CA-A38E-DF40FE18AF81}"/>
              </a:ext>
            </a:extLst>
          </p:cNvPr>
          <p:cNvSpPr>
            <a:spLocks/>
          </p:cNvSpPr>
          <p:nvPr/>
        </p:nvSpPr>
        <p:spPr bwMode="auto">
          <a:xfrm>
            <a:off x="10556154" y="4009160"/>
            <a:ext cx="547687" cy="217488"/>
          </a:xfrm>
          <a:custGeom>
            <a:avLst/>
            <a:gdLst>
              <a:gd name="T0" fmla="*/ 0 w 345"/>
              <a:gd name="T1" fmla="*/ 55 h 137"/>
              <a:gd name="T2" fmla="*/ 110 w 345"/>
              <a:gd name="T3" fmla="*/ 7 h 137"/>
              <a:gd name="T4" fmla="*/ 211 w 345"/>
              <a:gd name="T5" fmla="*/ 12 h 137"/>
              <a:gd name="T6" fmla="*/ 288 w 345"/>
              <a:gd name="T7" fmla="*/ 55 h 137"/>
              <a:gd name="T8" fmla="*/ 345 w 345"/>
              <a:gd name="T9" fmla="*/ 137 h 137"/>
              <a:gd name="T10" fmla="*/ 0 60000 65536"/>
              <a:gd name="T11" fmla="*/ 0 60000 65536"/>
              <a:gd name="T12" fmla="*/ 0 60000 65536"/>
              <a:gd name="T13" fmla="*/ 0 60000 65536"/>
              <a:gd name="T14" fmla="*/ 0 60000 65536"/>
              <a:gd name="T15" fmla="*/ 0 w 345"/>
              <a:gd name="T16" fmla="*/ 0 h 137"/>
              <a:gd name="T17" fmla="*/ 345 w 345"/>
              <a:gd name="T18" fmla="*/ 137 h 137"/>
            </a:gdLst>
            <a:ahLst/>
            <a:cxnLst>
              <a:cxn ang="T10">
                <a:pos x="T0" y="T1"/>
              </a:cxn>
              <a:cxn ang="T11">
                <a:pos x="T2" y="T3"/>
              </a:cxn>
              <a:cxn ang="T12">
                <a:pos x="T4" y="T5"/>
              </a:cxn>
              <a:cxn ang="T13">
                <a:pos x="T6" y="T7"/>
              </a:cxn>
              <a:cxn ang="T14">
                <a:pos x="T8" y="T9"/>
              </a:cxn>
            </a:cxnLst>
            <a:rect l="T15" t="T16" r="T17" b="T18"/>
            <a:pathLst>
              <a:path w="345" h="137">
                <a:moveTo>
                  <a:pt x="0" y="55"/>
                </a:moveTo>
                <a:cubicBezTo>
                  <a:pt x="18" y="47"/>
                  <a:pt x="75" y="14"/>
                  <a:pt x="110" y="7"/>
                </a:cubicBezTo>
                <a:cubicBezTo>
                  <a:pt x="145" y="0"/>
                  <a:pt x="181" y="4"/>
                  <a:pt x="211" y="12"/>
                </a:cubicBezTo>
                <a:cubicBezTo>
                  <a:pt x="241" y="20"/>
                  <a:pt x="266" y="34"/>
                  <a:pt x="288" y="55"/>
                </a:cubicBezTo>
                <a:cubicBezTo>
                  <a:pt x="310" y="76"/>
                  <a:pt x="333" y="120"/>
                  <a:pt x="345"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Tree>
    <p:extLst>
      <p:ext uri="{BB962C8B-B14F-4D97-AF65-F5344CB8AC3E}">
        <p14:creationId xmlns:p14="http://schemas.microsoft.com/office/powerpoint/2010/main" val="36833274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1 – Linear Conditions: C</a:t>
            </a:r>
            <a:r>
              <a:rPr lang="en-US" baseline="-25000" dirty="0"/>
              <a:t>L</a:t>
            </a:r>
            <a:r>
              <a:rPr lang="el-GR" baseline="-25000" dirty="0"/>
              <a:t>α</a:t>
            </a:r>
            <a:endParaRPr lang="en-US" dirty="0"/>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p:txBody>
          <a:bodyPr/>
          <a:lstStyle/>
          <a:p>
            <a:r>
              <a:rPr lang="en-US" altLang="en-US" dirty="0"/>
              <a:t>Generally, it is true that C</a:t>
            </a:r>
            <a:r>
              <a:rPr lang="en-US" altLang="en-US" baseline="-25000" dirty="0"/>
              <a:t>L</a:t>
            </a:r>
            <a:r>
              <a:rPr lang="el-GR" altLang="en-US" baseline="-25000" dirty="0">
                <a:cs typeface="Arial" panose="020B0604020202020204" pitchFamily="34" charset="0"/>
              </a:rPr>
              <a:t>α</a:t>
            </a:r>
            <a:r>
              <a:rPr lang="en-US" altLang="en-US" dirty="0">
                <a:cs typeface="Arial" panose="020B0604020202020204" pitchFamily="34" charset="0"/>
              </a:rPr>
              <a:t> of a wing built with a certain airfoil is lower than C</a:t>
            </a:r>
            <a:r>
              <a:rPr lang="en-US" altLang="en-US" baseline="-25000" dirty="0">
                <a:cs typeface="Arial" panose="020B0604020202020204" pitchFamily="34" charset="0"/>
              </a:rPr>
              <a:t>l</a:t>
            </a:r>
            <a:r>
              <a:rPr lang="el-GR" altLang="en-US" baseline="-25000" dirty="0">
                <a:cs typeface="Arial" panose="020B0604020202020204" pitchFamily="34" charset="0"/>
              </a:rPr>
              <a:t>α</a:t>
            </a:r>
            <a:r>
              <a:rPr lang="en-US" altLang="en-US" dirty="0">
                <a:cs typeface="Arial" panose="020B0604020202020204" pitchFamily="34" charset="0"/>
              </a:rPr>
              <a:t> of the given airfoil working at the same angle of attack! </a:t>
            </a:r>
          </a:p>
          <a:p>
            <a:pPr lvl="1"/>
            <a:r>
              <a:rPr lang="en-US" altLang="en-US" dirty="0">
                <a:cs typeface="Arial" panose="020B0604020202020204" pitchFamily="34" charset="0"/>
              </a:rPr>
              <a:t>That is </a:t>
            </a:r>
            <a:r>
              <a:rPr lang="en-US" altLang="en-US" b="1" dirty="0">
                <a:cs typeface="Arial" panose="020B0604020202020204" pitchFamily="34" charset="0"/>
              </a:rPr>
              <a:t>always</a:t>
            </a:r>
            <a:r>
              <a:rPr lang="en-US" altLang="en-US" dirty="0">
                <a:cs typeface="Arial" panose="020B0604020202020204" pitchFamily="34" charset="0"/>
              </a:rPr>
              <a:t> true for </a:t>
            </a:r>
            <a:r>
              <a:rPr lang="en-US" altLang="en-US" i="1" dirty="0">
                <a:cs typeface="Arial" panose="020B0604020202020204" pitchFamily="34" charset="0"/>
              </a:rPr>
              <a:t>untwisted</a:t>
            </a:r>
            <a:r>
              <a:rPr lang="en-US" altLang="en-US" dirty="0">
                <a:cs typeface="Arial" panose="020B0604020202020204" pitchFamily="34" charset="0"/>
              </a:rPr>
              <a:t> wings of </a:t>
            </a:r>
            <a:r>
              <a:rPr lang="en-US" altLang="en-US" i="1" dirty="0">
                <a:cs typeface="Arial" panose="020B0604020202020204" pitchFamily="34" charset="0"/>
              </a:rPr>
              <a:t>finite length</a:t>
            </a:r>
            <a:r>
              <a:rPr lang="en-US" altLang="en-US" dirty="0">
                <a:cs typeface="Arial" panose="020B0604020202020204" pitchFamily="34" charset="0"/>
              </a:rPr>
              <a:t>, when airfoil and wing are considered </a:t>
            </a:r>
            <a:r>
              <a:rPr lang="en-US" altLang="en-US" i="1" u="sng" dirty="0">
                <a:cs typeface="Arial" panose="020B0604020202020204" pitchFamily="34" charset="0"/>
              </a:rPr>
              <a:t>working at the same Mach number</a:t>
            </a:r>
            <a:r>
              <a:rPr lang="en-US" altLang="en-US" dirty="0">
                <a:cs typeface="Arial" panose="020B0604020202020204" pitchFamily="34" charset="0"/>
              </a:rPr>
              <a:t>!</a:t>
            </a:r>
          </a:p>
          <a:p>
            <a:endParaRPr lang="en-US" dirty="0"/>
          </a:p>
          <a:p>
            <a:r>
              <a:rPr lang="en-US" altLang="en-US" dirty="0">
                <a:cs typeface="Arial" panose="020B0604020202020204" pitchFamily="34" charset="0"/>
              </a:rPr>
              <a:t>Generally, </a:t>
            </a:r>
            <a:r>
              <a:rPr lang="en-US" altLang="en-US" dirty="0"/>
              <a:t>C</a:t>
            </a:r>
            <a:r>
              <a:rPr lang="en-US" altLang="en-US" baseline="-25000" dirty="0"/>
              <a:t>L</a:t>
            </a:r>
            <a:r>
              <a:rPr lang="el-GR" altLang="en-US" baseline="-25000" dirty="0">
                <a:cs typeface="Arial" panose="020B0604020202020204" pitchFamily="34" charset="0"/>
              </a:rPr>
              <a:t>α</a:t>
            </a:r>
            <a:r>
              <a:rPr lang="en-US" altLang="en-US" dirty="0">
                <a:cs typeface="Arial" panose="020B0604020202020204" pitchFamily="34" charset="0"/>
              </a:rPr>
              <a:t> stays below 2</a:t>
            </a:r>
            <a:r>
              <a:rPr lang="el-GR" altLang="en-US" dirty="0">
                <a:cs typeface="Arial" panose="020B0604020202020204" pitchFamily="34" charset="0"/>
              </a:rPr>
              <a:t>π</a:t>
            </a:r>
            <a:r>
              <a:rPr lang="nl-NL" altLang="en-US" dirty="0">
                <a:cs typeface="Arial" panose="020B0604020202020204" pitchFamily="34" charset="0"/>
              </a:rPr>
              <a:t>. However</a:t>
            </a:r>
            <a:r>
              <a:rPr lang="en-US" altLang="en-US" dirty="0">
                <a:cs typeface="Arial" panose="020B0604020202020204" pitchFamily="34" charset="0"/>
              </a:rPr>
              <a:t>, in the specific case of </a:t>
            </a:r>
            <a:r>
              <a:rPr lang="en-US" altLang="en-US" u="sng" dirty="0">
                <a:cs typeface="Arial" panose="020B0604020202020204" pitchFamily="34" charset="0"/>
              </a:rPr>
              <a:t>unswept</a:t>
            </a:r>
            <a:r>
              <a:rPr lang="en-US" altLang="en-US" dirty="0">
                <a:cs typeface="Arial" panose="020B0604020202020204" pitchFamily="34" charset="0"/>
              </a:rPr>
              <a:t>, </a:t>
            </a:r>
            <a:r>
              <a:rPr lang="en-US" altLang="en-US" u="sng" dirty="0">
                <a:cs typeface="Arial" panose="020B0604020202020204" pitchFamily="34" charset="0"/>
              </a:rPr>
              <a:t>high aspect ratio</a:t>
            </a:r>
            <a:r>
              <a:rPr lang="en-US" altLang="en-US" dirty="0">
                <a:cs typeface="Arial" panose="020B0604020202020204" pitchFamily="34" charset="0"/>
              </a:rPr>
              <a:t> wings built with </a:t>
            </a:r>
            <a:r>
              <a:rPr lang="en-US" altLang="en-US" u="sng" dirty="0">
                <a:cs typeface="Arial" panose="020B0604020202020204" pitchFamily="34" charset="0"/>
              </a:rPr>
              <a:t>thin airfoil</a:t>
            </a:r>
            <a:r>
              <a:rPr lang="en-US" altLang="en-US" dirty="0">
                <a:cs typeface="Arial" panose="020B0604020202020204" pitchFamily="34" charset="0"/>
              </a:rPr>
              <a:t> and operating </a:t>
            </a:r>
            <a:r>
              <a:rPr lang="en-US" altLang="en-US" u="sng" dirty="0">
                <a:cs typeface="Arial" panose="020B0604020202020204" pitchFamily="34" charset="0"/>
              </a:rPr>
              <a:t>at Mach number close to 1</a:t>
            </a:r>
            <a:r>
              <a:rPr lang="en-US" altLang="en-US" dirty="0">
                <a:cs typeface="Arial" panose="020B0604020202020204" pitchFamily="34" charset="0"/>
              </a:rPr>
              <a:t>, it is possible that </a:t>
            </a:r>
            <a:r>
              <a:rPr lang="en-US" altLang="en-US" dirty="0"/>
              <a:t>C</a:t>
            </a:r>
            <a:r>
              <a:rPr lang="en-US" altLang="en-US" baseline="-25000" dirty="0"/>
              <a:t>L</a:t>
            </a:r>
            <a:r>
              <a:rPr lang="el-GR" altLang="en-US" baseline="-25000" dirty="0">
                <a:cs typeface="Arial" panose="020B0604020202020204" pitchFamily="34" charset="0"/>
              </a:rPr>
              <a:t>α</a:t>
            </a:r>
            <a:r>
              <a:rPr lang="en-US" altLang="en-US" dirty="0">
                <a:cs typeface="Arial" panose="020B0604020202020204" pitchFamily="34" charset="0"/>
              </a:rPr>
              <a:t> &gt; 2</a:t>
            </a:r>
            <a:r>
              <a:rPr lang="el-GR" altLang="en-US" dirty="0">
                <a:cs typeface="Arial" panose="020B0604020202020204" pitchFamily="34" charset="0"/>
              </a:rPr>
              <a:t>π</a:t>
            </a:r>
            <a:r>
              <a:rPr lang="en-US" altLang="en-US" dirty="0">
                <a:cs typeface="Arial" panose="020B0604020202020204" pitchFamily="34" charset="0"/>
              </a:rPr>
              <a:t> as shown in the following plot</a:t>
            </a:r>
            <a:endParaRPr lang="el-GR" altLang="en-US" dirty="0">
              <a:cs typeface="Arial" panose="020B0604020202020204" pitchFamily="34" charset="0"/>
            </a:endParaRPr>
          </a:p>
          <a:p>
            <a:endParaRPr lang="en-US" dirty="0"/>
          </a:p>
        </p:txBody>
      </p:sp>
    </p:spTree>
    <p:extLst>
      <p:ext uri="{BB962C8B-B14F-4D97-AF65-F5344CB8AC3E}">
        <p14:creationId xmlns:p14="http://schemas.microsoft.com/office/powerpoint/2010/main" val="7595877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1 – Linear Conditions: C</a:t>
            </a:r>
            <a:r>
              <a:rPr lang="en-US" baseline="-25000" dirty="0"/>
              <a:t>L</a:t>
            </a:r>
            <a:r>
              <a:rPr lang="el-GR" baseline="-25000" dirty="0"/>
              <a:t>α</a:t>
            </a:r>
            <a:endParaRPr lang="en-US" dirty="0"/>
          </a:p>
        </p:txBody>
      </p:sp>
      <p:grpSp>
        <p:nvGrpSpPr>
          <p:cNvPr id="28" name="Group 27">
            <a:extLst>
              <a:ext uri="{FF2B5EF4-FFF2-40B4-BE49-F238E27FC236}">
                <a16:creationId xmlns:a16="http://schemas.microsoft.com/office/drawing/2014/main" id="{6AAB81E2-2351-46F0-AE5F-8B822881AD05}"/>
              </a:ext>
            </a:extLst>
          </p:cNvPr>
          <p:cNvGrpSpPr/>
          <p:nvPr/>
        </p:nvGrpSpPr>
        <p:grpSpPr>
          <a:xfrm>
            <a:off x="2200231" y="1516984"/>
            <a:ext cx="7689437" cy="4444199"/>
            <a:chOff x="1419226" y="661193"/>
            <a:chExt cx="9314136" cy="5383213"/>
          </a:xfrm>
        </p:grpSpPr>
        <p:pic>
          <p:nvPicPr>
            <p:cNvPr id="5" name="Picture 3">
              <a:extLst>
                <a:ext uri="{FF2B5EF4-FFF2-40B4-BE49-F238E27FC236}">
                  <a16:creationId xmlns:a16="http://schemas.microsoft.com/office/drawing/2014/main" id="{98189F6D-8FDE-4344-A804-EBACB80838C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6600" y="661193"/>
              <a:ext cx="5791200"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ext Box 6">
              <a:extLst>
                <a:ext uri="{FF2B5EF4-FFF2-40B4-BE49-F238E27FC236}">
                  <a16:creationId xmlns:a16="http://schemas.microsoft.com/office/drawing/2014/main" id="{2D10CCE5-BB01-4E4B-B4F8-B65A91397661}"/>
                </a:ext>
              </a:extLst>
            </p:cNvPr>
            <p:cNvSpPr txBox="1">
              <a:spLocks noChangeArrowheads="1"/>
            </p:cNvSpPr>
            <p:nvPr/>
          </p:nvSpPr>
          <p:spPr bwMode="auto">
            <a:xfrm>
              <a:off x="8001000" y="2489994"/>
              <a:ext cx="2732362" cy="484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dirty="0">
                  <a:latin typeface="+mj-lt"/>
                </a:rPr>
                <a:t>5% thickness or less</a:t>
              </a:r>
            </a:p>
          </p:txBody>
        </p:sp>
        <p:sp>
          <p:nvSpPr>
            <p:cNvPr id="9" name="Line 7">
              <a:extLst>
                <a:ext uri="{FF2B5EF4-FFF2-40B4-BE49-F238E27FC236}">
                  <a16:creationId xmlns:a16="http://schemas.microsoft.com/office/drawing/2014/main" id="{6507F929-420F-4B26-89D5-4BE2CF6EB419}"/>
                </a:ext>
              </a:extLst>
            </p:cNvPr>
            <p:cNvSpPr>
              <a:spLocks noChangeShapeType="1"/>
            </p:cNvSpPr>
            <p:nvPr/>
          </p:nvSpPr>
          <p:spPr bwMode="auto">
            <a:xfrm flipV="1">
              <a:off x="7467600" y="2642393"/>
              <a:ext cx="5334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 name="Line 12">
              <a:extLst>
                <a:ext uri="{FF2B5EF4-FFF2-40B4-BE49-F238E27FC236}">
                  <a16:creationId xmlns:a16="http://schemas.microsoft.com/office/drawing/2014/main" id="{FA834A71-3CD0-4AE2-AE7E-08AC29DBC7C2}"/>
                </a:ext>
              </a:extLst>
            </p:cNvPr>
            <p:cNvSpPr>
              <a:spLocks noChangeShapeType="1"/>
            </p:cNvSpPr>
            <p:nvPr/>
          </p:nvSpPr>
          <p:spPr bwMode="auto">
            <a:xfrm>
              <a:off x="2914650" y="3131656"/>
              <a:ext cx="1123950" cy="120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aphicFrame>
          <p:nvGraphicFramePr>
            <p:cNvPr id="13" name="Object 13">
              <a:extLst>
                <a:ext uri="{FF2B5EF4-FFF2-40B4-BE49-F238E27FC236}">
                  <a16:creationId xmlns:a16="http://schemas.microsoft.com/office/drawing/2014/main" id="{D20D3FF9-F32E-4B0B-9377-A1E916C67733}"/>
                </a:ext>
              </a:extLst>
            </p:cNvPr>
            <p:cNvGraphicFramePr>
              <a:graphicFrameLocks noChangeAspect="1"/>
            </p:cNvGraphicFramePr>
            <p:nvPr>
              <p:extLst>
                <p:ext uri="{D42A27DB-BD31-4B8C-83A1-F6EECF244321}">
                  <p14:modId xmlns:p14="http://schemas.microsoft.com/office/powerpoint/2010/main" val="3621034120"/>
                </p:ext>
              </p:extLst>
            </p:nvPr>
          </p:nvGraphicFramePr>
          <p:xfrm>
            <a:off x="1611037" y="4384123"/>
            <a:ext cx="708300" cy="606184"/>
          </p:xfrm>
          <a:graphic>
            <a:graphicData uri="http://schemas.openxmlformats.org/presentationml/2006/ole">
              <mc:AlternateContent xmlns:mc="http://schemas.openxmlformats.org/markup-compatibility/2006">
                <mc:Choice xmlns:v="urn:schemas-microsoft-com:vml" Requires="v">
                  <p:oleObj name="Equation" r:id="rId4" imgW="266400" imgH="228600" progId="Equation.3">
                    <p:embed/>
                  </p:oleObj>
                </mc:Choice>
                <mc:Fallback>
                  <p:oleObj name="Equation" r:id="rId4" imgW="266400" imgH="228600" progId="Equation.3">
                    <p:embed/>
                    <p:pic>
                      <p:nvPicPr>
                        <p:cNvPr id="13" name="Object 13">
                          <a:extLst>
                            <a:ext uri="{FF2B5EF4-FFF2-40B4-BE49-F238E27FC236}">
                              <a16:creationId xmlns:a16="http://schemas.microsoft.com/office/drawing/2014/main" id="{D20D3FF9-F32E-4B0B-9377-A1E916C67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1037" y="4384123"/>
                          <a:ext cx="708300" cy="606184"/>
                        </a:xfrm>
                        <a:prstGeom prst="rect">
                          <a:avLst/>
                        </a:prstGeom>
                        <a:noFill/>
                        <a:ln>
                          <a:noFill/>
                        </a:ln>
                        <a:effectLst/>
                      </p:spPr>
                    </p:pic>
                  </p:oleObj>
                </mc:Fallback>
              </mc:AlternateContent>
            </a:graphicData>
          </a:graphic>
        </p:graphicFrame>
        <p:sp>
          <p:nvSpPr>
            <p:cNvPr id="15" name="Line 14">
              <a:extLst>
                <a:ext uri="{FF2B5EF4-FFF2-40B4-BE49-F238E27FC236}">
                  <a16:creationId xmlns:a16="http://schemas.microsoft.com/office/drawing/2014/main" id="{1C50FA08-A97F-4D7E-A997-FB9664B898FF}"/>
                </a:ext>
              </a:extLst>
            </p:cNvPr>
            <p:cNvSpPr>
              <a:spLocks noChangeShapeType="1"/>
            </p:cNvSpPr>
            <p:nvPr/>
          </p:nvSpPr>
          <p:spPr bwMode="auto">
            <a:xfrm flipV="1">
              <a:off x="2590800" y="3937793"/>
              <a:ext cx="13716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7" name="Line 15">
              <a:extLst>
                <a:ext uri="{FF2B5EF4-FFF2-40B4-BE49-F238E27FC236}">
                  <a16:creationId xmlns:a16="http://schemas.microsoft.com/office/drawing/2014/main" id="{73B996ED-204C-4B40-B4B8-1EB1DF92B6BD}"/>
                </a:ext>
              </a:extLst>
            </p:cNvPr>
            <p:cNvSpPr>
              <a:spLocks noChangeShapeType="1"/>
            </p:cNvSpPr>
            <p:nvPr/>
          </p:nvSpPr>
          <p:spPr bwMode="auto">
            <a:xfrm flipV="1">
              <a:off x="2590800" y="4242592"/>
              <a:ext cx="1447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9" name="Line 16">
              <a:extLst>
                <a:ext uri="{FF2B5EF4-FFF2-40B4-BE49-F238E27FC236}">
                  <a16:creationId xmlns:a16="http://schemas.microsoft.com/office/drawing/2014/main" id="{F8BBD8F2-96E6-4454-85AE-9DDFDFD36121}"/>
                </a:ext>
              </a:extLst>
            </p:cNvPr>
            <p:cNvSpPr>
              <a:spLocks noChangeShapeType="1"/>
            </p:cNvSpPr>
            <p:nvPr/>
          </p:nvSpPr>
          <p:spPr bwMode="auto">
            <a:xfrm flipV="1">
              <a:off x="2590800" y="4463481"/>
              <a:ext cx="1447800" cy="2285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1" name="Line 17">
              <a:extLst>
                <a:ext uri="{FF2B5EF4-FFF2-40B4-BE49-F238E27FC236}">
                  <a16:creationId xmlns:a16="http://schemas.microsoft.com/office/drawing/2014/main" id="{AF0ED96E-A6B5-423A-B869-4A1585E21EE5}"/>
                </a:ext>
              </a:extLst>
            </p:cNvPr>
            <p:cNvSpPr>
              <a:spLocks noChangeShapeType="1"/>
            </p:cNvSpPr>
            <p:nvPr/>
          </p:nvSpPr>
          <p:spPr bwMode="auto">
            <a:xfrm flipV="1">
              <a:off x="8534400" y="3328193"/>
              <a:ext cx="5334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 name="Text Box 18">
              <a:extLst>
                <a:ext uri="{FF2B5EF4-FFF2-40B4-BE49-F238E27FC236}">
                  <a16:creationId xmlns:a16="http://schemas.microsoft.com/office/drawing/2014/main" id="{2EC0AF58-2C6A-4619-BA29-64163E839574}"/>
                </a:ext>
              </a:extLst>
            </p:cNvPr>
            <p:cNvSpPr txBox="1">
              <a:spLocks noChangeArrowheads="1"/>
            </p:cNvSpPr>
            <p:nvPr/>
          </p:nvSpPr>
          <p:spPr bwMode="auto">
            <a:xfrm>
              <a:off x="9067800" y="3175793"/>
              <a:ext cx="676101" cy="484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dirty="0">
                  <a:latin typeface="+mj-lt"/>
                </a:rPr>
                <a:t>&gt; 4 </a:t>
              </a:r>
            </a:p>
          </p:txBody>
        </p:sp>
        <p:graphicFrame>
          <p:nvGraphicFramePr>
            <p:cNvPr id="25" name="Object 19">
              <a:extLst>
                <a:ext uri="{FF2B5EF4-FFF2-40B4-BE49-F238E27FC236}">
                  <a16:creationId xmlns:a16="http://schemas.microsoft.com/office/drawing/2014/main" id="{E9816251-FB98-4F24-9C79-C3BED251CCB8}"/>
                </a:ext>
              </a:extLst>
            </p:cNvPr>
            <p:cNvGraphicFramePr>
              <a:graphicFrameLocks noChangeAspect="1"/>
            </p:cNvGraphicFramePr>
            <p:nvPr>
              <p:extLst>
                <p:ext uri="{D42A27DB-BD31-4B8C-83A1-F6EECF244321}">
                  <p14:modId xmlns:p14="http://schemas.microsoft.com/office/powerpoint/2010/main" val="2563486980"/>
                </p:ext>
              </p:extLst>
            </p:nvPr>
          </p:nvGraphicFramePr>
          <p:xfrm>
            <a:off x="1419226" y="2754662"/>
            <a:ext cx="1447800" cy="566443"/>
          </p:xfrm>
          <a:graphic>
            <a:graphicData uri="http://schemas.openxmlformats.org/presentationml/2006/ole">
              <mc:AlternateContent xmlns:mc="http://schemas.openxmlformats.org/markup-compatibility/2006">
                <mc:Choice xmlns:v="urn:schemas-microsoft-com:vml" Requires="v">
                  <p:oleObj name="Equation" r:id="rId6" imgW="583920" imgH="228600" progId="Equation.3">
                    <p:embed/>
                  </p:oleObj>
                </mc:Choice>
                <mc:Fallback>
                  <p:oleObj name="Equation" r:id="rId6" imgW="583920" imgH="228600" progId="Equation.3">
                    <p:embed/>
                    <p:pic>
                      <p:nvPicPr>
                        <p:cNvPr id="25" name="Object 19">
                          <a:extLst>
                            <a:ext uri="{FF2B5EF4-FFF2-40B4-BE49-F238E27FC236}">
                              <a16:creationId xmlns:a16="http://schemas.microsoft.com/office/drawing/2014/main" id="{E9816251-FB98-4F24-9C79-C3BED251CC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9226" y="2754662"/>
                          <a:ext cx="1447800" cy="566443"/>
                        </a:xfrm>
                        <a:prstGeom prst="rect">
                          <a:avLst/>
                        </a:prstGeom>
                        <a:noFill/>
                        <a:ln>
                          <a:noFill/>
                        </a:ln>
                        <a:effectLst/>
                      </p:spPr>
                    </p:pic>
                  </p:oleObj>
                </mc:Fallback>
              </mc:AlternateContent>
            </a:graphicData>
          </a:graphic>
        </p:graphicFrame>
        <p:sp>
          <p:nvSpPr>
            <p:cNvPr id="27" name="Line 21">
              <a:extLst>
                <a:ext uri="{FF2B5EF4-FFF2-40B4-BE49-F238E27FC236}">
                  <a16:creationId xmlns:a16="http://schemas.microsoft.com/office/drawing/2014/main" id="{B23F3867-9D53-4951-A68A-502AFDB97E64}"/>
                </a:ext>
              </a:extLst>
            </p:cNvPr>
            <p:cNvSpPr>
              <a:spLocks noChangeShapeType="1"/>
            </p:cNvSpPr>
            <p:nvPr/>
          </p:nvSpPr>
          <p:spPr bwMode="auto">
            <a:xfrm>
              <a:off x="3581400" y="3251993"/>
              <a:ext cx="2209800" cy="0"/>
            </a:xfrm>
            <a:prstGeom prst="line">
              <a:avLst/>
            </a:prstGeom>
            <a:noFill/>
            <a:ln w="19050">
              <a:solidFill>
                <a:srgbClr val="FF33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Tree>
    <p:extLst>
      <p:ext uri="{BB962C8B-B14F-4D97-AF65-F5344CB8AC3E}">
        <p14:creationId xmlns:p14="http://schemas.microsoft.com/office/powerpoint/2010/main" val="8722202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1 – Linear Conditions: C</a:t>
            </a:r>
            <a:r>
              <a:rPr lang="en-US" baseline="-25000" dirty="0"/>
              <a:t>L</a:t>
            </a:r>
            <a:r>
              <a:rPr lang="el-GR" baseline="-25000" dirty="0"/>
              <a:t>α</a:t>
            </a:r>
            <a:r>
              <a:rPr lang="en-US" baseline="-25000" dirty="0"/>
              <a:t> </a:t>
            </a:r>
            <a:r>
              <a:rPr lang="en-US" dirty="0"/>
              <a:t>Evaluation through DATCOM</a:t>
            </a:r>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p:txBody>
          <a:bodyPr/>
          <a:lstStyle/>
          <a:p>
            <a:r>
              <a:rPr lang="en-US" altLang="en-US" sz="2400" dirty="0"/>
              <a:t>The following equation (from the DATCOM Method) accounts for the </a:t>
            </a:r>
            <a:r>
              <a:rPr lang="en-US" altLang="en-US" sz="2400" b="1" dirty="0"/>
              <a:t>effect of A, M and </a:t>
            </a:r>
            <a:r>
              <a:rPr lang="en-US" altLang="en-US" sz="2400" b="1" dirty="0">
                <a:cs typeface="Tahoma" panose="020B0604030504040204" pitchFamily="34" charset="0"/>
              </a:rPr>
              <a:t>Λ</a:t>
            </a:r>
            <a:r>
              <a:rPr lang="en-US" altLang="en-US" sz="2400" dirty="0">
                <a:cs typeface="Tahoma" panose="020B0604030504040204" pitchFamily="34" charset="0"/>
              </a:rPr>
              <a:t>. It</a:t>
            </a:r>
            <a:r>
              <a:rPr lang="en-US" altLang="en-US" sz="2400" dirty="0"/>
              <a:t> is accurate up to nearly M=1, for swept wing of both low and high aspect ratio:</a:t>
            </a:r>
          </a:p>
          <a:p>
            <a:endParaRPr lang="en-US" dirty="0"/>
          </a:p>
        </p:txBody>
      </p:sp>
      <p:graphicFrame>
        <p:nvGraphicFramePr>
          <p:cNvPr id="7" name="Object 3">
            <a:extLst>
              <a:ext uri="{FF2B5EF4-FFF2-40B4-BE49-F238E27FC236}">
                <a16:creationId xmlns:a16="http://schemas.microsoft.com/office/drawing/2014/main" id="{A60EFCE9-5EDC-4F82-ABED-D23EB8BA03B5}"/>
              </a:ext>
            </a:extLst>
          </p:cNvPr>
          <p:cNvGraphicFramePr>
            <a:graphicFrameLocks noChangeAspect="1"/>
          </p:cNvGraphicFramePr>
          <p:nvPr>
            <p:extLst>
              <p:ext uri="{D42A27DB-BD31-4B8C-83A1-F6EECF244321}">
                <p14:modId xmlns:p14="http://schemas.microsoft.com/office/powerpoint/2010/main" val="1277222846"/>
              </p:ext>
            </p:extLst>
          </p:nvPr>
        </p:nvGraphicFramePr>
        <p:xfrm>
          <a:off x="2209800" y="2911475"/>
          <a:ext cx="5486400" cy="1343025"/>
        </p:xfrm>
        <a:graphic>
          <a:graphicData uri="http://schemas.openxmlformats.org/presentationml/2006/ole">
            <mc:AlternateContent xmlns:mc="http://schemas.openxmlformats.org/markup-compatibility/2006">
              <mc:Choice xmlns:v="urn:schemas-microsoft-com:vml" Requires="v">
                <p:oleObj name="Equation" r:id="rId3" imgW="2743200" imgH="672840" progId="Equation.3">
                  <p:embed/>
                </p:oleObj>
              </mc:Choice>
              <mc:Fallback>
                <p:oleObj name="Equation" r:id="rId3" imgW="2743200" imgH="672840" progId="Equation.3">
                  <p:embed/>
                  <p:pic>
                    <p:nvPicPr>
                      <p:cNvPr id="7" name="Object 3">
                        <a:extLst>
                          <a:ext uri="{FF2B5EF4-FFF2-40B4-BE49-F238E27FC236}">
                            <a16:creationId xmlns:a16="http://schemas.microsoft.com/office/drawing/2014/main" id="{A60EFCE9-5EDC-4F82-ABED-D23EB8BA0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911475"/>
                        <a:ext cx="5486400" cy="134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a:extLst>
              <a:ext uri="{FF2B5EF4-FFF2-40B4-BE49-F238E27FC236}">
                <a16:creationId xmlns:a16="http://schemas.microsoft.com/office/drawing/2014/main" id="{C7837B4B-608B-4EB4-9B3B-A7D9D199F888}"/>
              </a:ext>
            </a:extLst>
          </p:cNvPr>
          <p:cNvGraphicFramePr>
            <a:graphicFrameLocks noChangeAspect="1"/>
          </p:cNvGraphicFramePr>
          <p:nvPr>
            <p:extLst>
              <p:ext uri="{D42A27DB-BD31-4B8C-83A1-F6EECF244321}">
                <p14:modId xmlns:p14="http://schemas.microsoft.com/office/powerpoint/2010/main" val="3576060697"/>
              </p:ext>
            </p:extLst>
          </p:nvPr>
        </p:nvGraphicFramePr>
        <p:xfrm>
          <a:off x="1981200" y="4947500"/>
          <a:ext cx="1456481" cy="485025"/>
        </p:xfrm>
        <a:graphic>
          <a:graphicData uri="http://schemas.openxmlformats.org/presentationml/2006/ole">
            <mc:AlternateContent xmlns:mc="http://schemas.openxmlformats.org/markup-compatibility/2006">
              <mc:Choice xmlns:v="urn:schemas-microsoft-com:vml" Requires="v">
                <p:oleObj name="Equation" r:id="rId5" imgW="838080" imgH="279360" progId="Equation.3">
                  <p:embed/>
                </p:oleObj>
              </mc:Choice>
              <mc:Fallback>
                <p:oleObj name="Equation" r:id="rId5" imgW="838080" imgH="279360" progId="Equation.3">
                  <p:embed/>
                  <p:pic>
                    <p:nvPicPr>
                      <p:cNvPr id="9" name="Object 7">
                        <a:extLst>
                          <a:ext uri="{FF2B5EF4-FFF2-40B4-BE49-F238E27FC236}">
                            <a16:creationId xmlns:a16="http://schemas.microsoft.com/office/drawing/2014/main" id="{C7837B4B-608B-4EB4-9B3B-A7D9D199F8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947500"/>
                        <a:ext cx="1456481" cy="485025"/>
                      </a:xfrm>
                      <a:prstGeom prst="rect">
                        <a:avLst/>
                      </a:prstGeom>
                      <a:noFill/>
                      <a:ln>
                        <a:noFill/>
                      </a:ln>
                      <a:effectLst/>
                    </p:spPr>
                  </p:pic>
                </p:oleObj>
              </mc:Fallback>
            </mc:AlternateContent>
          </a:graphicData>
        </a:graphic>
      </p:graphicFrame>
      <p:sp>
        <p:nvSpPr>
          <p:cNvPr id="11" name="Rectangle 9">
            <a:extLst>
              <a:ext uri="{FF2B5EF4-FFF2-40B4-BE49-F238E27FC236}">
                <a16:creationId xmlns:a16="http://schemas.microsoft.com/office/drawing/2014/main" id="{EBE26859-00EF-4332-AE35-A10F0AC1FBD9}"/>
              </a:ext>
            </a:extLst>
          </p:cNvPr>
          <p:cNvSpPr>
            <a:spLocks noChangeArrowheads="1"/>
          </p:cNvSpPr>
          <p:nvPr/>
        </p:nvSpPr>
        <p:spPr bwMode="auto">
          <a:xfrm>
            <a:off x="1957388" y="5431062"/>
            <a:ext cx="7696200" cy="41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lnSpc>
                <a:spcPct val="110000"/>
              </a:lnSpc>
            </a:pPr>
            <a:r>
              <a:rPr lang="el-GR" altLang="en-US" dirty="0">
                <a:latin typeface="+mn-lt"/>
                <a:cs typeface="Tahoma" panose="020B0604030504040204" pitchFamily="34" charset="0"/>
              </a:rPr>
              <a:t>Λ</a:t>
            </a:r>
            <a:r>
              <a:rPr lang="nl-NL" altLang="en-US" baseline="-25000" dirty="0">
                <a:latin typeface="+mn-lt"/>
                <a:cs typeface="Tahoma" panose="020B0604030504040204" pitchFamily="34" charset="0"/>
              </a:rPr>
              <a:t>0.5C</a:t>
            </a:r>
            <a:r>
              <a:rPr lang="nl-NL" altLang="en-US" dirty="0">
                <a:latin typeface="+mn-lt"/>
                <a:cs typeface="Tahoma" panose="020B0604030504040204" pitchFamily="34" charset="0"/>
              </a:rPr>
              <a:t> </a:t>
            </a:r>
            <a:r>
              <a:rPr lang="en-GB" altLang="en-US" dirty="0">
                <a:latin typeface="+mn-lt"/>
              </a:rPr>
              <a:t>                 : Sweep angle measured at half chord length</a:t>
            </a:r>
          </a:p>
        </p:txBody>
      </p:sp>
      <p:sp>
        <p:nvSpPr>
          <p:cNvPr id="13" name="Text Box 10">
            <a:extLst>
              <a:ext uri="{FF2B5EF4-FFF2-40B4-BE49-F238E27FC236}">
                <a16:creationId xmlns:a16="http://schemas.microsoft.com/office/drawing/2014/main" id="{B3868D62-A03C-49FF-9122-BA32D4BE6647}"/>
              </a:ext>
            </a:extLst>
          </p:cNvPr>
          <p:cNvSpPr txBox="1">
            <a:spLocks noChangeArrowheads="1"/>
          </p:cNvSpPr>
          <p:nvPr/>
        </p:nvSpPr>
        <p:spPr bwMode="auto">
          <a:xfrm>
            <a:off x="7990138" y="3094897"/>
            <a:ext cx="27959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a:sym typeface="Wingdings" panose="05000000000000000000" pitchFamily="2" charset="2"/>
              </a:rPr>
              <a:t> Note: </a:t>
            </a:r>
            <a:r>
              <a:rPr lang="en-GB" altLang="en-US" sz="1800" b="1" dirty="0">
                <a:sym typeface="Wingdings" panose="05000000000000000000" pitchFamily="2" charset="2"/>
              </a:rPr>
              <a:t>Units [1/Rad]</a:t>
            </a:r>
            <a:r>
              <a:rPr lang="en-GB" altLang="en-US" sz="1800" dirty="0">
                <a:sym typeface="Wingdings" panose="05000000000000000000" pitchFamily="2" charset="2"/>
              </a:rPr>
              <a:t> </a:t>
            </a:r>
            <a:endParaRPr lang="en-GB" altLang="en-US" sz="1800" dirty="0"/>
          </a:p>
        </p:txBody>
      </p:sp>
      <p:pic>
        <p:nvPicPr>
          <p:cNvPr id="15" name="Picture 16" descr="warning">
            <a:extLst>
              <a:ext uri="{FF2B5EF4-FFF2-40B4-BE49-F238E27FC236}">
                <a16:creationId xmlns:a16="http://schemas.microsoft.com/office/drawing/2014/main" id="{FA8C814D-0932-496D-9F3E-430905D3DF5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19895" y="3078632"/>
            <a:ext cx="7620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 18">
            <a:extLst>
              <a:ext uri="{FF2B5EF4-FFF2-40B4-BE49-F238E27FC236}">
                <a16:creationId xmlns:a16="http://schemas.microsoft.com/office/drawing/2014/main" id="{416B3427-5AA8-4DC3-8F78-B485AEBD3A2A}"/>
              </a:ext>
            </a:extLst>
          </p:cNvPr>
          <p:cNvSpPr>
            <a:spLocks noChangeArrowheads="1"/>
          </p:cNvSpPr>
          <p:nvPr/>
        </p:nvSpPr>
        <p:spPr bwMode="auto">
          <a:xfrm>
            <a:off x="5334000" y="3419475"/>
            <a:ext cx="304800" cy="381000"/>
          </a:xfrm>
          <a:prstGeom prst="ellipse">
            <a:avLst/>
          </a:prstGeom>
          <a:noFill/>
          <a:ln w="127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21" name="Oval 19">
            <a:extLst>
              <a:ext uri="{FF2B5EF4-FFF2-40B4-BE49-F238E27FC236}">
                <a16:creationId xmlns:a16="http://schemas.microsoft.com/office/drawing/2014/main" id="{D4D9D975-9247-47BC-BB7E-AAA20006FE40}"/>
              </a:ext>
            </a:extLst>
          </p:cNvPr>
          <p:cNvSpPr>
            <a:spLocks noChangeArrowheads="1"/>
          </p:cNvSpPr>
          <p:nvPr/>
        </p:nvSpPr>
        <p:spPr bwMode="auto">
          <a:xfrm>
            <a:off x="6648691" y="3805373"/>
            <a:ext cx="457200" cy="457200"/>
          </a:xfrm>
          <a:prstGeom prst="ellipse">
            <a:avLst/>
          </a:prstGeom>
          <a:noFill/>
          <a:ln w="127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23" name="Oval 20">
            <a:extLst>
              <a:ext uri="{FF2B5EF4-FFF2-40B4-BE49-F238E27FC236}">
                <a16:creationId xmlns:a16="http://schemas.microsoft.com/office/drawing/2014/main" id="{D0B6DD90-BBD1-4FCE-B9CC-F243043285AC}"/>
              </a:ext>
            </a:extLst>
          </p:cNvPr>
          <p:cNvSpPr>
            <a:spLocks noChangeArrowheads="1"/>
          </p:cNvSpPr>
          <p:nvPr/>
        </p:nvSpPr>
        <p:spPr bwMode="auto">
          <a:xfrm>
            <a:off x="6629400" y="3267075"/>
            <a:ext cx="838200" cy="609600"/>
          </a:xfrm>
          <a:prstGeom prst="ellipse">
            <a:avLst/>
          </a:prstGeom>
          <a:noFill/>
          <a:ln w="28575" algn="ctr">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25" name="Oval 21">
            <a:extLst>
              <a:ext uri="{FF2B5EF4-FFF2-40B4-BE49-F238E27FC236}">
                <a16:creationId xmlns:a16="http://schemas.microsoft.com/office/drawing/2014/main" id="{9F2652E2-9FAC-4366-84B3-C305CF8E3CEE}"/>
              </a:ext>
            </a:extLst>
          </p:cNvPr>
          <p:cNvSpPr>
            <a:spLocks noChangeArrowheads="1"/>
          </p:cNvSpPr>
          <p:nvPr/>
        </p:nvSpPr>
        <p:spPr bwMode="auto">
          <a:xfrm>
            <a:off x="5791200" y="2886075"/>
            <a:ext cx="381000" cy="381000"/>
          </a:xfrm>
          <a:prstGeom prst="ellipse">
            <a:avLst/>
          </a:prstGeom>
          <a:noFill/>
          <a:ln w="28575" algn="ctr">
            <a:solidFill>
              <a:schemeClr val="accent2"/>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27" name="Oval 22">
            <a:extLst>
              <a:ext uri="{FF2B5EF4-FFF2-40B4-BE49-F238E27FC236}">
                <a16:creationId xmlns:a16="http://schemas.microsoft.com/office/drawing/2014/main" id="{227B78F0-B83C-4CFC-B146-F28EB5D64220}"/>
              </a:ext>
            </a:extLst>
          </p:cNvPr>
          <p:cNvSpPr>
            <a:spLocks noChangeArrowheads="1"/>
          </p:cNvSpPr>
          <p:nvPr/>
        </p:nvSpPr>
        <p:spPr bwMode="auto">
          <a:xfrm>
            <a:off x="4953000" y="3419475"/>
            <a:ext cx="381000" cy="381000"/>
          </a:xfrm>
          <a:prstGeom prst="ellipse">
            <a:avLst/>
          </a:prstGeom>
          <a:noFill/>
          <a:ln w="28575" algn="ctr">
            <a:solidFill>
              <a:schemeClr val="accent2"/>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29" name="Oval 26">
            <a:extLst>
              <a:ext uri="{FF2B5EF4-FFF2-40B4-BE49-F238E27FC236}">
                <a16:creationId xmlns:a16="http://schemas.microsoft.com/office/drawing/2014/main" id="{FCD4D0A9-F83C-4998-BD80-B2482E41FC3C}"/>
              </a:ext>
            </a:extLst>
          </p:cNvPr>
          <p:cNvSpPr>
            <a:spLocks noChangeArrowheads="1"/>
          </p:cNvSpPr>
          <p:nvPr/>
        </p:nvSpPr>
        <p:spPr bwMode="auto">
          <a:xfrm>
            <a:off x="9258300" y="5524320"/>
            <a:ext cx="304800" cy="304800"/>
          </a:xfrm>
          <a:prstGeom prst="ellipse">
            <a:avLst/>
          </a:prstGeom>
          <a:noFill/>
          <a:ln w="38100" algn="ctr">
            <a:solidFill>
              <a:schemeClr val="accent2"/>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31" name="Text Box 27">
            <a:extLst>
              <a:ext uri="{FF2B5EF4-FFF2-40B4-BE49-F238E27FC236}">
                <a16:creationId xmlns:a16="http://schemas.microsoft.com/office/drawing/2014/main" id="{A564FF29-3936-4E98-B310-55FF52DD9524}"/>
              </a:ext>
            </a:extLst>
          </p:cNvPr>
          <p:cNvSpPr txBox="1">
            <a:spLocks noChangeArrowheads="1"/>
          </p:cNvSpPr>
          <p:nvPr/>
        </p:nvSpPr>
        <p:spPr bwMode="auto">
          <a:xfrm>
            <a:off x="9653588" y="5495745"/>
            <a:ext cx="2212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t>Aspect ratio contrib.</a:t>
            </a:r>
          </a:p>
        </p:txBody>
      </p:sp>
      <p:sp>
        <p:nvSpPr>
          <p:cNvPr id="33" name="Oval 25">
            <a:extLst>
              <a:ext uri="{FF2B5EF4-FFF2-40B4-BE49-F238E27FC236}">
                <a16:creationId xmlns:a16="http://schemas.microsoft.com/office/drawing/2014/main" id="{C36885E2-91F3-4B67-9623-1664356DBE0E}"/>
              </a:ext>
            </a:extLst>
          </p:cNvPr>
          <p:cNvSpPr>
            <a:spLocks noChangeArrowheads="1"/>
          </p:cNvSpPr>
          <p:nvPr/>
        </p:nvSpPr>
        <p:spPr bwMode="auto">
          <a:xfrm>
            <a:off x="9272588" y="5086260"/>
            <a:ext cx="284163" cy="290513"/>
          </a:xfrm>
          <a:prstGeom prst="ellipse">
            <a:avLst/>
          </a:prstGeom>
          <a:noFill/>
          <a:ln w="28575" algn="ctr">
            <a:solidFill>
              <a:srgbClr val="33CC33"/>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35" name="Text Box 28">
            <a:extLst>
              <a:ext uri="{FF2B5EF4-FFF2-40B4-BE49-F238E27FC236}">
                <a16:creationId xmlns:a16="http://schemas.microsoft.com/office/drawing/2014/main" id="{925E86B7-6B3F-45D2-8682-2B942FB7EBCE}"/>
              </a:ext>
            </a:extLst>
          </p:cNvPr>
          <p:cNvSpPr txBox="1">
            <a:spLocks noChangeArrowheads="1"/>
          </p:cNvSpPr>
          <p:nvPr/>
        </p:nvSpPr>
        <p:spPr bwMode="auto">
          <a:xfrm>
            <a:off x="9653588" y="5046573"/>
            <a:ext cx="2303463" cy="36671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t>Sweep angle contrib.</a:t>
            </a:r>
          </a:p>
        </p:txBody>
      </p:sp>
      <p:sp>
        <p:nvSpPr>
          <p:cNvPr id="37" name="Oval 24">
            <a:extLst>
              <a:ext uri="{FF2B5EF4-FFF2-40B4-BE49-F238E27FC236}">
                <a16:creationId xmlns:a16="http://schemas.microsoft.com/office/drawing/2014/main" id="{DB42DA7F-B6F1-4813-8395-DAF6C3FEF61B}"/>
              </a:ext>
            </a:extLst>
          </p:cNvPr>
          <p:cNvSpPr>
            <a:spLocks noChangeArrowheads="1"/>
          </p:cNvSpPr>
          <p:nvPr/>
        </p:nvSpPr>
        <p:spPr bwMode="auto">
          <a:xfrm>
            <a:off x="9274327" y="4669115"/>
            <a:ext cx="304800" cy="304800"/>
          </a:xfrm>
          <a:prstGeom prst="ellipse">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39" name="Text Box 29">
            <a:extLst>
              <a:ext uri="{FF2B5EF4-FFF2-40B4-BE49-F238E27FC236}">
                <a16:creationId xmlns:a16="http://schemas.microsoft.com/office/drawing/2014/main" id="{3DBFDF9F-D2F2-4FBC-A467-0EB68C00D90E}"/>
              </a:ext>
            </a:extLst>
          </p:cNvPr>
          <p:cNvSpPr txBox="1">
            <a:spLocks noChangeArrowheads="1"/>
          </p:cNvSpPr>
          <p:nvPr/>
        </p:nvSpPr>
        <p:spPr bwMode="auto">
          <a:xfrm>
            <a:off x="9590239" y="4643715"/>
            <a:ext cx="2532063" cy="36671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t>Compressibility contrib.</a:t>
            </a:r>
          </a:p>
        </p:txBody>
      </p:sp>
      <p:sp>
        <p:nvSpPr>
          <p:cNvPr id="41" name="Rectangle 35">
            <a:extLst>
              <a:ext uri="{FF2B5EF4-FFF2-40B4-BE49-F238E27FC236}">
                <a16:creationId xmlns:a16="http://schemas.microsoft.com/office/drawing/2014/main" id="{40BADF4C-5832-4D14-AED0-7D085AF50947}"/>
              </a:ext>
            </a:extLst>
          </p:cNvPr>
          <p:cNvSpPr>
            <a:spLocks noChangeArrowheads="1"/>
          </p:cNvSpPr>
          <p:nvPr/>
        </p:nvSpPr>
        <p:spPr bwMode="auto">
          <a:xfrm>
            <a:off x="1511300" y="6799263"/>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43" name="Rectangle 40">
            <a:extLst>
              <a:ext uri="{FF2B5EF4-FFF2-40B4-BE49-F238E27FC236}">
                <a16:creationId xmlns:a16="http://schemas.microsoft.com/office/drawing/2014/main" id="{E474ACE2-F0DF-4814-9385-612EAA00F1F5}"/>
              </a:ext>
            </a:extLst>
          </p:cNvPr>
          <p:cNvSpPr>
            <a:spLocks noChangeArrowheads="1"/>
          </p:cNvSpPr>
          <p:nvPr/>
        </p:nvSpPr>
        <p:spPr bwMode="auto">
          <a:xfrm>
            <a:off x="3437681" y="4984371"/>
            <a:ext cx="5359416" cy="41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lnSpc>
                <a:spcPct val="110000"/>
              </a:lnSpc>
            </a:pPr>
            <a:r>
              <a:rPr lang="en-GB" altLang="en-US" dirty="0">
                <a:latin typeface="+mn-lt"/>
              </a:rPr>
              <a:t>: Prandtl-</a:t>
            </a:r>
            <a:r>
              <a:rPr lang="en-GB" altLang="en-US" dirty="0" err="1">
                <a:latin typeface="+mn-lt"/>
              </a:rPr>
              <a:t>Glauert</a:t>
            </a:r>
            <a:r>
              <a:rPr lang="en-GB" altLang="en-US" dirty="0">
                <a:latin typeface="+mn-lt"/>
              </a:rPr>
              <a:t> compressibility correction factor</a:t>
            </a:r>
          </a:p>
        </p:txBody>
      </p:sp>
      <p:sp>
        <p:nvSpPr>
          <p:cNvPr id="45" name="Rectangle 43">
            <a:extLst>
              <a:ext uri="{FF2B5EF4-FFF2-40B4-BE49-F238E27FC236}">
                <a16:creationId xmlns:a16="http://schemas.microsoft.com/office/drawing/2014/main" id="{E719ED77-2EC3-448B-8F28-F5B348BCE2D0}"/>
              </a:ext>
            </a:extLst>
          </p:cNvPr>
          <p:cNvSpPr>
            <a:spLocks noChangeArrowheads="1"/>
          </p:cNvSpPr>
          <p:nvPr/>
        </p:nvSpPr>
        <p:spPr bwMode="auto">
          <a:xfrm>
            <a:off x="3386931" y="4591307"/>
            <a:ext cx="2975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dirty="0">
                <a:latin typeface="+mn-lt"/>
              </a:rPr>
              <a:t> : Airfoil efficiency factor**</a:t>
            </a:r>
          </a:p>
        </p:txBody>
      </p:sp>
      <p:sp>
        <p:nvSpPr>
          <p:cNvPr id="47" name="Rectangle 43">
            <a:extLst>
              <a:ext uri="{FF2B5EF4-FFF2-40B4-BE49-F238E27FC236}">
                <a16:creationId xmlns:a16="http://schemas.microsoft.com/office/drawing/2014/main" id="{371F8AAC-0F3C-4DBA-AC7F-D11C212C5E17}"/>
              </a:ext>
            </a:extLst>
          </p:cNvPr>
          <p:cNvSpPr>
            <a:spLocks noChangeArrowheads="1"/>
          </p:cNvSpPr>
          <p:nvPr/>
        </p:nvSpPr>
        <p:spPr bwMode="auto">
          <a:xfrm>
            <a:off x="1828800" y="4584672"/>
            <a:ext cx="1249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dirty="0"/>
              <a:t> </a:t>
            </a:r>
            <a:r>
              <a:rPr lang="el-GR" altLang="en-US" dirty="0"/>
              <a:t>η</a:t>
            </a:r>
            <a:r>
              <a:rPr lang="nl-NL" altLang="en-US" dirty="0"/>
              <a:t> = 0.95</a:t>
            </a:r>
            <a:endParaRPr lang="en-GB" altLang="en-US" dirty="0"/>
          </a:p>
        </p:txBody>
      </p:sp>
    </p:spTree>
    <p:extLst>
      <p:ext uri="{BB962C8B-B14F-4D97-AF65-F5344CB8AC3E}">
        <p14:creationId xmlns:p14="http://schemas.microsoft.com/office/powerpoint/2010/main" val="257333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21" grpId="0" animBg="1"/>
      <p:bldP spid="23" grpId="0" animBg="1"/>
      <p:bldP spid="25" grpId="0" animBg="1"/>
      <p:bldP spid="27" grpId="0" animBg="1"/>
      <p:bldP spid="29" grpId="0" animBg="1"/>
      <p:bldP spid="31" grpId="0"/>
      <p:bldP spid="33" grpId="0" animBg="1"/>
      <p:bldP spid="35" grpId="0" animBg="1"/>
      <p:bldP spid="37" grpId="0" animBg="1"/>
      <p:bldP spid="39" grpId="0" animBg="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C71D-B6EB-4527-AB47-F3518414183F}"/>
              </a:ext>
            </a:extLst>
          </p:cNvPr>
          <p:cNvSpPr>
            <a:spLocks noGrp="1"/>
          </p:cNvSpPr>
          <p:nvPr>
            <p:ph type="title"/>
          </p:nvPr>
        </p:nvSpPr>
        <p:spPr/>
        <p:txBody>
          <a:bodyPr/>
          <a:lstStyle/>
          <a:p>
            <a:r>
              <a:rPr lang="en-US" dirty="0"/>
              <a:t>Wing Sizing &amp; Design</a:t>
            </a:r>
          </a:p>
        </p:txBody>
      </p:sp>
      <p:sp>
        <p:nvSpPr>
          <p:cNvPr id="3" name="Content Placeholder 2">
            <a:extLst>
              <a:ext uri="{FF2B5EF4-FFF2-40B4-BE49-F238E27FC236}">
                <a16:creationId xmlns:a16="http://schemas.microsoft.com/office/drawing/2014/main" id="{C9892A0D-C42D-486F-86FF-69D9625B8C1F}"/>
              </a:ext>
            </a:extLst>
          </p:cNvPr>
          <p:cNvSpPr>
            <a:spLocks noGrp="1"/>
          </p:cNvSpPr>
          <p:nvPr>
            <p:ph idx="1"/>
          </p:nvPr>
        </p:nvSpPr>
        <p:spPr>
          <a:xfrm>
            <a:off x="609600" y="1600207"/>
            <a:ext cx="10972800" cy="4108119"/>
          </a:xfrm>
        </p:spPr>
        <p:txBody>
          <a:bodyPr/>
          <a:lstStyle/>
          <a:p>
            <a:pPr marL="0" indent="0">
              <a:buNone/>
            </a:pPr>
            <a:endParaRPr lang="en-US" dirty="0"/>
          </a:p>
        </p:txBody>
      </p:sp>
      <p:pic>
        <p:nvPicPr>
          <p:cNvPr id="143362" name="Picture 2" descr="Top ten aircraft with the longest wings">
            <a:extLst>
              <a:ext uri="{FF2B5EF4-FFF2-40B4-BE49-F238E27FC236}">
                <a16:creationId xmlns:a16="http://schemas.microsoft.com/office/drawing/2014/main" id="{E5975F39-21B4-44CF-AF2E-2E6A9E458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32" y="2124315"/>
            <a:ext cx="5486379" cy="3657586"/>
          </a:xfrm>
          <a:prstGeom prst="rect">
            <a:avLst/>
          </a:prstGeom>
          <a:noFill/>
          <a:extLst>
            <a:ext uri="{909E8E84-426E-40DD-AFC4-6F175D3DCCD1}">
              <a14:hiddenFill xmlns:a14="http://schemas.microsoft.com/office/drawing/2010/main">
                <a:solidFill>
                  <a:srgbClr val="FFFFFF"/>
                </a:solidFill>
              </a14:hiddenFill>
            </a:ext>
          </a:extLst>
        </p:spPr>
      </p:pic>
      <p:pic>
        <p:nvPicPr>
          <p:cNvPr id="143364" name="Picture 4" descr="Photos: Airbus A380-861 Aircraft Pictures | Airliners.net | Aircraft,  Aircraft pictures, Aviation">
            <a:extLst>
              <a:ext uri="{FF2B5EF4-FFF2-40B4-BE49-F238E27FC236}">
                <a16:creationId xmlns:a16="http://schemas.microsoft.com/office/drawing/2014/main" id="{D0A3CB8C-C791-484E-A2F2-6F11A20D70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555"/>
          <a:stretch/>
        </p:blipFill>
        <p:spPr bwMode="auto">
          <a:xfrm>
            <a:off x="6296170" y="2124315"/>
            <a:ext cx="5604320" cy="365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3586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a:extLst>
              <a:ext uri="{FF2B5EF4-FFF2-40B4-BE49-F238E27FC236}">
                <a16:creationId xmlns:a16="http://schemas.microsoft.com/office/drawing/2014/main" id="{6DE44046-BAA5-4176-9CEC-C8C06B123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753" y="1600207"/>
            <a:ext cx="6248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1 – Linear Conditions: C</a:t>
            </a:r>
            <a:r>
              <a:rPr lang="en-US" baseline="-25000" dirty="0"/>
              <a:t>L</a:t>
            </a:r>
            <a:r>
              <a:rPr lang="el-GR" baseline="-25000" dirty="0"/>
              <a:t>α</a:t>
            </a:r>
            <a:r>
              <a:rPr lang="en-US" baseline="-25000" dirty="0"/>
              <a:t> </a:t>
            </a:r>
            <a:r>
              <a:rPr lang="en-US" dirty="0"/>
              <a:t>Evaluation through DATCOM</a:t>
            </a:r>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a:xfrm>
            <a:off x="609600" y="1600207"/>
            <a:ext cx="5112153" cy="4108119"/>
          </a:xfrm>
        </p:spPr>
        <p:txBody>
          <a:bodyPr/>
          <a:lstStyle/>
          <a:p>
            <a:pPr marL="0" indent="0">
              <a:buNone/>
            </a:pPr>
            <a:r>
              <a:rPr lang="en-US" altLang="en-US" sz="2000" dirty="0"/>
              <a:t>The DATCOM method is very accurate until very high Mach numbers (above divergence). Errors in the order of 2- 4% occur for unswept or moderately swept wings (&lt;20 deg)</a:t>
            </a:r>
          </a:p>
          <a:p>
            <a:pPr marL="0" indent="0">
              <a:buNone/>
            </a:pPr>
            <a:endParaRPr lang="en-US" altLang="en-US" sz="2000" dirty="0"/>
          </a:p>
          <a:p>
            <a:pPr marL="0" indent="0">
              <a:buNone/>
            </a:pPr>
            <a:br>
              <a:rPr lang="en-US" altLang="en-US" sz="2000" dirty="0"/>
            </a:br>
            <a:r>
              <a:rPr lang="en-US" altLang="en-US" sz="2000" dirty="0"/>
              <a:t>The graph shows an example variation of lift curve slope </a:t>
            </a:r>
            <a:r>
              <a:rPr lang="en-US" altLang="en-US" sz="2000" dirty="0" err="1"/>
              <a:t>w.r.t.</a:t>
            </a:r>
            <a:r>
              <a:rPr lang="en-US" altLang="en-US" sz="2000" dirty="0"/>
              <a:t> Mach number for a specific aircraft:</a:t>
            </a:r>
            <a:endParaRPr lang="en-GB" altLang="en-US" sz="2000" dirty="0"/>
          </a:p>
          <a:p>
            <a:endParaRPr lang="en-US" dirty="0"/>
          </a:p>
        </p:txBody>
      </p:sp>
      <p:sp>
        <p:nvSpPr>
          <p:cNvPr id="7" name="Freeform: Shape 6">
            <a:extLst>
              <a:ext uri="{FF2B5EF4-FFF2-40B4-BE49-F238E27FC236}">
                <a16:creationId xmlns:a16="http://schemas.microsoft.com/office/drawing/2014/main" id="{534E4954-9FEE-40ED-B3A7-D1A87D99ED18}"/>
              </a:ext>
            </a:extLst>
          </p:cNvPr>
          <p:cNvSpPr/>
          <p:nvPr/>
        </p:nvSpPr>
        <p:spPr>
          <a:xfrm>
            <a:off x="6759615" y="2245489"/>
            <a:ext cx="3831220" cy="2338086"/>
          </a:xfrm>
          <a:custGeom>
            <a:avLst/>
            <a:gdLst>
              <a:gd name="connsiteX0" fmla="*/ 0 w 3831220"/>
              <a:gd name="connsiteY0" fmla="*/ 2338086 h 2338086"/>
              <a:gd name="connsiteX1" fmla="*/ 3831220 w 3831220"/>
              <a:gd name="connsiteY1" fmla="*/ 0 h 2338086"/>
              <a:gd name="connsiteX0" fmla="*/ 0 w 3831220"/>
              <a:gd name="connsiteY0" fmla="*/ 2338086 h 2338086"/>
              <a:gd name="connsiteX1" fmla="*/ 3831220 w 3831220"/>
              <a:gd name="connsiteY1" fmla="*/ 0 h 2338086"/>
              <a:gd name="connsiteX0" fmla="*/ 0 w 3831220"/>
              <a:gd name="connsiteY0" fmla="*/ 2338086 h 2338086"/>
              <a:gd name="connsiteX1" fmla="*/ 3831220 w 3831220"/>
              <a:gd name="connsiteY1" fmla="*/ 0 h 2338086"/>
              <a:gd name="connsiteX0" fmla="*/ 0 w 3831220"/>
              <a:gd name="connsiteY0" fmla="*/ 2338086 h 2338086"/>
              <a:gd name="connsiteX1" fmla="*/ 3831220 w 3831220"/>
              <a:gd name="connsiteY1" fmla="*/ 0 h 2338086"/>
            </a:gdLst>
            <a:ahLst/>
            <a:cxnLst>
              <a:cxn ang="0">
                <a:pos x="connsiteX0" y="connsiteY0"/>
              </a:cxn>
              <a:cxn ang="0">
                <a:pos x="connsiteX1" y="connsiteY1"/>
              </a:cxn>
            </a:cxnLst>
            <a:rect l="l" t="t" r="r" b="b"/>
            <a:pathLst>
              <a:path w="3831220" h="2338086">
                <a:moveTo>
                  <a:pt x="0" y="2338086"/>
                </a:moveTo>
                <a:cubicBezTo>
                  <a:pt x="2415250" y="2333263"/>
                  <a:pt x="3464689" y="1194121"/>
                  <a:pt x="3831220" y="0"/>
                </a:cubicBezTo>
              </a:path>
            </a:pathLst>
          </a:custGeom>
          <a:ln w="5715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667F11A-C337-44FF-BC98-2F6DC987EC19}"/>
              </a:ext>
            </a:extLst>
          </p:cNvPr>
          <p:cNvSpPr txBox="1"/>
          <p:nvPr/>
        </p:nvSpPr>
        <p:spPr>
          <a:xfrm rot="19529423">
            <a:off x="10373213" y="2393276"/>
            <a:ext cx="1280931" cy="369332"/>
          </a:xfrm>
          <a:prstGeom prst="rect">
            <a:avLst/>
          </a:prstGeom>
          <a:noFill/>
        </p:spPr>
        <p:txBody>
          <a:bodyPr wrap="square">
            <a:spAutoFit/>
          </a:bodyPr>
          <a:lstStyle/>
          <a:p>
            <a:r>
              <a:rPr lang="en-US" altLang="en-US" dirty="0"/>
              <a:t>Effect of A</a:t>
            </a:r>
            <a:endParaRPr lang="en-US" dirty="0"/>
          </a:p>
        </p:txBody>
      </p:sp>
      <p:sp>
        <p:nvSpPr>
          <p:cNvPr id="10" name="Freeform: Shape 9">
            <a:extLst>
              <a:ext uri="{FF2B5EF4-FFF2-40B4-BE49-F238E27FC236}">
                <a16:creationId xmlns:a16="http://schemas.microsoft.com/office/drawing/2014/main" id="{A6A74E4B-8A0B-4E90-A1AE-FCA0FD03E751}"/>
              </a:ext>
            </a:extLst>
          </p:cNvPr>
          <p:cNvSpPr/>
          <p:nvPr/>
        </p:nvSpPr>
        <p:spPr>
          <a:xfrm>
            <a:off x="6759614" y="2858948"/>
            <a:ext cx="4328934" cy="1817753"/>
          </a:xfrm>
          <a:custGeom>
            <a:avLst/>
            <a:gdLst>
              <a:gd name="connsiteX0" fmla="*/ 0 w 3831220"/>
              <a:gd name="connsiteY0" fmla="*/ 2338086 h 2338086"/>
              <a:gd name="connsiteX1" fmla="*/ 3831220 w 3831220"/>
              <a:gd name="connsiteY1" fmla="*/ 0 h 2338086"/>
              <a:gd name="connsiteX0" fmla="*/ 0 w 3831220"/>
              <a:gd name="connsiteY0" fmla="*/ 2338086 h 2338086"/>
              <a:gd name="connsiteX1" fmla="*/ 3831220 w 3831220"/>
              <a:gd name="connsiteY1" fmla="*/ 0 h 2338086"/>
              <a:gd name="connsiteX0" fmla="*/ 0 w 3831220"/>
              <a:gd name="connsiteY0" fmla="*/ 2338086 h 2338086"/>
              <a:gd name="connsiteX1" fmla="*/ 3831220 w 3831220"/>
              <a:gd name="connsiteY1" fmla="*/ 0 h 2338086"/>
              <a:gd name="connsiteX0" fmla="*/ 0 w 3831220"/>
              <a:gd name="connsiteY0" fmla="*/ 2338086 h 2338086"/>
              <a:gd name="connsiteX1" fmla="*/ 3831220 w 3831220"/>
              <a:gd name="connsiteY1" fmla="*/ 0 h 2338086"/>
              <a:gd name="connsiteX0" fmla="*/ 0 w 3711495"/>
              <a:gd name="connsiteY0" fmla="*/ 2029844 h 2029844"/>
              <a:gd name="connsiteX1" fmla="*/ 3711495 w 3711495"/>
              <a:gd name="connsiteY1" fmla="*/ 0 h 2029844"/>
              <a:gd name="connsiteX0" fmla="*/ 0 w 3711495"/>
              <a:gd name="connsiteY0" fmla="*/ 2029844 h 2029844"/>
              <a:gd name="connsiteX1" fmla="*/ 3711495 w 3711495"/>
              <a:gd name="connsiteY1" fmla="*/ 0 h 2029844"/>
              <a:gd name="connsiteX0" fmla="*/ 0 w 3561838"/>
              <a:gd name="connsiteY0" fmla="*/ 1631699 h 1631699"/>
              <a:gd name="connsiteX1" fmla="*/ 3561838 w 3561838"/>
              <a:gd name="connsiteY1" fmla="*/ 0 h 1631699"/>
              <a:gd name="connsiteX0" fmla="*/ 0 w 3731450"/>
              <a:gd name="connsiteY0" fmla="*/ 2017001 h 2017001"/>
              <a:gd name="connsiteX1" fmla="*/ 3731450 w 3731450"/>
              <a:gd name="connsiteY1" fmla="*/ 0 h 2017001"/>
            </a:gdLst>
            <a:ahLst/>
            <a:cxnLst>
              <a:cxn ang="0">
                <a:pos x="connsiteX0" y="connsiteY0"/>
              </a:cxn>
              <a:cxn ang="0">
                <a:pos x="connsiteX1" y="connsiteY1"/>
              </a:cxn>
            </a:cxnLst>
            <a:rect l="l" t="t" r="r" b="b"/>
            <a:pathLst>
              <a:path w="3731450" h="2017001">
                <a:moveTo>
                  <a:pt x="0" y="2017001"/>
                </a:moveTo>
                <a:cubicBezTo>
                  <a:pt x="2415250" y="2012178"/>
                  <a:pt x="3285103" y="962939"/>
                  <a:pt x="3731450" y="0"/>
                </a:cubicBezTo>
              </a:path>
            </a:pathLst>
          </a:custGeom>
          <a:ln w="57150">
            <a:solidFill>
              <a:srgbClr val="FF0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6D560BE-AF63-498F-984D-6D3E852617E6}"/>
              </a:ext>
            </a:extLst>
          </p:cNvPr>
          <p:cNvCxnSpPr>
            <a:cxnSpLocks/>
          </p:cNvCxnSpPr>
          <p:nvPr/>
        </p:nvCxnSpPr>
        <p:spPr>
          <a:xfrm>
            <a:off x="10276271" y="2969722"/>
            <a:ext cx="440802" cy="428264"/>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19469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1 – Linear Conditions: C</a:t>
            </a:r>
            <a:r>
              <a:rPr lang="en-US" baseline="-25000" dirty="0"/>
              <a:t>L</a:t>
            </a:r>
            <a:r>
              <a:rPr lang="el-GR" baseline="-25000" dirty="0"/>
              <a:t>α</a:t>
            </a:r>
            <a:r>
              <a:rPr lang="en-US" baseline="-25000" dirty="0"/>
              <a:t> </a:t>
            </a:r>
            <a:r>
              <a:rPr lang="en-US" dirty="0"/>
              <a:t>Evaluation through DATCOM</a:t>
            </a:r>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a:xfrm>
            <a:off x="609600" y="1600207"/>
            <a:ext cx="6502499" cy="4108119"/>
          </a:xfrm>
        </p:spPr>
        <p:txBody>
          <a:bodyPr/>
          <a:lstStyle/>
          <a:p>
            <a:pPr marL="0" indent="0" algn="just">
              <a:buNone/>
            </a:pPr>
            <a:r>
              <a:rPr lang="en-GB" altLang="en-US" sz="2000" dirty="0"/>
              <a:t>The primary problem of surpassing </a:t>
            </a:r>
            <a:r>
              <a:rPr lang="en-GB" altLang="en-US" sz="2000" dirty="0" err="1"/>
              <a:t>M</a:t>
            </a:r>
            <a:r>
              <a:rPr lang="en-GB" altLang="en-US" sz="2000" baseline="-25000" dirty="0" err="1"/>
              <a:t>cr</a:t>
            </a:r>
            <a:r>
              <a:rPr lang="en-GB" altLang="en-US" sz="2000" dirty="0"/>
              <a:t> is not that of losing lift due to flow separation (lift actually keeps on increasing!) but it is the </a:t>
            </a:r>
            <a:r>
              <a:rPr lang="en-GB" altLang="en-US" sz="2000" b="1" dirty="0"/>
              <a:t>drag that grows too much</a:t>
            </a:r>
            <a:r>
              <a:rPr lang="en-GB" altLang="en-US" sz="2000" dirty="0"/>
              <a:t>! Rather than </a:t>
            </a:r>
            <a:r>
              <a:rPr lang="en-GB" altLang="en-US" sz="2000" dirty="0" err="1"/>
              <a:t>M</a:t>
            </a:r>
            <a:r>
              <a:rPr lang="en-GB" altLang="en-US" sz="2000" baseline="-25000" dirty="0" err="1"/>
              <a:t>cr</a:t>
            </a:r>
            <a:r>
              <a:rPr lang="en-GB" altLang="en-US" sz="2000" dirty="0"/>
              <a:t>, M</a:t>
            </a:r>
            <a:r>
              <a:rPr lang="en-GB" altLang="en-US" sz="2000" baseline="-25000" dirty="0"/>
              <a:t>DD</a:t>
            </a:r>
            <a:r>
              <a:rPr lang="en-GB" altLang="en-US" sz="2000" dirty="0"/>
              <a:t> (Mach of drag divergence) is the speed that must not be reached and surpassed!</a:t>
            </a:r>
          </a:p>
          <a:p>
            <a:pPr marL="0" indent="0" algn="just">
              <a:buNone/>
            </a:pPr>
            <a:endParaRPr lang="en-GB" altLang="en-US" sz="1400" dirty="0"/>
          </a:p>
          <a:p>
            <a:pPr marL="0" indent="0" algn="just">
              <a:buNone/>
            </a:pPr>
            <a:r>
              <a:rPr lang="en-GB" altLang="en-US" sz="2000" dirty="0"/>
              <a:t>Different companies and designers use different definitions of M</a:t>
            </a:r>
            <a:r>
              <a:rPr lang="en-GB" altLang="en-US" sz="2000" baseline="-25000" dirty="0"/>
              <a:t>DD</a:t>
            </a:r>
            <a:r>
              <a:rPr lang="en-GB" altLang="en-US" sz="2000" dirty="0"/>
              <a:t>:</a:t>
            </a:r>
          </a:p>
          <a:p>
            <a:pPr marL="1087438" indent="-144463" algn="just"/>
            <a:r>
              <a:rPr lang="en-GB" altLang="en-US" sz="2000" dirty="0">
                <a:latin typeface="+mn-lt"/>
              </a:rPr>
              <a:t>Boeing:  	M</a:t>
            </a:r>
            <a:r>
              <a:rPr lang="en-GB" altLang="en-US" sz="2000" baseline="-25000" dirty="0">
                <a:latin typeface="+mn-lt"/>
              </a:rPr>
              <a:t>DD</a:t>
            </a:r>
            <a:r>
              <a:rPr lang="en-GB" altLang="en-US" sz="2000" dirty="0">
                <a:latin typeface="+mn-lt"/>
              </a:rPr>
              <a:t>: 20 counts increase</a:t>
            </a:r>
          </a:p>
          <a:p>
            <a:pPr marL="1087438" indent="-144463" algn="just"/>
            <a:r>
              <a:rPr lang="en-GB" altLang="en-US" sz="2000" dirty="0">
                <a:latin typeface="+mn-lt"/>
              </a:rPr>
              <a:t>Douglas: 	M</a:t>
            </a:r>
            <a:r>
              <a:rPr lang="en-GB" altLang="en-US" sz="2000" baseline="-25000" dirty="0">
                <a:latin typeface="+mn-lt"/>
              </a:rPr>
              <a:t>DD</a:t>
            </a:r>
            <a:r>
              <a:rPr lang="en-GB" altLang="en-US" sz="2000" dirty="0">
                <a:latin typeface="+mn-lt"/>
              </a:rPr>
              <a:t>: </a:t>
            </a:r>
            <a:r>
              <a:rPr lang="en-GB" altLang="en-US" sz="2000" dirty="0" err="1">
                <a:latin typeface="+mn-lt"/>
              </a:rPr>
              <a:t>dC</a:t>
            </a:r>
            <a:r>
              <a:rPr lang="en-GB" altLang="en-US" sz="2000" baseline="-25000" dirty="0" err="1">
                <a:latin typeface="+mn-lt"/>
              </a:rPr>
              <a:t>D</a:t>
            </a:r>
            <a:r>
              <a:rPr lang="en-GB" altLang="en-US" sz="2000" dirty="0">
                <a:latin typeface="+mn-lt"/>
              </a:rPr>
              <a:t>/</a:t>
            </a:r>
            <a:r>
              <a:rPr lang="en-GB" altLang="en-US" sz="2000" dirty="0" err="1">
                <a:latin typeface="+mn-lt"/>
              </a:rPr>
              <a:t>dM</a:t>
            </a:r>
            <a:r>
              <a:rPr lang="en-GB" altLang="en-US" sz="2000" dirty="0">
                <a:latin typeface="+mn-lt"/>
              </a:rPr>
              <a:t>=0.1</a:t>
            </a:r>
          </a:p>
          <a:p>
            <a:pPr marL="0" indent="0" algn="just">
              <a:buNone/>
            </a:pPr>
            <a:r>
              <a:rPr lang="en-GB" altLang="en-US" sz="2000" dirty="0"/>
              <a:t>For the assignments, use Raymers definition:</a:t>
            </a:r>
          </a:p>
          <a:p>
            <a:pPr marL="0" indent="0" algn="just">
              <a:buNone/>
            </a:pPr>
            <a:endParaRPr lang="en-US" b="1" dirty="0"/>
          </a:p>
        </p:txBody>
      </p:sp>
      <p:sp>
        <p:nvSpPr>
          <p:cNvPr id="15" name="Line 5">
            <a:extLst>
              <a:ext uri="{FF2B5EF4-FFF2-40B4-BE49-F238E27FC236}">
                <a16:creationId xmlns:a16="http://schemas.microsoft.com/office/drawing/2014/main" id="{F1FBAA46-31D2-4782-8B3A-034942AD7FDB}"/>
              </a:ext>
            </a:extLst>
          </p:cNvPr>
          <p:cNvSpPr>
            <a:spLocks noChangeShapeType="1"/>
          </p:cNvSpPr>
          <p:nvPr/>
        </p:nvSpPr>
        <p:spPr bwMode="auto">
          <a:xfrm>
            <a:off x="7907438" y="2438400"/>
            <a:ext cx="0" cy="26670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17" name="Line 6">
            <a:extLst>
              <a:ext uri="{FF2B5EF4-FFF2-40B4-BE49-F238E27FC236}">
                <a16:creationId xmlns:a16="http://schemas.microsoft.com/office/drawing/2014/main" id="{47A574B1-8EBE-480D-980B-B8D8D9F91B10}"/>
              </a:ext>
            </a:extLst>
          </p:cNvPr>
          <p:cNvSpPr>
            <a:spLocks noChangeShapeType="1"/>
          </p:cNvSpPr>
          <p:nvPr/>
        </p:nvSpPr>
        <p:spPr bwMode="auto">
          <a:xfrm flipH="1">
            <a:off x="7526438" y="4876800"/>
            <a:ext cx="36576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19" name="Text Box 7">
            <a:extLst>
              <a:ext uri="{FF2B5EF4-FFF2-40B4-BE49-F238E27FC236}">
                <a16:creationId xmlns:a16="http://schemas.microsoft.com/office/drawing/2014/main" id="{A553963A-7799-4C30-9E25-CF843AE1692C}"/>
              </a:ext>
            </a:extLst>
          </p:cNvPr>
          <p:cNvSpPr txBox="1">
            <a:spLocks noChangeArrowheads="1"/>
          </p:cNvSpPr>
          <p:nvPr/>
        </p:nvSpPr>
        <p:spPr bwMode="auto">
          <a:xfrm>
            <a:off x="10726838" y="4419600"/>
            <a:ext cx="568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t>M</a:t>
            </a:r>
            <a:r>
              <a:rPr lang="en-GB" altLang="en-US" sz="1800">
                <a:cs typeface="Tahoma" panose="020B0604030504040204" pitchFamily="34" charset="0"/>
              </a:rPr>
              <a:t>∞</a:t>
            </a:r>
          </a:p>
        </p:txBody>
      </p:sp>
      <p:sp>
        <p:nvSpPr>
          <p:cNvPr id="21" name="Text Box 8">
            <a:extLst>
              <a:ext uri="{FF2B5EF4-FFF2-40B4-BE49-F238E27FC236}">
                <a16:creationId xmlns:a16="http://schemas.microsoft.com/office/drawing/2014/main" id="{5C459045-075A-49B3-AF04-1B89A0F4FDA4}"/>
              </a:ext>
            </a:extLst>
          </p:cNvPr>
          <p:cNvSpPr txBox="1">
            <a:spLocks noChangeArrowheads="1"/>
          </p:cNvSpPr>
          <p:nvPr/>
        </p:nvSpPr>
        <p:spPr bwMode="auto">
          <a:xfrm>
            <a:off x="8059838" y="4038600"/>
            <a:ext cx="423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t>C</a:t>
            </a:r>
            <a:r>
              <a:rPr lang="en-GB" altLang="en-US" sz="1800" baseline="-25000"/>
              <a:t>D</a:t>
            </a:r>
          </a:p>
        </p:txBody>
      </p:sp>
      <p:sp>
        <p:nvSpPr>
          <p:cNvPr id="23" name="Freeform 9">
            <a:extLst>
              <a:ext uri="{FF2B5EF4-FFF2-40B4-BE49-F238E27FC236}">
                <a16:creationId xmlns:a16="http://schemas.microsoft.com/office/drawing/2014/main" id="{06A12886-07DF-4611-9C4C-8B8B04B6A000}"/>
              </a:ext>
            </a:extLst>
          </p:cNvPr>
          <p:cNvSpPr>
            <a:spLocks/>
          </p:cNvSpPr>
          <p:nvPr/>
        </p:nvSpPr>
        <p:spPr bwMode="auto">
          <a:xfrm>
            <a:off x="8059838" y="2209800"/>
            <a:ext cx="2525713" cy="2262188"/>
          </a:xfrm>
          <a:custGeom>
            <a:avLst/>
            <a:gdLst>
              <a:gd name="T0" fmla="*/ 0 w 1591"/>
              <a:gd name="T1" fmla="*/ 1410 h 1425"/>
              <a:gd name="T2" fmla="*/ 948 w 1591"/>
              <a:gd name="T3" fmla="*/ 1368 h 1425"/>
              <a:gd name="T4" fmla="*/ 1164 w 1591"/>
              <a:gd name="T5" fmla="*/ 1068 h 1425"/>
              <a:gd name="T6" fmla="*/ 1408 w 1591"/>
              <a:gd name="T7" fmla="*/ 171 h 1425"/>
              <a:gd name="T8" fmla="*/ 1591 w 1591"/>
              <a:gd name="T9" fmla="*/ 43 h 1425"/>
              <a:gd name="T10" fmla="*/ 0 60000 65536"/>
              <a:gd name="T11" fmla="*/ 0 60000 65536"/>
              <a:gd name="T12" fmla="*/ 0 60000 65536"/>
              <a:gd name="T13" fmla="*/ 0 60000 65536"/>
              <a:gd name="T14" fmla="*/ 0 60000 65536"/>
              <a:gd name="T15" fmla="*/ 0 w 1591"/>
              <a:gd name="T16" fmla="*/ 0 h 1425"/>
              <a:gd name="T17" fmla="*/ 1591 w 1591"/>
              <a:gd name="T18" fmla="*/ 1425 h 1425"/>
            </a:gdLst>
            <a:ahLst/>
            <a:cxnLst>
              <a:cxn ang="T10">
                <a:pos x="T0" y="T1"/>
              </a:cxn>
              <a:cxn ang="T11">
                <a:pos x="T2" y="T3"/>
              </a:cxn>
              <a:cxn ang="T12">
                <a:pos x="T4" y="T5"/>
              </a:cxn>
              <a:cxn ang="T13">
                <a:pos x="T6" y="T7"/>
              </a:cxn>
              <a:cxn ang="T14">
                <a:pos x="T8" y="T9"/>
              </a:cxn>
            </a:cxnLst>
            <a:rect l="T15" t="T16" r="T17" b="T18"/>
            <a:pathLst>
              <a:path w="1591" h="1425">
                <a:moveTo>
                  <a:pt x="0" y="1410"/>
                </a:moveTo>
                <a:cubicBezTo>
                  <a:pt x="159" y="1403"/>
                  <a:pt x="754" y="1425"/>
                  <a:pt x="948" y="1368"/>
                </a:cubicBezTo>
                <a:cubicBezTo>
                  <a:pt x="1142" y="1311"/>
                  <a:pt x="1087" y="1268"/>
                  <a:pt x="1164" y="1068"/>
                </a:cubicBezTo>
                <a:lnTo>
                  <a:pt x="1408" y="171"/>
                </a:lnTo>
                <a:cubicBezTo>
                  <a:pt x="1479" y="0"/>
                  <a:pt x="1526" y="44"/>
                  <a:pt x="1591" y="43"/>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25" name="Freeform 10">
            <a:extLst>
              <a:ext uri="{FF2B5EF4-FFF2-40B4-BE49-F238E27FC236}">
                <a16:creationId xmlns:a16="http://schemas.microsoft.com/office/drawing/2014/main" id="{C61371E8-E91E-43F4-A8F6-86E079D7DBDB}"/>
              </a:ext>
            </a:extLst>
          </p:cNvPr>
          <p:cNvSpPr>
            <a:spLocks/>
          </p:cNvSpPr>
          <p:nvPr/>
        </p:nvSpPr>
        <p:spPr bwMode="auto">
          <a:xfrm>
            <a:off x="8378926" y="2651125"/>
            <a:ext cx="2181225" cy="1168400"/>
          </a:xfrm>
          <a:custGeom>
            <a:avLst/>
            <a:gdLst>
              <a:gd name="T0" fmla="*/ 0 w 1374"/>
              <a:gd name="T1" fmla="*/ 526 h 736"/>
              <a:gd name="T2" fmla="*/ 516 w 1374"/>
              <a:gd name="T3" fmla="*/ 460 h 736"/>
              <a:gd name="T4" fmla="*/ 906 w 1374"/>
              <a:gd name="T5" fmla="*/ 154 h 736"/>
              <a:gd name="T6" fmla="*/ 1032 w 1374"/>
              <a:gd name="T7" fmla="*/ 16 h 736"/>
              <a:gd name="T8" fmla="*/ 1140 w 1374"/>
              <a:gd name="T9" fmla="*/ 250 h 736"/>
              <a:gd name="T10" fmla="*/ 1374 w 1374"/>
              <a:gd name="T11" fmla="*/ 736 h 736"/>
              <a:gd name="T12" fmla="*/ 0 60000 65536"/>
              <a:gd name="T13" fmla="*/ 0 60000 65536"/>
              <a:gd name="T14" fmla="*/ 0 60000 65536"/>
              <a:gd name="T15" fmla="*/ 0 60000 65536"/>
              <a:gd name="T16" fmla="*/ 0 60000 65536"/>
              <a:gd name="T17" fmla="*/ 0 60000 65536"/>
              <a:gd name="T18" fmla="*/ 0 w 1374"/>
              <a:gd name="T19" fmla="*/ 0 h 736"/>
              <a:gd name="T20" fmla="*/ 1374 w 1374"/>
              <a:gd name="T21" fmla="*/ 736 h 736"/>
            </a:gdLst>
            <a:ahLst/>
            <a:cxnLst>
              <a:cxn ang="T12">
                <a:pos x="T0" y="T1"/>
              </a:cxn>
              <a:cxn ang="T13">
                <a:pos x="T2" y="T3"/>
              </a:cxn>
              <a:cxn ang="T14">
                <a:pos x="T4" y="T5"/>
              </a:cxn>
              <a:cxn ang="T15">
                <a:pos x="T6" y="T7"/>
              </a:cxn>
              <a:cxn ang="T16">
                <a:pos x="T8" y="T9"/>
              </a:cxn>
              <a:cxn ang="T17">
                <a:pos x="T10" y="T11"/>
              </a:cxn>
            </a:cxnLst>
            <a:rect l="T18" t="T19" r="T20" b="T21"/>
            <a:pathLst>
              <a:path w="1374" h="736">
                <a:moveTo>
                  <a:pt x="0" y="526"/>
                </a:moveTo>
                <a:cubicBezTo>
                  <a:pt x="87" y="515"/>
                  <a:pt x="365" y="522"/>
                  <a:pt x="516" y="460"/>
                </a:cubicBezTo>
                <a:cubicBezTo>
                  <a:pt x="667" y="398"/>
                  <a:pt x="820" y="228"/>
                  <a:pt x="906" y="154"/>
                </a:cubicBezTo>
                <a:cubicBezTo>
                  <a:pt x="992" y="80"/>
                  <a:pt x="993" y="0"/>
                  <a:pt x="1032" y="16"/>
                </a:cubicBezTo>
                <a:cubicBezTo>
                  <a:pt x="1071" y="32"/>
                  <a:pt x="1083" y="130"/>
                  <a:pt x="1140" y="250"/>
                </a:cubicBezTo>
                <a:cubicBezTo>
                  <a:pt x="1197" y="370"/>
                  <a:pt x="1281" y="550"/>
                  <a:pt x="1374" y="736"/>
                </a:cubicBezTo>
              </a:path>
            </a:pathLst>
          </a:custGeom>
          <a:noFill/>
          <a:ln w="2857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27" name="Line 11">
            <a:extLst>
              <a:ext uri="{FF2B5EF4-FFF2-40B4-BE49-F238E27FC236}">
                <a16:creationId xmlns:a16="http://schemas.microsoft.com/office/drawing/2014/main" id="{123C87F6-9086-4D32-AA0C-EE14BD0CFE9F}"/>
              </a:ext>
            </a:extLst>
          </p:cNvPr>
          <p:cNvSpPr>
            <a:spLocks noChangeShapeType="1"/>
          </p:cNvSpPr>
          <p:nvPr/>
        </p:nvSpPr>
        <p:spPr bwMode="auto">
          <a:xfrm>
            <a:off x="9802913" y="4010025"/>
            <a:ext cx="0" cy="9144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9" name="Line 12">
            <a:extLst>
              <a:ext uri="{FF2B5EF4-FFF2-40B4-BE49-F238E27FC236}">
                <a16:creationId xmlns:a16="http://schemas.microsoft.com/office/drawing/2014/main" id="{3B50BD9A-8842-401A-A420-8B4E32E3DF91}"/>
              </a:ext>
            </a:extLst>
          </p:cNvPr>
          <p:cNvSpPr>
            <a:spLocks noChangeShapeType="1"/>
          </p:cNvSpPr>
          <p:nvPr/>
        </p:nvSpPr>
        <p:spPr bwMode="auto">
          <a:xfrm>
            <a:off x="9507638" y="4038600"/>
            <a:ext cx="0" cy="9144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1" name="Line 13">
            <a:extLst>
              <a:ext uri="{FF2B5EF4-FFF2-40B4-BE49-F238E27FC236}">
                <a16:creationId xmlns:a16="http://schemas.microsoft.com/office/drawing/2014/main" id="{2E85424C-CDAA-40F9-A3D9-5866A232F7B5}"/>
              </a:ext>
            </a:extLst>
          </p:cNvPr>
          <p:cNvSpPr>
            <a:spLocks noChangeShapeType="1"/>
          </p:cNvSpPr>
          <p:nvPr/>
        </p:nvSpPr>
        <p:spPr bwMode="auto">
          <a:xfrm>
            <a:off x="10241063" y="2600325"/>
            <a:ext cx="0" cy="2362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 name="Text Box 14">
            <a:extLst>
              <a:ext uri="{FF2B5EF4-FFF2-40B4-BE49-F238E27FC236}">
                <a16:creationId xmlns:a16="http://schemas.microsoft.com/office/drawing/2014/main" id="{DB7CF2E1-CBFE-4872-ADB3-90BB2C991531}"/>
              </a:ext>
            </a:extLst>
          </p:cNvPr>
          <p:cNvSpPr txBox="1">
            <a:spLocks noChangeArrowheads="1"/>
          </p:cNvSpPr>
          <p:nvPr/>
        </p:nvSpPr>
        <p:spPr bwMode="auto">
          <a:xfrm>
            <a:off x="8440838" y="3048000"/>
            <a:ext cx="396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t>C</a:t>
            </a:r>
            <a:r>
              <a:rPr lang="en-GB" altLang="en-US" sz="1800" baseline="-25000"/>
              <a:t>L</a:t>
            </a:r>
          </a:p>
        </p:txBody>
      </p:sp>
      <p:sp>
        <p:nvSpPr>
          <p:cNvPr id="35" name="Oval 15">
            <a:extLst>
              <a:ext uri="{FF2B5EF4-FFF2-40B4-BE49-F238E27FC236}">
                <a16:creationId xmlns:a16="http://schemas.microsoft.com/office/drawing/2014/main" id="{89091596-E1A0-46A9-91AB-A4ADF086D98F}"/>
              </a:ext>
            </a:extLst>
          </p:cNvPr>
          <p:cNvSpPr>
            <a:spLocks noChangeArrowheads="1"/>
          </p:cNvSpPr>
          <p:nvPr/>
        </p:nvSpPr>
        <p:spPr bwMode="auto">
          <a:xfrm>
            <a:off x="9726713" y="4162425"/>
            <a:ext cx="152400" cy="152400"/>
          </a:xfrm>
          <a:prstGeom prst="ellipse">
            <a:avLst/>
          </a:prstGeom>
          <a:solidFill>
            <a:srgbClr val="FF3300"/>
          </a:solidFill>
          <a:ln w="9525" algn="ctr">
            <a:solidFill>
              <a:schemeClr val="tx1"/>
            </a:solidFill>
            <a:round/>
            <a:headEnd/>
            <a:tailEnd/>
          </a:ln>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37" name="Oval 16">
            <a:extLst>
              <a:ext uri="{FF2B5EF4-FFF2-40B4-BE49-F238E27FC236}">
                <a16:creationId xmlns:a16="http://schemas.microsoft.com/office/drawing/2014/main" id="{9E63C204-BDD2-4967-BB23-7601532132EB}"/>
              </a:ext>
            </a:extLst>
          </p:cNvPr>
          <p:cNvSpPr>
            <a:spLocks noChangeArrowheads="1"/>
          </p:cNvSpPr>
          <p:nvPr/>
        </p:nvSpPr>
        <p:spPr bwMode="auto">
          <a:xfrm>
            <a:off x="9431438" y="4324350"/>
            <a:ext cx="152400" cy="152400"/>
          </a:xfrm>
          <a:prstGeom prst="ellipse">
            <a:avLst/>
          </a:prstGeom>
          <a:solidFill>
            <a:srgbClr val="FF3300"/>
          </a:solidFill>
          <a:ln w="9525" algn="ctr">
            <a:solidFill>
              <a:schemeClr val="tx1"/>
            </a:solidFill>
            <a:round/>
            <a:headEnd/>
            <a:tailEnd/>
          </a:ln>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39" name="Text Box 17">
            <a:extLst>
              <a:ext uri="{FF2B5EF4-FFF2-40B4-BE49-F238E27FC236}">
                <a16:creationId xmlns:a16="http://schemas.microsoft.com/office/drawing/2014/main" id="{DE035C78-97A5-40C2-B895-D6E87F209D6E}"/>
              </a:ext>
            </a:extLst>
          </p:cNvPr>
          <p:cNvSpPr txBox="1">
            <a:spLocks noChangeArrowheads="1"/>
          </p:cNvSpPr>
          <p:nvPr/>
        </p:nvSpPr>
        <p:spPr bwMode="auto">
          <a:xfrm>
            <a:off x="9202838" y="4953000"/>
            <a:ext cx="485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t>M</a:t>
            </a:r>
            <a:r>
              <a:rPr lang="en-GB" altLang="en-US" sz="1800" baseline="-25000">
                <a:cs typeface="Tahoma" panose="020B0604030504040204" pitchFamily="34" charset="0"/>
              </a:rPr>
              <a:t>cr</a:t>
            </a:r>
          </a:p>
        </p:txBody>
      </p:sp>
      <p:sp>
        <p:nvSpPr>
          <p:cNvPr id="41" name="Text Box 18">
            <a:extLst>
              <a:ext uri="{FF2B5EF4-FFF2-40B4-BE49-F238E27FC236}">
                <a16:creationId xmlns:a16="http://schemas.microsoft.com/office/drawing/2014/main" id="{7987158C-8ADD-4DCC-A6C8-AD267C9FC4EF}"/>
              </a:ext>
            </a:extLst>
          </p:cNvPr>
          <p:cNvSpPr txBox="1">
            <a:spLocks noChangeArrowheads="1"/>
          </p:cNvSpPr>
          <p:nvPr/>
        </p:nvSpPr>
        <p:spPr bwMode="auto">
          <a:xfrm>
            <a:off x="9583838" y="4953000"/>
            <a:ext cx="566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t>M</a:t>
            </a:r>
            <a:r>
              <a:rPr lang="en-GB" altLang="en-US" sz="1800" baseline="-25000">
                <a:cs typeface="Tahoma" panose="020B0604030504040204" pitchFamily="34" charset="0"/>
              </a:rPr>
              <a:t>DD</a:t>
            </a:r>
          </a:p>
        </p:txBody>
      </p:sp>
      <p:sp>
        <p:nvSpPr>
          <p:cNvPr id="43" name="Text Box 19">
            <a:extLst>
              <a:ext uri="{FF2B5EF4-FFF2-40B4-BE49-F238E27FC236}">
                <a16:creationId xmlns:a16="http://schemas.microsoft.com/office/drawing/2014/main" id="{EEF5DA9C-5A90-4A9B-A1D3-E853FE3F0784}"/>
              </a:ext>
            </a:extLst>
          </p:cNvPr>
          <p:cNvSpPr txBox="1">
            <a:spLocks noChangeArrowheads="1"/>
          </p:cNvSpPr>
          <p:nvPr/>
        </p:nvSpPr>
        <p:spPr bwMode="auto">
          <a:xfrm>
            <a:off x="10117238" y="4953000"/>
            <a:ext cx="652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t>M</a:t>
            </a:r>
            <a:r>
              <a:rPr lang="en-GB" altLang="en-US" sz="1800">
                <a:cs typeface="Tahoma" panose="020B0604030504040204" pitchFamily="34" charset="0"/>
              </a:rPr>
              <a:t>=1</a:t>
            </a:r>
          </a:p>
        </p:txBody>
      </p:sp>
      <p:sp>
        <p:nvSpPr>
          <p:cNvPr id="45" name="Line 13">
            <a:extLst>
              <a:ext uri="{FF2B5EF4-FFF2-40B4-BE49-F238E27FC236}">
                <a16:creationId xmlns:a16="http://schemas.microsoft.com/office/drawing/2014/main" id="{FF181C7A-D356-4A66-AFC5-15B462B4A62F}"/>
              </a:ext>
            </a:extLst>
          </p:cNvPr>
          <p:cNvSpPr>
            <a:spLocks noChangeShapeType="1"/>
          </p:cNvSpPr>
          <p:nvPr/>
        </p:nvSpPr>
        <p:spPr bwMode="auto">
          <a:xfrm>
            <a:off x="10010876" y="2606675"/>
            <a:ext cx="0" cy="2362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53" name="Object 24">
            <a:extLst>
              <a:ext uri="{FF2B5EF4-FFF2-40B4-BE49-F238E27FC236}">
                <a16:creationId xmlns:a16="http://schemas.microsoft.com/office/drawing/2014/main" id="{2DFA44FD-CFE8-425D-8935-8E031B84F08C}"/>
              </a:ext>
            </a:extLst>
          </p:cNvPr>
          <p:cNvGraphicFramePr>
            <a:graphicFrameLocks noChangeAspect="1"/>
          </p:cNvGraphicFramePr>
          <p:nvPr>
            <p:extLst>
              <p:ext uri="{D42A27DB-BD31-4B8C-83A1-F6EECF244321}">
                <p14:modId xmlns:p14="http://schemas.microsoft.com/office/powerpoint/2010/main" val="3151153466"/>
              </p:ext>
            </p:extLst>
          </p:nvPr>
        </p:nvGraphicFramePr>
        <p:xfrm>
          <a:off x="1961518" y="5375485"/>
          <a:ext cx="4416133" cy="439105"/>
        </p:xfrm>
        <a:graphic>
          <a:graphicData uri="http://schemas.openxmlformats.org/presentationml/2006/ole">
            <mc:AlternateContent xmlns:mc="http://schemas.openxmlformats.org/markup-compatibility/2006">
              <mc:Choice xmlns:v="urn:schemas-microsoft-com:vml" Requires="v">
                <p:oleObj name="Equation" r:id="rId3" imgW="2298600" imgH="228600" progId="Equation.3">
                  <p:embed/>
                </p:oleObj>
              </mc:Choice>
              <mc:Fallback>
                <p:oleObj name="Equation" r:id="rId3" imgW="2298600" imgH="228600" progId="Equation.3">
                  <p:embed/>
                  <p:pic>
                    <p:nvPicPr>
                      <p:cNvPr id="53" name="Object 24">
                        <a:extLst>
                          <a:ext uri="{FF2B5EF4-FFF2-40B4-BE49-F238E27FC236}">
                            <a16:creationId xmlns:a16="http://schemas.microsoft.com/office/drawing/2014/main" id="{2DFA44FD-CFE8-425D-8935-8E031B84F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518" y="5375485"/>
                        <a:ext cx="4416133" cy="439105"/>
                      </a:xfrm>
                      <a:prstGeom prst="rect">
                        <a:avLst/>
                      </a:prstGeom>
                      <a:noFill/>
                      <a:ln w="9525">
                        <a:noFill/>
                        <a:miter lim="800000"/>
                        <a:headEnd/>
                        <a:tailEnd/>
                      </a:ln>
                      <a:effectLst/>
                    </p:spPr>
                  </p:pic>
                </p:oleObj>
              </mc:Fallback>
            </mc:AlternateContent>
          </a:graphicData>
        </a:graphic>
      </p:graphicFrame>
    </p:spTree>
    <p:extLst>
      <p:ext uri="{BB962C8B-B14F-4D97-AF65-F5344CB8AC3E}">
        <p14:creationId xmlns:p14="http://schemas.microsoft.com/office/powerpoint/2010/main" val="21411188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1 – Linear Conditions: Trim Angle </a:t>
            </a:r>
            <a:r>
              <a:rPr lang="el-GR" dirty="0"/>
              <a:t>α</a:t>
            </a:r>
            <a:r>
              <a:rPr lang="en-US" baseline="-25000" dirty="0"/>
              <a:t>Trim</a:t>
            </a:r>
            <a:endParaRPr lang="en-US" dirty="0"/>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a:xfrm>
            <a:off x="609599" y="1600207"/>
            <a:ext cx="6589411" cy="4108119"/>
          </a:xfrm>
        </p:spPr>
        <p:txBody>
          <a:bodyPr/>
          <a:lstStyle/>
          <a:p>
            <a:pPr eaLnBrk="1" hangingPunct="1"/>
            <a:r>
              <a:rPr lang="en-US" altLang="en-US" sz="2000" dirty="0">
                <a:cs typeface="Tahoma" panose="020B0604030504040204" pitchFamily="34" charset="0"/>
              </a:rPr>
              <a:t>α</a:t>
            </a:r>
            <a:r>
              <a:rPr lang="en-US" altLang="en-US" sz="2000" baseline="-25000" dirty="0">
                <a:cs typeface="Tahoma" panose="020B0604030504040204" pitchFamily="34" charset="0"/>
              </a:rPr>
              <a:t>trim</a:t>
            </a:r>
            <a:r>
              <a:rPr lang="en-US" altLang="en-US" sz="2000" dirty="0">
                <a:cs typeface="Tahoma" panose="020B0604030504040204" pitchFamily="34" charset="0"/>
              </a:rPr>
              <a:t> is the angle of attack at which the wing has to fly in order to deliver the design lift coefficient </a:t>
            </a:r>
            <a:r>
              <a:rPr lang="en-US" altLang="en-US" sz="2000" dirty="0" err="1">
                <a:cs typeface="Tahoma" panose="020B0604030504040204" pitchFamily="34" charset="0"/>
              </a:rPr>
              <a:t>C</a:t>
            </a:r>
            <a:r>
              <a:rPr lang="en-US" altLang="en-US" sz="2000" baseline="-25000" dirty="0" err="1">
                <a:cs typeface="Tahoma" panose="020B0604030504040204" pitchFamily="34" charset="0"/>
              </a:rPr>
              <a:t>Ldes</a:t>
            </a:r>
            <a:r>
              <a:rPr lang="en-US" altLang="en-US" sz="2000" dirty="0">
                <a:cs typeface="Tahoma" panose="020B0604030504040204" pitchFamily="34" charset="0"/>
              </a:rPr>
              <a:t>. </a:t>
            </a:r>
          </a:p>
          <a:p>
            <a:pPr eaLnBrk="1" hangingPunct="1"/>
            <a:r>
              <a:rPr lang="en-US" altLang="en-US" sz="2000" dirty="0">
                <a:cs typeface="Tahoma" panose="020B0604030504040204" pitchFamily="34" charset="0"/>
              </a:rPr>
              <a:t>The Mach critical condition on the wing airfoil should be checked accordingly to this angle! </a:t>
            </a:r>
          </a:p>
          <a:p>
            <a:pPr eaLnBrk="1" hangingPunct="1"/>
            <a:r>
              <a:rPr lang="nl-NL" altLang="en-US" sz="2000" dirty="0"/>
              <a:t>The wing, due to its finite length, has to be set at a </a:t>
            </a:r>
            <a:r>
              <a:rPr lang="nl-NL" altLang="en-US" sz="2000" b="1" dirty="0"/>
              <a:t>higher angle of attack</a:t>
            </a:r>
            <a:r>
              <a:rPr lang="nl-NL" altLang="en-US" sz="2000" dirty="0"/>
              <a:t> than the airfoil. The lower the lift curve slope the higher the trim angle</a:t>
            </a:r>
            <a:endParaRPr lang="en-US" altLang="en-US" sz="2000" dirty="0">
              <a:cs typeface="Tahoma" panose="020B0604030504040204" pitchFamily="34" charset="0"/>
            </a:endParaRPr>
          </a:p>
          <a:p>
            <a:endParaRPr lang="en-US" dirty="0"/>
          </a:p>
        </p:txBody>
      </p:sp>
      <p:sp>
        <p:nvSpPr>
          <p:cNvPr id="5" name="Line 2">
            <a:extLst>
              <a:ext uri="{FF2B5EF4-FFF2-40B4-BE49-F238E27FC236}">
                <a16:creationId xmlns:a16="http://schemas.microsoft.com/office/drawing/2014/main" id="{29947F1C-E29A-4DE6-9888-0035C875DBA0}"/>
              </a:ext>
            </a:extLst>
          </p:cNvPr>
          <p:cNvSpPr>
            <a:spLocks noChangeShapeType="1"/>
          </p:cNvSpPr>
          <p:nvPr/>
        </p:nvSpPr>
        <p:spPr bwMode="auto">
          <a:xfrm flipV="1">
            <a:off x="8276924" y="2260601"/>
            <a:ext cx="0" cy="2679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Line 3">
            <a:extLst>
              <a:ext uri="{FF2B5EF4-FFF2-40B4-BE49-F238E27FC236}">
                <a16:creationId xmlns:a16="http://schemas.microsoft.com/office/drawing/2014/main" id="{64B37146-5F23-4840-9FB8-259E9699CFD8}"/>
              </a:ext>
            </a:extLst>
          </p:cNvPr>
          <p:cNvSpPr>
            <a:spLocks noChangeShapeType="1"/>
          </p:cNvSpPr>
          <p:nvPr/>
        </p:nvSpPr>
        <p:spPr bwMode="auto">
          <a:xfrm rot="5400000" flipV="1">
            <a:off x="8908749" y="3052763"/>
            <a:ext cx="0" cy="3378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9" name="Line 4">
            <a:extLst>
              <a:ext uri="{FF2B5EF4-FFF2-40B4-BE49-F238E27FC236}">
                <a16:creationId xmlns:a16="http://schemas.microsoft.com/office/drawing/2014/main" id="{C1E9ABEB-5A60-4C68-82AD-A7C543C93523}"/>
              </a:ext>
            </a:extLst>
          </p:cNvPr>
          <p:cNvSpPr>
            <a:spLocks noChangeShapeType="1"/>
          </p:cNvSpPr>
          <p:nvPr/>
        </p:nvSpPr>
        <p:spPr bwMode="auto">
          <a:xfrm flipV="1">
            <a:off x="7672086" y="2508251"/>
            <a:ext cx="1662113" cy="22336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11" name="Object 5">
            <a:extLst>
              <a:ext uri="{FF2B5EF4-FFF2-40B4-BE49-F238E27FC236}">
                <a16:creationId xmlns:a16="http://schemas.microsoft.com/office/drawing/2014/main" id="{304A7F15-8255-40CE-A4FD-8922C0FB9801}"/>
              </a:ext>
            </a:extLst>
          </p:cNvPr>
          <p:cNvGraphicFramePr>
            <a:graphicFrameLocks noChangeAspect="1"/>
          </p:cNvGraphicFramePr>
          <p:nvPr/>
        </p:nvGraphicFramePr>
        <p:xfrm>
          <a:off x="7865761" y="2271713"/>
          <a:ext cx="376238" cy="395288"/>
        </p:xfrm>
        <a:graphic>
          <a:graphicData uri="http://schemas.openxmlformats.org/presentationml/2006/ole">
            <mc:AlternateContent xmlns:mc="http://schemas.openxmlformats.org/markup-compatibility/2006">
              <mc:Choice xmlns:v="urn:schemas-microsoft-com:vml" Requires="v">
                <p:oleObj name="Equation" r:id="rId3" imgW="203040" imgH="215640" progId="Equation.3">
                  <p:embed/>
                </p:oleObj>
              </mc:Choice>
              <mc:Fallback>
                <p:oleObj name="Equation" r:id="rId3" imgW="203040" imgH="215640" progId="Equation.3">
                  <p:embed/>
                  <p:pic>
                    <p:nvPicPr>
                      <p:cNvPr id="11" name="Object 5">
                        <a:extLst>
                          <a:ext uri="{FF2B5EF4-FFF2-40B4-BE49-F238E27FC236}">
                            <a16:creationId xmlns:a16="http://schemas.microsoft.com/office/drawing/2014/main" id="{304A7F15-8255-40CE-A4FD-8922C0FB9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5761" y="2271713"/>
                        <a:ext cx="376238"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6">
            <a:extLst>
              <a:ext uri="{FF2B5EF4-FFF2-40B4-BE49-F238E27FC236}">
                <a16:creationId xmlns:a16="http://schemas.microsoft.com/office/drawing/2014/main" id="{C962706E-4D4B-44FA-80AD-9E598D316B4C}"/>
              </a:ext>
            </a:extLst>
          </p:cNvPr>
          <p:cNvGraphicFramePr>
            <a:graphicFrameLocks noChangeAspect="1"/>
          </p:cNvGraphicFramePr>
          <p:nvPr/>
        </p:nvGraphicFramePr>
        <p:xfrm>
          <a:off x="9073849" y="3022601"/>
          <a:ext cx="344487" cy="357187"/>
        </p:xfrm>
        <a:graphic>
          <a:graphicData uri="http://schemas.openxmlformats.org/presentationml/2006/ole">
            <mc:AlternateContent xmlns:mc="http://schemas.openxmlformats.org/markup-compatibility/2006">
              <mc:Choice xmlns:v="urn:schemas-microsoft-com:vml" Requires="v">
                <p:oleObj name="Equation" r:id="rId5" imgW="228600" imgH="241200" progId="Equation.3">
                  <p:embed/>
                </p:oleObj>
              </mc:Choice>
              <mc:Fallback>
                <p:oleObj name="Equation" r:id="rId5" imgW="228600" imgH="241200" progId="Equation.3">
                  <p:embed/>
                  <p:pic>
                    <p:nvPicPr>
                      <p:cNvPr id="13" name="Object 6">
                        <a:extLst>
                          <a:ext uri="{FF2B5EF4-FFF2-40B4-BE49-F238E27FC236}">
                            <a16:creationId xmlns:a16="http://schemas.microsoft.com/office/drawing/2014/main" id="{C962706E-4D4B-44FA-80AD-9E598D316B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3849" y="3022601"/>
                        <a:ext cx="344487"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7">
            <a:extLst>
              <a:ext uri="{FF2B5EF4-FFF2-40B4-BE49-F238E27FC236}">
                <a16:creationId xmlns:a16="http://schemas.microsoft.com/office/drawing/2014/main" id="{B5C28140-AE5E-4655-AF28-D2D4E24CCB86}"/>
              </a:ext>
            </a:extLst>
          </p:cNvPr>
          <p:cNvSpPr>
            <a:spLocks noChangeShapeType="1"/>
          </p:cNvSpPr>
          <p:nvPr/>
        </p:nvSpPr>
        <p:spPr bwMode="auto">
          <a:xfrm>
            <a:off x="8527749" y="3551238"/>
            <a:ext cx="806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7" name="Arc 8">
            <a:extLst>
              <a:ext uri="{FF2B5EF4-FFF2-40B4-BE49-F238E27FC236}">
                <a16:creationId xmlns:a16="http://schemas.microsoft.com/office/drawing/2014/main" id="{02906532-C550-42D4-B6A9-09727A17CF89}"/>
              </a:ext>
            </a:extLst>
          </p:cNvPr>
          <p:cNvSpPr>
            <a:spLocks/>
          </p:cNvSpPr>
          <p:nvPr/>
        </p:nvSpPr>
        <p:spPr bwMode="auto">
          <a:xfrm>
            <a:off x="8473774" y="3233738"/>
            <a:ext cx="454025" cy="314325"/>
          </a:xfrm>
          <a:custGeom>
            <a:avLst/>
            <a:gdLst>
              <a:gd name="T0" fmla="*/ 320649 w 21599"/>
              <a:gd name="T1" fmla="*/ 0 h 15293"/>
              <a:gd name="T2" fmla="*/ 454025 w 21599"/>
              <a:gd name="T3" fmla="*/ 311263 h 15293"/>
              <a:gd name="T4" fmla="*/ 0 w 21599"/>
              <a:gd name="T5" fmla="*/ 314325 h 15293"/>
              <a:gd name="T6" fmla="*/ 0 60000 65536"/>
              <a:gd name="T7" fmla="*/ 0 60000 65536"/>
              <a:gd name="T8" fmla="*/ 0 60000 65536"/>
              <a:gd name="T9" fmla="*/ 0 w 21599"/>
              <a:gd name="T10" fmla="*/ 0 h 15293"/>
              <a:gd name="T11" fmla="*/ 21599 w 21599"/>
              <a:gd name="T12" fmla="*/ 15293 h 15293"/>
            </a:gdLst>
            <a:ahLst/>
            <a:cxnLst>
              <a:cxn ang="T6">
                <a:pos x="T0" y="T1"/>
              </a:cxn>
              <a:cxn ang="T7">
                <a:pos x="T2" y="T3"/>
              </a:cxn>
              <a:cxn ang="T8">
                <a:pos x="T4" y="T5"/>
              </a:cxn>
            </a:cxnLst>
            <a:rect l="T9" t="T10" r="T11" b="T12"/>
            <a:pathLst>
              <a:path w="21599" h="15293" fill="none" extrusionOk="0">
                <a:moveTo>
                  <a:pt x="15253" y="0"/>
                </a:moveTo>
                <a:cubicBezTo>
                  <a:pt x="19280" y="4015"/>
                  <a:pt x="21560" y="9457"/>
                  <a:pt x="21599" y="15143"/>
                </a:cubicBezTo>
              </a:path>
              <a:path w="21599" h="15293" stroke="0" extrusionOk="0">
                <a:moveTo>
                  <a:pt x="15253" y="0"/>
                </a:moveTo>
                <a:cubicBezTo>
                  <a:pt x="19280" y="4015"/>
                  <a:pt x="21560" y="9457"/>
                  <a:pt x="21599" y="15143"/>
                </a:cubicBezTo>
                <a:lnTo>
                  <a:pt x="0" y="15293"/>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9" name="Line 10">
            <a:extLst>
              <a:ext uri="{FF2B5EF4-FFF2-40B4-BE49-F238E27FC236}">
                <a16:creationId xmlns:a16="http://schemas.microsoft.com/office/drawing/2014/main" id="{41C5ACC8-D200-4B9A-BC50-B19BE9A6A5E2}"/>
              </a:ext>
            </a:extLst>
          </p:cNvPr>
          <p:cNvSpPr>
            <a:spLocks noChangeShapeType="1"/>
          </p:cNvSpPr>
          <p:nvPr/>
        </p:nvSpPr>
        <p:spPr bwMode="auto">
          <a:xfrm flipV="1">
            <a:off x="7672086" y="3255963"/>
            <a:ext cx="2438400" cy="148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1" name="Line 11">
            <a:extLst>
              <a:ext uri="{FF2B5EF4-FFF2-40B4-BE49-F238E27FC236}">
                <a16:creationId xmlns:a16="http://schemas.microsoft.com/office/drawing/2014/main" id="{31854040-F3F8-465A-B875-2E78838E439D}"/>
              </a:ext>
            </a:extLst>
          </p:cNvPr>
          <p:cNvSpPr>
            <a:spLocks noChangeShapeType="1"/>
          </p:cNvSpPr>
          <p:nvPr/>
        </p:nvSpPr>
        <p:spPr bwMode="auto">
          <a:xfrm>
            <a:off x="8880174" y="3997326"/>
            <a:ext cx="8048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3" name="Arc 12">
            <a:extLst>
              <a:ext uri="{FF2B5EF4-FFF2-40B4-BE49-F238E27FC236}">
                <a16:creationId xmlns:a16="http://schemas.microsoft.com/office/drawing/2014/main" id="{976716EA-B75B-4666-953A-248015A4BB1D}"/>
              </a:ext>
            </a:extLst>
          </p:cNvPr>
          <p:cNvSpPr>
            <a:spLocks/>
          </p:cNvSpPr>
          <p:nvPr/>
        </p:nvSpPr>
        <p:spPr bwMode="auto">
          <a:xfrm>
            <a:off x="9156399" y="3654426"/>
            <a:ext cx="452437" cy="333375"/>
          </a:xfrm>
          <a:custGeom>
            <a:avLst/>
            <a:gdLst>
              <a:gd name="T0" fmla="*/ 319513 w 21600"/>
              <a:gd name="T1" fmla="*/ 0 h 16219"/>
              <a:gd name="T2" fmla="*/ 452018 w 21600"/>
              <a:gd name="T3" fmla="*/ 333375 h 16219"/>
              <a:gd name="T4" fmla="*/ 0 w 21600"/>
              <a:gd name="T5" fmla="*/ 314341 h 16219"/>
              <a:gd name="T6" fmla="*/ 0 60000 65536"/>
              <a:gd name="T7" fmla="*/ 0 60000 65536"/>
              <a:gd name="T8" fmla="*/ 0 60000 65536"/>
              <a:gd name="T9" fmla="*/ 0 w 21600"/>
              <a:gd name="T10" fmla="*/ 0 h 16219"/>
              <a:gd name="T11" fmla="*/ 21600 w 21600"/>
              <a:gd name="T12" fmla="*/ 16219 h 16219"/>
            </a:gdLst>
            <a:ahLst/>
            <a:cxnLst>
              <a:cxn ang="T6">
                <a:pos x="T0" y="T1"/>
              </a:cxn>
              <a:cxn ang="T7">
                <a:pos x="T2" y="T3"/>
              </a:cxn>
              <a:cxn ang="T8">
                <a:pos x="T4" y="T5"/>
              </a:cxn>
            </a:cxnLst>
            <a:rect l="T9" t="T10" r="T11" b="T12"/>
            <a:pathLst>
              <a:path w="21600" h="16219" fill="none" extrusionOk="0">
                <a:moveTo>
                  <a:pt x="15253" y="0"/>
                </a:moveTo>
                <a:cubicBezTo>
                  <a:pt x="19316" y="4052"/>
                  <a:pt x="21600" y="9554"/>
                  <a:pt x="21600" y="15293"/>
                </a:cubicBezTo>
                <a:cubicBezTo>
                  <a:pt x="21600" y="15601"/>
                  <a:pt x="21593" y="15910"/>
                  <a:pt x="21580" y="16219"/>
                </a:cubicBezTo>
              </a:path>
              <a:path w="21600" h="16219" stroke="0" extrusionOk="0">
                <a:moveTo>
                  <a:pt x="15253" y="0"/>
                </a:moveTo>
                <a:cubicBezTo>
                  <a:pt x="19316" y="4052"/>
                  <a:pt x="21600" y="9554"/>
                  <a:pt x="21600" y="15293"/>
                </a:cubicBezTo>
                <a:cubicBezTo>
                  <a:pt x="21600" y="15601"/>
                  <a:pt x="21593" y="15910"/>
                  <a:pt x="21580" y="16219"/>
                </a:cubicBezTo>
                <a:lnTo>
                  <a:pt x="0" y="15293"/>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aphicFrame>
        <p:nvGraphicFramePr>
          <p:cNvPr id="25" name="Object 13">
            <a:extLst>
              <a:ext uri="{FF2B5EF4-FFF2-40B4-BE49-F238E27FC236}">
                <a16:creationId xmlns:a16="http://schemas.microsoft.com/office/drawing/2014/main" id="{A4EEE25C-4FED-4203-B060-EF30B6CA283A}"/>
              </a:ext>
            </a:extLst>
          </p:cNvPr>
          <p:cNvGraphicFramePr>
            <a:graphicFrameLocks noChangeAspect="1"/>
          </p:cNvGraphicFramePr>
          <p:nvPr/>
        </p:nvGraphicFramePr>
        <p:xfrm>
          <a:off x="9739011" y="3600451"/>
          <a:ext cx="384175" cy="357187"/>
        </p:xfrm>
        <a:graphic>
          <a:graphicData uri="http://schemas.openxmlformats.org/presentationml/2006/ole">
            <mc:AlternateContent xmlns:mc="http://schemas.openxmlformats.org/markup-compatibility/2006">
              <mc:Choice xmlns:v="urn:schemas-microsoft-com:vml" Requires="v">
                <p:oleObj name="Equation" r:id="rId7" imgW="253800" imgH="241200" progId="Equation.3">
                  <p:embed/>
                </p:oleObj>
              </mc:Choice>
              <mc:Fallback>
                <p:oleObj name="Equation" r:id="rId7" imgW="253800" imgH="241200" progId="Equation.3">
                  <p:embed/>
                  <p:pic>
                    <p:nvPicPr>
                      <p:cNvPr id="25" name="Object 13">
                        <a:extLst>
                          <a:ext uri="{FF2B5EF4-FFF2-40B4-BE49-F238E27FC236}">
                            <a16:creationId xmlns:a16="http://schemas.microsoft.com/office/drawing/2014/main" id="{A4EEE25C-4FED-4203-B060-EF30B6CA28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39011" y="3600451"/>
                        <a:ext cx="384175"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4">
            <a:extLst>
              <a:ext uri="{FF2B5EF4-FFF2-40B4-BE49-F238E27FC236}">
                <a16:creationId xmlns:a16="http://schemas.microsoft.com/office/drawing/2014/main" id="{FA94ADAB-DCDD-428E-B455-23612D0E5691}"/>
              </a:ext>
            </a:extLst>
          </p:cNvPr>
          <p:cNvGraphicFramePr>
            <a:graphicFrameLocks noChangeAspect="1"/>
          </p:cNvGraphicFramePr>
          <p:nvPr/>
        </p:nvGraphicFramePr>
        <p:xfrm>
          <a:off x="7321249" y="4851401"/>
          <a:ext cx="384175" cy="338137"/>
        </p:xfrm>
        <a:graphic>
          <a:graphicData uri="http://schemas.openxmlformats.org/presentationml/2006/ole">
            <mc:AlternateContent xmlns:mc="http://schemas.openxmlformats.org/markup-compatibility/2006">
              <mc:Choice xmlns:v="urn:schemas-microsoft-com:vml" Requires="v">
                <p:oleObj name="Equation" r:id="rId9" imgW="253800" imgH="228600" progId="Equation.3">
                  <p:embed/>
                </p:oleObj>
              </mc:Choice>
              <mc:Fallback>
                <p:oleObj name="Equation" r:id="rId9" imgW="253800" imgH="228600" progId="Equation.3">
                  <p:embed/>
                  <p:pic>
                    <p:nvPicPr>
                      <p:cNvPr id="27" name="Object 14">
                        <a:extLst>
                          <a:ext uri="{FF2B5EF4-FFF2-40B4-BE49-F238E27FC236}">
                            <a16:creationId xmlns:a16="http://schemas.microsoft.com/office/drawing/2014/main" id="{FA94ADAB-DCDD-428E-B455-23612D0E569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1249" y="4851401"/>
                        <a:ext cx="38417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Line 17">
            <a:extLst>
              <a:ext uri="{FF2B5EF4-FFF2-40B4-BE49-F238E27FC236}">
                <a16:creationId xmlns:a16="http://schemas.microsoft.com/office/drawing/2014/main" id="{19987396-BFEB-49F5-A394-5D8AF0FBD2FA}"/>
              </a:ext>
            </a:extLst>
          </p:cNvPr>
          <p:cNvSpPr>
            <a:spLocks noChangeShapeType="1"/>
          </p:cNvSpPr>
          <p:nvPr/>
        </p:nvSpPr>
        <p:spPr bwMode="auto">
          <a:xfrm>
            <a:off x="8235649" y="3708401"/>
            <a:ext cx="1219200" cy="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1" name="Line 18">
            <a:extLst>
              <a:ext uri="{FF2B5EF4-FFF2-40B4-BE49-F238E27FC236}">
                <a16:creationId xmlns:a16="http://schemas.microsoft.com/office/drawing/2014/main" id="{54F9E99A-3D77-4BD8-A64C-BF621883E507}"/>
              </a:ext>
            </a:extLst>
          </p:cNvPr>
          <p:cNvSpPr>
            <a:spLocks noChangeShapeType="1"/>
          </p:cNvSpPr>
          <p:nvPr/>
        </p:nvSpPr>
        <p:spPr bwMode="auto">
          <a:xfrm>
            <a:off x="8445199" y="3722688"/>
            <a:ext cx="0" cy="121920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3" name="Line 19">
            <a:extLst>
              <a:ext uri="{FF2B5EF4-FFF2-40B4-BE49-F238E27FC236}">
                <a16:creationId xmlns:a16="http://schemas.microsoft.com/office/drawing/2014/main" id="{B0A93492-E02F-4013-9983-32CB4449A1A1}"/>
              </a:ext>
            </a:extLst>
          </p:cNvPr>
          <p:cNvSpPr>
            <a:spLocks noChangeShapeType="1"/>
          </p:cNvSpPr>
          <p:nvPr/>
        </p:nvSpPr>
        <p:spPr bwMode="auto">
          <a:xfrm>
            <a:off x="9350074" y="3697288"/>
            <a:ext cx="0" cy="121920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graphicFrame>
        <p:nvGraphicFramePr>
          <p:cNvPr id="35" name="Object 20">
            <a:extLst>
              <a:ext uri="{FF2B5EF4-FFF2-40B4-BE49-F238E27FC236}">
                <a16:creationId xmlns:a16="http://schemas.microsoft.com/office/drawing/2014/main" id="{65434140-86FB-404A-8B2F-C9D08C554B37}"/>
              </a:ext>
            </a:extLst>
          </p:cNvPr>
          <p:cNvGraphicFramePr>
            <a:graphicFrameLocks noChangeAspect="1"/>
          </p:cNvGraphicFramePr>
          <p:nvPr/>
        </p:nvGraphicFramePr>
        <p:xfrm>
          <a:off x="7245049" y="2946401"/>
          <a:ext cx="587375" cy="419100"/>
        </p:xfrm>
        <a:graphic>
          <a:graphicData uri="http://schemas.openxmlformats.org/presentationml/2006/ole">
            <mc:AlternateContent xmlns:mc="http://schemas.openxmlformats.org/markup-compatibility/2006">
              <mc:Choice xmlns:v="urn:schemas-microsoft-com:vml" Requires="v">
                <p:oleObj name="Equation" r:id="rId11" imgW="317160" imgH="228600" progId="Equation.3">
                  <p:embed/>
                </p:oleObj>
              </mc:Choice>
              <mc:Fallback>
                <p:oleObj name="Equation" r:id="rId11" imgW="317160" imgH="228600" progId="Equation.3">
                  <p:embed/>
                  <p:pic>
                    <p:nvPicPr>
                      <p:cNvPr id="35" name="Object 20">
                        <a:extLst>
                          <a:ext uri="{FF2B5EF4-FFF2-40B4-BE49-F238E27FC236}">
                            <a16:creationId xmlns:a16="http://schemas.microsoft.com/office/drawing/2014/main" id="{65434140-86FB-404A-8B2F-C9D08C554B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5049" y="2946401"/>
                        <a:ext cx="587375" cy="4191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21">
            <a:extLst>
              <a:ext uri="{FF2B5EF4-FFF2-40B4-BE49-F238E27FC236}">
                <a16:creationId xmlns:a16="http://schemas.microsoft.com/office/drawing/2014/main" id="{0CDFD243-EFF4-472A-885D-2A46182AAD7E}"/>
              </a:ext>
            </a:extLst>
          </p:cNvPr>
          <p:cNvGraphicFramePr>
            <a:graphicFrameLocks noChangeAspect="1"/>
          </p:cNvGraphicFramePr>
          <p:nvPr/>
        </p:nvGraphicFramePr>
        <p:xfrm>
          <a:off x="8997649" y="4851401"/>
          <a:ext cx="666750" cy="520700"/>
        </p:xfrm>
        <a:graphic>
          <a:graphicData uri="http://schemas.openxmlformats.org/presentationml/2006/ole">
            <mc:AlternateContent xmlns:mc="http://schemas.openxmlformats.org/markup-compatibility/2006">
              <mc:Choice xmlns:v="urn:schemas-microsoft-com:vml" Requires="v">
                <p:oleObj name="Equation" r:id="rId13" imgW="291960" imgH="228600" progId="Equation.3">
                  <p:embed/>
                </p:oleObj>
              </mc:Choice>
              <mc:Fallback>
                <p:oleObj name="Equation" r:id="rId13" imgW="291960" imgH="228600" progId="Equation.3">
                  <p:embed/>
                  <p:pic>
                    <p:nvPicPr>
                      <p:cNvPr id="37" name="Object 21">
                        <a:extLst>
                          <a:ext uri="{FF2B5EF4-FFF2-40B4-BE49-F238E27FC236}">
                            <a16:creationId xmlns:a16="http://schemas.microsoft.com/office/drawing/2014/main" id="{0CDFD243-EFF4-472A-885D-2A46182AAD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97649" y="4851401"/>
                        <a:ext cx="666750" cy="5207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27">
            <a:extLst>
              <a:ext uri="{FF2B5EF4-FFF2-40B4-BE49-F238E27FC236}">
                <a16:creationId xmlns:a16="http://schemas.microsoft.com/office/drawing/2014/main" id="{A337D5EF-7DBE-4D2E-BB8D-8A0FEE3507B4}"/>
              </a:ext>
            </a:extLst>
          </p:cNvPr>
          <p:cNvGraphicFramePr>
            <a:graphicFrameLocks noChangeAspect="1"/>
          </p:cNvGraphicFramePr>
          <p:nvPr/>
        </p:nvGraphicFramePr>
        <p:xfrm>
          <a:off x="7199011" y="3556001"/>
          <a:ext cx="681038" cy="419100"/>
        </p:xfrm>
        <a:graphic>
          <a:graphicData uri="http://schemas.openxmlformats.org/presentationml/2006/ole">
            <mc:AlternateContent xmlns:mc="http://schemas.openxmlformats.org/markup-compatibility/2006">
              <mc:Choice xmlns:v="urn:schemas-microsoft-com:vml" Requires="v">
                <p:oleObj name="Equation" r:id="rId15" imgW="368280" imgH="228600" progId="Equation.3">
                  <p:embed/>
                </p:oleObj>
              </mc:Choice>
              <mc:Fallback>
                <p:oleObj name="Equation" r:id="rId15" imgW="368280" imgH="228600" progId="Equation.3">
                  <p:embed/>
                  <p:pic>
                    <p:nvPicPr>
                      <p:cNvPr id="39" name="Object 27">
                        <a:extLst>
                          <a:ext uri="{FF2B5EF4-FFF2-40B4-BE49-F238E27FC236}">
                            <a16:creationId xmlns:a16="http://schemas.microsoft.com/office/drawing/2014/main" id="{A337D5EF-7DBE-4D2E-BB8D-8A0FEE3507B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99011" y="3556001"/>
                        <a:ext cx="6810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28">
            <a:extLst>
              <a:ext uri="{FF2B5EF4-FFF2-40B4-BE49-F238E27FC236}">
                <a16:creationId xmlns:a16="http://schemas.microsoft.com/office/drawing/2014/main" id="{834FE78E-1C0E-4090-8D0E-2115C6694540}"/>
              </a:ext>
            </a:extLst>
          </p:cNvPr>
          <p:cNvSpPr>
            <a:spLocks noChangeShapeType="1"/>
          </p:cNvSpPr>
          <p:nvPr/>
        </p:nvSpPr>
        <p:spPr bwMode="auto">
          <a:xfrm>
            <a:off x="7854649" y="3327401"/>
            <a:ext cx="381000" cy="3810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3" name="Line 29">
            <a:extLst>
              <a:ext uri="{FF2B5EF4-FFF2-40B4-BE49-F238E27FC236}">
                <a16:creationId xmlns:a16="http://schemas.microsoft.com/office/drawing/2014/main" id="{A7DDDBAC-14F0-43D8-9F71-C5D6511890A6}"/>
              </a:ext>
            </a:extLst>
          </p:cNvPr>
          <p:cNvSpPr>
            <a:spLocks noChangeShapeType="1"/>
          </p:cNvSpPr>
          <p:nvPr/>
        </p:nvSpPr>
        <p:spPr bwMode="auto">
          <a:xfrm>
            <a:off x="7854649" y="3937001"/>
            <a:ext cx="417512" cy="439737"/>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5" name="Text Box 31">
            <a:extLst>
              <a:ext uri="{FF2B5EF4-FFF2-40B4-BE49-F238E27FC236}">
                <a16:creationId xmlns:a16="http://schemas.microsoft.com/office/drawing/2014/main" id="{5A961A38-4EF9-430B-AE4C-C162D9FC381C}"/>
              </a:ext>
            </a:extLst>
          </p:cNvPr>
          <p:cNvSpPr txBox="1">
            <a:spLocks noChangeArrowheads="1"/>
          </p:cNvSpPr>
          <p:nvPr/>
        </p:nvSpPr>
        <p:spPr bwMode="auto">
          <a:xfrm>
            <a:off x="10110486" y="2189163"/>
            <a:ext cx="1722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t>Effect of finite aspect ratio</a:t>
            </a:r>
          </a:p>
        </p:txBody>
      </p:sp>
      <p:sp>
        <p:nvSpPr>
          <p:cNvPr id="47" name="Line 32">
            <a:extLst>
              <a:ext uri="{FF2B5EF4-FFF2-40B4-BE49-F238E27FC236}">
                <a16:creationId xmlns:a16="http://schemas.microsoft.com/office/drawing/2014/main" id="{2F782C51-5764-4A06-86ED-2AB1097051C7}"/>
              </a:ext>
            </a:extLst>
          </p:cNvPr>
          <p:cNvSpPr>
            <a:spLocks noChangeShapeType="1"/>
          </p:cNvSpPr>
          <p:nvPr/>
        </p:nvSpPr>
        <p:spPr bwMode="auto">
          <a:xfrm flipH="1">
            <a:off x="9805686" y="2570163"/>
            <a:ext cx="3810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49" name="Arc 33">
            <a:extLst>
              <a:ext uri="{FF2B5EF4-FFF2-40B4-BE49-F238E27FC236}">
                <a16:creationId xmlns:a16="http://schemas.microsoft.com/office/drawing/2014/main" id="{DB625D3A-A4F3-4A33-AF18-BC26DE1C964B}"/>
              </a:ext>
            </a:extLst>
          </p:cNvPr>
          <p:cNvSpPr>
            <a:spLocks/>
          </p:cNvSpPr>
          <p:nvPr/>
        </p:nvSpPr>
        <p:spPr bwMode="auto">
          <a:xfrm>
            <a:off x="7824486" y="2646363"/>
            <a:ext cx="2152650" cy="2074863"/>
          </a:xfrm>
          <a:custGeom>
            <a:avLst/>
            <a:gdLst>
              <a:gd name="T0" fmla="*/ 1436155 w 17684"/>
              <a:gd name="T1" fmla="*/ 0 h 18093"/>
              <a:gd name="T2" fmla="*/ 2152650 w 17684"/>
              <a:gd name="T3" fmla="*/ 652516 h 18093"/>
              <a:gd name="T4" fmla="*/ 0 w 17684"/>
              <a:gd name="T5" fmla="*/ 2074863 h 18093"/>
              <a:gd name="T6" fmla="*/ 0 60000 65536"/>
              <a:gd name="T7" fmla="*/ 0 60000 65536"/>
              <a:gd name="T8" fmla="*/ 0 60000 65536"/>
              <a:gd name="T9" fmla="*/ 0 w 17684"/>
              <a:gd name="T10" fmla="*/ 0 h 18093"/>
              <a:gd name="T11" fmla="*/ 17684 w 17684"/>
              <a:gd name="T12" fmla="*/ 18093 h 18093"/>
            </a:gdLst>
            <a:ahLst/>
            <a:cxnLst>
              <a:cxn ang="T6">
                <a:pos x="T0" y="T1"/>
              </a:cxn>
              <a:cxn ang="T7">
                <a:pos x="T2" y="T3"/>
              </a:cxn>
              <a:cxn ang="T8">
                <a:pos x="T4" y="T5"/>
              </a:cxn>
            </a:cxnLst>
            <a:rect l="T9" t="T10" r="T11" b="T12"/>
            <a:pathLst>
              <a:path w="17684" h="18093" fill="none" extrusionOk="0">
                <a:moveTo>
                  <a:pt x="11798" y="-1"/>
                </a:moveTo>
                <a:cubicBezTo>
                  <a:pt x="14104" y="1503"/>
                  <a:pt x="16102" y="3435"/>
                  <a:pt x="17684" y="5689"/>
                </a:cubicBezTo>
              </a:path>
              <a:path w="17684" h="18093" stroke="0" extrusionOk="0">
                <a:moveTo>
                  <a:pt x="11798" y="-1"/>
                </a:moveTo>
                <a:cubicBezTo>
                  <a:pt x="14104" y="1503"/>
                  <a:pt x="16102" y="3435"/>
                  <a:pt x="17684" y="5689"/>
                </a:cubicBezTo>
                <a:lnTo>
                  <a:pt x="0" y="18093"/>
                </a:lnTo>
                <a:close/>
              </a:path>
            </a:pathLst>
          </a:custGeom>
          <a:noFill/>
          <a:ln w="38100">
            <a:solidFill>
              <a:srgbClr val="00A4DE"/>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 name="Text Box 34">
            <a:extLst>
              <a:ext uri="{FF2B5EF4-FFF2-40B4-BE49-F238E27FC236}">
                <a16:creationId xmlns:a16="http://schemas.microsoft.com/office/drawing/2014/main" id="{F2270B77-51BF-4750-8DB9-329F511232EE}"/>
              </a:ext>
            </a:extLst>
          </p:cNvPr>
          <p:cNvSpPr txBox="1">
            <a:spLocks noChangeArrowheads="1"/>
          </p:cNvSpPr>
          <p:nvPr/>
        </p:nvSpPr>
        <p:spPr bwMode="auto">
          <a:xfrm>
            <a:off x="10445449" y="469900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l-GR" altLang="en-US" sz="1800">
                <a:cs typeface="Tahoma" panose="020B0604030504040204" pitchFamily="34" charset="0"/>
              </a:rPr>
              <a:t>α</a:t>
            </a:r>
          </a:p>
        </p:txBody>
      </p:sp>
      <p:sp>
        <p:nvSpPr>
          <p:cNvPr id="53" name="Freeform 39">
            <a:extLst>
              <a:ext uri="{FF2B5EF4-FFF2-40B4-BE49-F238E27FC236}">
                <a16:creationId xmlns:a16="http://schemas.microsoft.com/office/drawing/2014/main" id="{BB487D37-3B7B-4C55-BD2E-5C30AC84ABE2}"/>
              </a:ext>
            </a:extLst>
          </p:cNvPr>
          <p:cNvSpPr>
            <a:spLocks/>
          </p:cNvSpPr>
          <p:nvPr/>
        </p:nvSpPr>
        <p:spPr bwMode="auto">
          <a:xfrm>
            <a:off x="9334199" y="2378076"/>
            <a:ext cx="577850" cy="234950"/>
          </a:xfrm>
          <a:custGeom>
            <a:avLst/>
            <a:gdLst>
              <a:gd name="T0" fmla="*/ 0 w 364"/>
              <a:gd name="T1" fmla="*/ 83 h 148"/>
              <a:gd name="T2" fmla="*/ 110 w 364"/>
              <a:gd name="T3" fmla="*/ 11 h 148"/>
              <a:gd name="T4" fmla="*/ 240 w 364"/>
              <a:gd name="T5" fmla="*/ 16 h 148"/>
              <a:gd name="T6" fmla="*/ 307 w 364"/>
              <a:gd name="T7" fmla="*/ 66 h 148"/>
              <a:gd name="T8" fmla="*/ 364 w 364"/>
              <a:gd name="T9" fmla="*/ 148 h 148"/>
              <a:gd name="T10" fmla="*/ 0 60000 65536"/>
              <a:gd name="T11" fmla="*/ 0 60000 65536"/>
              <a:gd name="T12" fmla="*/ 0 60000 65536"/>
              <a:gd name="T13" fmla="*/ 0 60000 65536"/>
              <a:gd name="T14" fmla="*/ 0 60000 65536"/>
              <a:gd name="T15" fmla="*/ 0 w 364"/>
              <a:gd name="T16" fmla="*/ 0 h 148"/>
              <a:gd name="T17" fmla="*/ 364 w 364"/>
              <a:gd name="T18" fmla="*/ 148 h 148"/>
            </a:gdLst>
            <a:ahLst/>
            <a:cxnLst>
              <a:cxn ang="T10">
                <a:pos x="T0" y="T1"/>
              </a:cxn>
              <a:cxn ang="T11">
                <a:pos x="T2" y="T3"/>
              </a:cxn>
              <a:cxn ang="T12">
                <a:pos x="T4" y="T5"/>
              </a:cxn>
              <a:cxn ang="T13">
                <a:pos x="T6" y="T7"/>
              </a:cxn>
              <a:cxn ang="T14">
                <a:pos x="T8" y="T9"/>
              </a:cxn>
            </a:cxnLst>
            <a:rect l="T15" t="T16" r="T17" b="T18"/>
            <a:pathLst>
              <a:path w="364" h="148">
                <a:moveTo>
                  <a:pt x="0" y="83"/>
                </a:moveTo>
                <a:cubicBezTo>
                  <a:pt x="18" y="71"/>
                  <a:pt x="70" y="22"/>
                  <a:pt x="110" y="11"/>
                </a:cubicBezTo>
                <a:cubicBezTo>
                  <a:pt x="150" y="0"/>
                  <a:pt x="207" y="7"/>
                  <a:pt x="240" y="16"/>
                </a:cubicBezTo>
                <a:cubicBezTo>
                  <a:pt x="273" y="25"/>
                  <a:pt x="286" y="44"/>
                  <a:pt x="307" y="66"/>
                </a:cubicBezTo>
                <a:cubicBezTo>
                  <a:pt x="328" y="88"/>
                  <a:pt x="352" y="131"/>
                  <a:pt x="364" y="148"/>
                </a:cubicBezTo>
              </a:path>
            </a:pathLst>
          </a:custGeom>
          <a:noFill/>
          <a:ln w="9525" cap="flat" cmpd="sng">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55" name="Freeform 40">
            <a:extLst>
              <a:ext uri="{FF2B5EF4-FFF2-40B4-BE49-F238E27FC236}">
                <a16:creationId xmlns:a16="http://schemas.microsoft.com/office/drawing/2014/main" id="{B1F9B005-FB5E-442F-8B47-36BB0D6C57A1}"/>
              </a:ext>
            </a:extLst>
          </p:cNvPr>
          <p:cNvSpPr>
            <a:spLocks/>
          </p:cNvSpPr>
          <p:nvPr/>
        </p:nvSpPr>
        <p:spPr bwMode="auto">
          <a:xfrm>
            <a:off x="10102549" y="3167063"/>
            <a:ext cx="547687" cy="217488"/>
          </a:xfrm>
          <a:custGeom>
            <a:avLst/>
            <a:gdLst>
              <a:gd name="T0" fmla="*/ 0 w 345"/>
              <a:gd name="T1" fmla="*/ 55 h 137"/>
              <a:gd name="T2" fmla="*/ 110 w 345"/>
              <a:gd name="T3" fmla="*/ 7 h 137"/>
              <a:gd name="T4" fmla="*/ 211 w 345"/>
              <a:gd name="T5" fmla="*/ 12 h 137"/>
              <a:gd name="T6" fmla="*/ 288 w 345"/>
              <a:gd name="T7" fmla="*/ 55 h 137"/>
              <a:gd name="T8" fmla="*/ 345 w 345"/>
              <a:gd name="T9" fmla="*/ 137 h 137"/>
              <a:gd name="T10" fmla="*/ 0 60000 65536"/>
              <a:gd name="T11" fmla="*/ 0 60000 65536"/>
              <a:gd name="T12" fmla="*/ 0 60000 65536"/>
              <a:gd name="T13" fmla="*/ 0 60000 65536"/>
              <a:gd name="T14" fmla="*/ 0 60000 65536"/>
              <a:gd name="T15" fmla="*/ 0 w 345"/>
              <a:gd name="T16" fmla="*/ 0 h 137"/>
              <a:gd name="T17" fmla="*/ 345 w 345"/>
              <a:gd name="T18" fmla="*/ 137 h 137"/>
            </a:gdLst>
            <a:ahLst/>
            <a:cxnLst>
              <a:cxn ang="T10">
                <a:pos x="T0" y="T1"/>
              </a:cxn>
              <a:cxn ang="T11">
                <a:pos x="T2" y="T3"/>
              </a:cxn>
              <a:cxn ang="T12">
                <a:pos x="T4" y="T5"/>
              </a:cxn>
              <a:cxn ang="T13">
                <a:pos x="T6" y="T7"/>
              </a:cxn>
              <a:cxn ang="T14">
                <a:pos x="T8" y="T9"/>
              </a:cxn>
            </a:cxnLst>
            <a:rect l="T15" t="T16" r="T17" b="T18"/>
            <a:pathLst>
              <a:path w="345" h="137">
                <a:moveTo>
                  <a:pt x="0" y="55"/>
                </a:moveTo>
                <a:cubicBezTo>
                  <a:pt x="18" y="47"/>
                  <a:pt x="75" y="14"/>
                  <a:pt x="110" y="7"/>
                </a:cubicBezTo>
                <a:cubicBezTo>
                  <a:pt x="145" y="0"/>
                  <a:pt x="181" y="4"/>
                  <a:pt x="211" y="12"/>
                </a:cubicBezTo>
                <a:cubicBezTo>
                  <a:pt x="241" y="20"/>
                  <a:pt x="266" y="34"/>
                  <a:pt x="288" y="55"/>
                </a:cubicBezTo>
                <a:cubicBezTo>
                  <a:pt x="310" y="76"/>
                  <a:pt x="333" y="120"/>
                  <a:pt x="345"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pic>
        <p:nvPicPr>
          <p:cNvPr id="57" name="Picture 44" descr="warning">
            <a:extLst>
              <a:ext uri="{FF2B5EF4-FFF2-40B4-BE49-F238E27FC236}">
                <a16:creationId xmlns:a16="http://schemas.microsoft.com/office/drawing/2014/main" id="{F703E083-13C1-44B8-A69C-5A7BFA72A5FA}"/>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25832" y="5162633"/>
            <a:ext cx="6858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9" name="Object 15">
            <a:extLst>
              <a:ext uri="{FF2B5EF4-FFF2-40B4-BE49-F238E27FC236}">
                <a16:creationId xmlns:a16="http://schemas.microsoft.com/office/drawing/2014/main" id="{16F3179D-758E-413A-A67D-09F3C4C22D2E}"/>
              </a:ext>
            </a:extLst>
          </p:cNvPr>
          <p:cNvGraphicFramePr>
            <a:graphicFrameLocks noChangeAspect="1"/>
          </p:cNvGraphicFramePr>
          <p:nvPr/>
        </p:nvGraphicFramePr>
        <p:xfrm>
          <a:off x="1904733" y="4342856"/>
          <a:ext cx="3540125" cy="520700"/>
        </p:xfrm>
        <a:graphic>
          <a:graphicData uri="http://schemas.openxmlformats.org/presentationml/2006/ole">
            <mc:AlternateContent xmlns:mc="http://schemas.openxmlformats.org/markup-compatibility/2006">
              <mc:Choice xmlns:v="urn:schemas-microsoft-com:vml" Requires="v">
                <p:oleObj name="Equation" r:id="rId18" imgW="1549080" imgH="228600" progId="Equation.3">
                  <p:embed/>
                </p:oleObj>
              </mc:Choice>
              <mc:Fallback>
                <p:oleObj name="Equation" r:id="rId18" imgW="1549080" imgH="228600" progId="Equation.3">
                  <p:embed/>
                  <p:pic>
                    <p:nvPicPr>
                      <p:cNvPr id="59" name="Object 15">
                        <a:extLst>
                          <a:ext uri="{FF2B5EF4-FFF2-40B4-BE49-F238E27FC236}">
                            <a16:creationId xmlns:a16="http://schemas.microsoft.com/office/drawing/2014/main" id="{16F3179D-758E-413A-A67D-09F3C4C22D2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4733" y="4342856"/>
                        <a:ext cx="35401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23">
            <a:extLst>
              <a:ext uri="{FF2B5EF4-FFF2-40B4-BE49-F238E27FC236}">
                <a16:creationId xmlns:a16="http://schemas.microsoft.com/office/drawing/2014/main" id="{FF2AEB61-0142-4C4B-AACC-9696439FE17A}"/>
              </a:ext>
            </a:extLst>
          </p:cNvPr>
          <p:cNvGraphicFramePr>
            <a:graphicFrameLocks noChangeAspect="1"/>
          </p:cNvGraphicFramePr>
          <p:nvPr/>
        </p:nvGraphicFramePr>
        <p:xfrm>
          <a:off x="2039088" y="4863556"/>
          <a:ext cx="2582863" cy="1012825"/>
        </p:xfrm>
        <a:graphic>
          <a:graphicData uri="http://schemas.openxmlformats.org/presentationml/2006/ole">
            <mc:AlternateContent xmlns:mc="http://schemas.openxmlformats.org/markup-compatibility/2006">
              <mc:Choice xmlns:v="urn:schemas-microsoft-com:vml" Requires="v">
                <p:oleObj name="Equation" r:id="rId20" imgW="1130040" imgH="444240" progId="Equation.3">
                  <p:embed/>
                </p:oleObj>
              </mc:Choice>
              <mc:Fallback>
                <p:oleObj name="Equation" r:id="rId20" imgW="1130040" imgH="444240" progId="Equation.3">
                  <p:embed/>
                  <p:pic>
                    <p:nvPicPr>
                      <p:cNvPr id="61" name="Object 23">
                        <a:extLst>
                          <a:ext uri="{FF2B5EF4-FFF2-40B4-BE49-F238E27FC236}">
                            <a16:creationId xmlns:a16="http://schemas.microsoft.com/office/drawing/2014/main" id="{FF2AEB61-0142-4C4B-AACC-9696439FE17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39088" y="4863556"/>
                        <a:ext cx="2582863" cy="1012825"/>
                      </a:xfrm>
                      <a:prstGeom prst="rect">
                        <a:avLst/>
                      </a:prstGeom>
                      <a:noFill/>
                      <a:ln w="28575">
                        <a:noFill/>
                        <a:miter lim="800000"/>
                        <a:headEnd/>
                        <a:tailEnd/>
                      </a:ln>
                      <a:effectLst/>
                    </p:spPr>
                  </p:pic>
                </p:oleObj>
              </mc:Fallback>
            </mc:AlternateContent>
          </a:graphicData>
        </a:graphic>
      </p:graphicFrame>
      <p:graphicFrame>
        <p:nvGraphicFramePr>
          <p:cNvPr id="65" name="Object 38">
            <a:extLst>
              <a:ext uri="{FF2B5EF4-FFF2-40B4-BE49-F238E27FC236}">
                <a16:creationId xmlns:a16="http://schemas.microsoft.com/office/drawing/2014/main" id="{1937ABB1-1868-45F5-B327-101B67B73744}"/>
              </a:ext>
            </a:extLst>
          </p:cNvPr>
          <p:cNvGraphicFramePr>
            <a:graphicFrameLocks noChangeAspect="1"/>
          </p:cNvGraphicFramePr>
          <p:nvPr/>
        </p:nvGraphicFramePr>
        <p:xfrm>
          <a:off x="2238903" y="3919076"/>
          <a:ext cx="2736850" cy="495300"/>
        </p:xfrm>
        <a:graphic>
          <a:graphicData uri="http://schemas.openxmlformats.org/presentationml/2006/ole">
            <mc:AlternateContent xmlns:mc="http://schemas.openxmlformats.org/markup-compatibility/2006">
              <mc:Choice xmlns:v="urn:schemas-microsoft-com:vml" Requires="v">
                <p:oleObj name="Equation" r:id="rId22" imgW="1257120" imgH="228600" progId="Equation.3">
                  <p:embed/>
                </p:oleObj>
              </mc:Choice>
              <mc:Fallback>
                <p:oleObj name="Equation" r:id="rId22" imgW="1257120" imgH="228600" progId="Equation.3">
                  <p:embed/>
                  <p:pic>
                    <p:nvPicPr>
                      <p:cNvPr id="65" name="Object 38">
                        <a:extLst>
                          <a:ext uri="{FF2B5EF4-FFF2-40B4-BE49-F238E27FC236}">
                            <a16:creationId xmlns:a16="http://schemas.microsoft.com/office/drawing/2014/main" id="{1937ABB1-1868-45F5-B327-101B67B7374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38903" y="3919076"/>
                        <a:ext cx="273685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Arrow: Right 65">
            <a:extLst>
              <a:ext uri="{FF2B5EF4-FFF2-40B4-BE49-F238E27FC236}">
                <a16:creationId xmlns:a16="http://schemas.microsoft.com/office/drawing/2014/main" id="{FBC29181-D82A-4587-B4AF-03D666133958}"/>
              </a:ext>
            </a:extLst>
          </p:cNvPr>
          <p:cNvSpPr/>
          <p:nvPr/>
        </p:nvSpPr>
        <p:spPr>
          <a:xfrm>
            <a:off x="712389" y="5056787"/>
            <a:ext cx="1091298"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Rearranging</a:t>
            </a:r>
          </a:p>
        </p:txBody>
      </p:sp>
    </p:spTree>
    <p:extLst>
      <p:ext uri="{BB962C8B-B14F-4D97-AF65-F5344CB8AC3E}">
        <p14:creationId xmlns:p14="http://schemas.microsoft.com/office/powerpoint/2010/main" val="40603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1 – Linear Conditions: C</a:t>
            </a:r>
            <a:r>
              <a:rPr lang="en-US" baseline="-25000" dirty="0"/>
              <a:t>L</a:t>
            </a:r>
            <a:r>
              <a:rPr lang="el-GR" baseline="-25000" dirty="0"/>
              <a:t>α</a:t>
            </a:r>
            <a:r>
              <a:rPr lang="en-US" baseline="-25000" dirty="0"/>
              <a:t> </a:t>
            </a:r>
            <a:r>
              <a:rPr lang="en-US" dirty="0"/>
              <a:t>Evaluation through DATCOM</a:t>
            </a:r>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a:xfrm>
            <a:off x="609600" y="1600207"/>
            <a:ext cx="6659301" cy="4108119"/>
          </a:xfrm>
        </p:spPr>
        <p:txBody>
          <a:bodyPr/>
          <a:lstStyle/>
          <a:p>
            <a:pPr marL="0" indent="0">
              <a:buNone/>
            </a:pPr>
            <a:r>
              <a:rPr lang="el-GR" altLang="en-US" dirty="0">
                <a:cs typeface="Arial" panose="020B0604020202020204" pitchFamily="34" charset="0"/>
              </a:rPr>
              <a:t>α</a:t>
            </a:r>
            <a:r>
              <a:rPr lang="nl-NL" altLang="en-US" baseline="-25000" dirty="0">
                <a:cs typeface="Arial" panose="020B0604020202020204" pitchFamily="34" charset="0"/>
              </a:rPr>
              <a:t>0L</a:t>
            </a:r>
            <a:r>
              <a:rPr lang="en-GB" altLang="en-US" dirty="0"/>
              <a:t> depends on the camber of the airfoil</a:t>
            </a:r>
          </a:p>
          <a:p>
            <a:r>
              <a:rPr lang="en-GB" altLang="en-US" sz="2000" dirty="0"/>
              <a:t>It does not change when you go to 3D, unless your wing is built up of different airfoils and/or is twisted and/or is mounted on the fuselage at an angle of incidence</a:t>
            </a:r>
          </a:p>
          <a:p>
            <a:endParaRPr lang="en-US" dirty="0"/>
          </a:p>
        </p:txBody>
      </p:sp>
      <p:sp>
        <p:nvSpPr>
          <p:cNvPr id="5" name="Line 3">
            <a:extLst>
              <a:ext uri="{FF2B5EF4-FFF2-40B4-BE49-F238E27FC236}">
                <a16:creationId xmlns:a16="http://schemas.microsoft.com/office/drawing/2014/main" id="{09D1F042-6522-472F-9121-8941A2EDBC67}"/>
              </a:ext>
            </a:extLst>
          </p:cNvPr>
          <p:cNvSpPr>
            <a:spLocks noChangeShapeType="1"/>
          </p:cNvSpPr>
          <p:nvPr/>
        </p:nvSpPr>
        <p:spPr bwMode="auto">
          <a:xfrm flipV="1">
            <a:off x="9085162" y="2084247"/>
            <a:ext cx="0" cy="2679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Line 4">
            <a:extLst>
              <a:ext uri="{FF2B5EF4-FFF2-40B4-BE49-F238E27FC236}">
                <a16:creationId xmlns:a16="http://schemas.microsoft.com/office/drawing/2014/main" id="{8D511B54-62DE-48EF-AF95-CCCD56D9EC78}"/>
              </a:ext>
            </a:extLst>
          </p:cNvPr>
          <p:cNvSpPr>
            <a:spLocks noChangeShapeType="1"/>
          </p:cNvSpPr>
          <p:nvPr/>
        </p:nvSpPr>
        <p:spPr bwMode="auto">
          <a:xfrm rot="5400000" flipV="1">
            <a:off x="9602687" y="2990710"/>
            <a:ext cx="0" cy="314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9" name="Object 6">
            <a:extLst>
              <a:ext uri="{FF2B5EF4-FFF2-40B4-BE49-F238E27FC236}">
                <a16:creationId xmlns:a16="http://schemas.microsoft.com/office/drawing/2014/main" id="{B504354D-32B6-4029-B1EB-0BB05C8A3B8D}"/>
              </a:ext>
            </a:extLst>
          </p:cNvPr>
          <p:cNvGraphicFramePr>
            <a:graphicFrameLocks noChangeAspect="1"/>
          </p:cNvGraphicFramePr>
          <p:nvPr>
            <p:extLst>
              <p:ext uri="{D42A27DB-BD31-4B8C-83A1-F6EECF244321}">
                <p14:modId xmlns:p14="http://schemas.microsoft.com/office/powerpoint/2010/main" val="1772329536"/>
              </p:ext>
            </p:extLst>
          </p:nvPr>
        </p:nvGraphicFramePr>
        <p:xfrm>
          <a:off x="8674000" y="2095360"/>
          <a:ext cx="377825" cy="395287"/>
        </p:xfrm>
        <a:graphic>
          <a:graphicData uri="http://schemas.openxmlformats.org/presentationml/2006/ole">
            <mc:AlternateContent xmlns:mc="http://schemas.openxmlformats.org/markup-compatibility/2006">
              <mc:Choice xmlns:v="urn:schemas-microsoft-com:vml" Requires="v">
                <p:oleObj name="Equation" r:id="rId3" imgW="203040" imgH="215640" progId="Equation.3">
                  <p:embed/>
                </p:oleObj>
              </mc:Choice>
              <mc:Fallback>
                <p:oleObj name="Equation" r:id="rId3" imgW="203040" imgH="215640" progId="Equation.3">
                  <p:embed/>
                  <p:pic>
                    <p:nvPicPr>
                      <p:cNvPr id="9" name="Object 6">
                        <a:extLst>
                          <a:ext uri="{FF2B5EF4-FFF2-40B4-BE49-F238E27FC236}">
                            <a16:creationId xmlns:a16="http://schemas.microsoft.com/office/drawing/2014/main" id="{B504354D-32B6-4029-B1EB-0BB05C8A3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000" y="2095360"/>
                        <a:ext cx="377825"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0">
            <a:extLst>
              <a:ext uri="{FF2B5EF4-FFF2-40B4-BE49-F238E27FC236}">
                <a16:creationId xmlns:a16="http://schemas.microsoft.com/office/drawing/2014/main" id="{E9C203D9-7CAD-437B-9E02-F0F641B21DF3}"/>
              </a:ext>
            </a:extLst>
          </p:cNvPr>
          <p:cNvSpPr txBox="1">
            <a:spLocks noChangeArrowheads="1"/>
          </p:cNvSpPr>
          <p:nvPr/>
        </p:nvSpPr>
        <p:spPr bwMode="auto">
          <a:xfrm>
            <a:off x="10796487" y="459884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l-GR" altLang="en-US" sz="1800">
                <a:cs typeface="Tahoma" panose="020B0604030504040204" pitchFamily="34" charset="0"/>
              </a:rPr>
              <a:t>α</a:t>
            </a:r>
          </a:p>
        </p:txBody>
      </p:sp>
      <p:sp>
        <p:nvSpPr>
          <p:cNvPr id="13" name="Line 11">
            <a:extLst>
              <a:ext uri="{FF2B5EF4-FFF2-40B4-BE49-F238E27FC236}">
                <a16:creationId xmlns:a16="http://schemas.microsoft.com/office/drawing/2014/main" id="{8DF32C43-B227-4175-8CB4-E7339652BA0D}"/>
              </a:ext>
            </a:extLst>
          </p:cNvPr>
          <p:cNvSpPr>
            <a:spLocks noChangeShapeType="1"/>
          </p:cNvSpPr>
          <p:nvPr/>
        </p:nvSpPr>
        <p:spPr bwMode="auto">
          <a:xfrm flipV="1">
            <a:off x="8480325" y="2770047"/>
            <a:ext cx="1976437" cy="1795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5" name="Line 12">
            <a:extLst>
              <a:ext uri="{FF2B5EF4-FFF2-40B4-BE49-F238E27FC236}">
                <a16:creationId xmlns:a16="http://schemas.microsoft.com/office/drawing/2014/main" id="{29ECFF47-CCA6-43DA-992B-7595603E445E}"/>
              </a:ext>
            </a:extLst>
          </p:cNvPr>
          <p:cNvSpPr>
            <a:spLocks noChangeShapeType="1"/>
          </p:cNvSpPr>
          <p:nvPr/>
        </p:nvSpPr>
        <p:spPr bwMode="auto">
          <a:xfrm>
            <a:off x="9353512" y="3684447"/>
            <a:ext cx="806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7" name="Arc 13">
            <a:extLst>
              <a:ext uri="{FF2B5EF4-FFF2-40B4-BE49-F238E27FC236}">
                <a16:creationId xmlns:a16="http://schemas.microsoft.com/office/drawing/2014/main" id="{2BD7684E-5647-4A44-91E6-0F82748EB76C}"/>
              </a:ext>
            </a:extLst>
          </p:cNvPr>
          <p:cNvSpPr>
            <a:spLocks/>
          </p:cNvSpPr>
          <p:nvPr/>
        </p:nvSpPr>
        <p:spPr bwMode="auto">
          <a:xfrm>
            <a:off x="9577287" y="3324085"/>
            <a:ext cx="454025" cy="369887"/>
          </a:xfrm>
          <a:custGeom>
            <a:avLst/>
            <a:gdLst>
              <a:gd name="T0" fmla="*/ 250902 w 21599"/>
              <a:gd name="T1" fmla="*/ 0 h 18002"/>
              <a:gd name="T2" fmla="*/ 454025 w 21599"/>
              <a:gd name="T3" fmla="*/ 366825 h 18002"/>
              <a:gd name="T4" fmla="*/ 0 w 21599"/>
              <a:gd name="T5" fmla="*/ 369887 h 18002"/>
              <a:gd name="T6" fmla="*/ 0 60000 65536"/>
              <a:gd name="T7" fmla="*/ 0 60000 65536"/>
              <a:gd name="T8" fmla="*/ 0 60000 65536"/>
              <a:gd name="T9" fmla="*/ 0 w 21599"/>
              <a:gd name="T10" fmla="*/ 0 h 18002"/>
              <a:gd name="T11" fmla="*/ 21599 w 21599"/>
              <a:gd name="T12" fmla="*/ 18002 h 18002"/>
            </a:gdLst>
            <a:ahLst/>
            <a:cxnLst>
              <a:cxn ang="T6">
                <a:pos x="T0" y="T1"/>
              </a:cxn>
              <a:cxn ang="T7">
                <a:pos x="T2" y="T3"/>
              </a:cxn>
              <a:cxn ang="T8">
                <a:pos x="T4" y="T5"/>
              </a:cxn>
            </a:cxnLst>
            <a:rect l="T9" t="T10" r="T11" b="T12"/>
            <a:pathLst>
              <a:path w="21599" h="18002" fill="none" extrusionOk="0">
                <a:moveTo>
                  <a:pt x="11936" y="-1"/>
                </a:moveTo>
                <a:cubicBezTo>
                  <a:pt x="17927" y="3972"/>
                  <a:pt x="21549" y="10664"/>
                  <a:pt x="21599" y="17852"/>
                </a:cubicBezTo>
              </a:path>
              <a:path w="21599" h="18002" stroke="0" extrusionOk="0">
                <a:moveTo>
                  <a:pt x="11936" y="-1"/>
                </a:moveTo>
                <a:cubicBezTo>
                  <a:pt x="17927" y="3972"/>
                  <a:pt x="21549" y="10664"/>
                  <a:pt x="21599" y="17852"/>
                </a:cubicBezTo>
                <a:lnTo>
                  <a:pt x="0" y="18002"/>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aphicFrame>
        <p:nvGraphicFramePr>
          <p:cNvPr id="19" name="Object 14">
            <a:extLst>
              <a:ext uri="{FF2B5EF4-FFF2-40B4-BE49-F238E27FC236}">
                <a16:creationId xmlns:a16="http://schemas.microsoft.com/office/drawing/2014/main" id="{E3638520-0E4F-4891-8033-E308C58BE489}"/>
              </a:ext>
            </a:extLst>
          </p:cNvPr>
          <p:cNvGraphicFramePr>
            <a:graphicFrameLocks noChangeAspect="1"/>
          </p:cNvGraphicFramePr>
          <p:nvPr>
            <p:extLst>
              <p:ext uri="{D42A27DB-BD31-4B8C-83A1-F6EECF244321}">
                <p14:modId xmlns:p14="http://schemas.microsoft.com/office/powerpoint/2010/main" val="690864518"/>
              </p:ext>
            </p:extLst>
          </p:nvPr>
        </p:nvGraphicFramePr>
        <p:xfrm>
          <a:off x="10186887" y="3151047"/>
          <a:ext cx="609600" cy="566738"/>
        </p:xfrm>
        <a:graphic>
          <a:graphicData uri="http://schemas.openxmlformats.org/presentationml/2006/ole">
            <mc:AlternateContent xmlns:mc="http://schemas.openxmlformats.org/markup-compatibility/2006">
              <mc:Choice xmlns:v="urn:schemas-microsoft-com:vml" Requires="v">
                <p:oleObj name="Equation" r:id="rId5" imgW="253800" imgH="241200" progId="Equation.3">
                  <p:embed/>
                </p:oleObj>
              </mc:Choice>
              <mc:Fallback>
                <p:oleObj name="Equation" r:id="rId5" imgW="253800" imgH="241200" progId="Equation.3">
                  <p:embed/>
                  <p:pic>
                    <p:nvPicPr>
                      <p:cNvPr id="19" name="Object 14">
                        <a:extLst>
                          <a:ext uri="{FF2B5EF4-FFF2-40B4-BE49-F238E27FC236}">
                            <a16:creationId xmlns:a16="http://schemas.microsoft.com/office/drawing/2014/main" id="{E3638520-0E4F-4891-8033-E308C58BE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6887" y="3151047"/>
                        <a:ext cx="6096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5">
            <a:extLst>
              <a:ext uri="{FF2B5EF4-FFF2-40B4-BE49-F238E27FC236}">
                <a16:creationId xmlns:a16="http://schemas.microsoft.com/office/drawing/2014/main" id="{79A8C2E3-CD91-43C1-8BE8-9B7D45480618}"/>
              </a:ext>
            </a:extLst>
          </p:cNvPr>
          <p:cNvGraphicFramePr>
            <a:graphicFrameLocks noChangeAspect="1"/>
          </p:cNvGraphicFramePr>
          <p:nvPr>
            <p:extLst>
              <p:ext uri="{D42A27DB-BD31-4B8C-83A1-F6EECF244321}">
                <p14:modId xmlns:p14="http://schemas.microsoft.com/office/powerpoint/2010/main" val="224758809"/>
              </p:ext>
            </p:extLst>
          </p:nvPr>
        </p:nvGraphicFramePr>
        <p:xfrm>
          <a:off x="8235850" y="4565510"/>
          <a:ext cx="503237" cy="442912"/>
        </p:xfrm>
        <a:graphic>
          <a:graphicData uri="http://schemas.openxmlformats.org/presentationml/2006/ole">
            <mc:AlternateContent xmlns:mc="http://schemas.openxmlformats.org/markup-compatibility/2006">
              <mc:Choice xmlns:v="urn:schemas-microsoft-com:vml" Requires="v">
                <p:oleObj name="Equation" r:id="rId7" imgW="253800" imgH="228600" progId="Equation.3">
                  <p:embed/>
                </p:oleObj>
              </mc:Choice>
              <mc:Fallback>
                <p:oleObj name="Equation" r:id="rId7" imgW="253800" imgH="228600" progId="Equation.3">
                  <p:embed/>
                  <p:pic>
                    <p:nvPicPr>
                      <p:cNvPr id="21" name="Object 15">
                        <a:extLst>
                          <a:ext uri="{FF2B5EF4-FFF2-40B4-BE49-F238E27FC236}">
                            <a16:creationId xmlns:a16="http://schemas.microsoft.com/office/drawing/2014/main" id="{79A8C2E3-CD91-43C1-8BE8-9B7D454806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5850" y="4565510"/>
                        <a:ext cx="503237"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22">
            <a:extLst>
              <a:ext uri="{FF2B5EF4-FFF2-40B4-BE49-F238E27FC236}">
                <a16:creationId xmlns:a16="http://schemas.microsoft.com/office/drawing/2014/main" id="{F784D063-58EA-498C-BB62-79928EE7CA12}"/>
              </a:ext>
            </a:extLst>
          </p:cNvPr>
          <p:cNvSpPr>
            <a:spLocks noChangeShapeType="1"/>
          </p:cNvSpPr>
          <p:nvPr/>
        </p:nvSpPr>
        <p:spPr bwMode="auto">
          <a:xfrm flipV="1">
            <a:off x="8281887" y="5056047"/>
            <a:ext cx="76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5" name="Oval 24">
            <a:extLst>
              <a:ext uri="{FF2B5EF4-FFF2-40B4-BE49-F238E27FC236}">
                <a16:creationId xmlns:a16="http://schemas.microsoft.com/office/drawing/2014/main" id="{3FCAE943-E30D-407C-A7A7-B27E21C045B6}"/>
              </a:ext>
            </a:extLst>
          </p:cNvPr>
          <p:cNvSpPr>
            <a:spLocks noChangeArrowheads="1"/>
          </p:cNvSpPr>
          <p:nvPr/>
        </p:nvSpPr>
        <p:spPr bwMode="auto">
          <a:xfrm>
            <a:off x="8129487" y="4446447"/>
            <a:ext cx="762000" cy="6858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27" name="Text Box 25">
            <a:extLst>
              <a:ext uri="{FF2B5EF4-FFF2-40B4-BE49-F238E27FC236}">
                <a16:creationId xmlns:a16="http://schemas.microsoft.com/office/drawing/2014/main" id="{67BE2C63-7BE1-4DC5-B896-DD8F74C429F7}"/>
              </a:ext>
            </a:extLst>
          </p:cNvPr>
          <p:cNvSpPr txBox="1">
            <a:spLocks noChangeArrowheads="1"/>
          </p:cNvSpPr>
          <p:nvPr/>
        </p:nvSpPr>
        <p:spPr bwMode="auto">
          <a:xfrm>
            <a:off x="7516173" y="5437047"/>
            <a:ext cx="4319077" cy="400110"/>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dirty="0">
                <a:latin typeface="+mn-lt"/>
              </a:rPr>
              <a:t>This is just a characteristic of the airfoil</a:t>
            </a:r>
          </a:p>
        </p:txBody>
      </p:sp>
      <p:graphicFrame>
        <p:nvGraphicFramePr>
          <p:cNvPr id="29" name="Object 27">
            <a:extLst>
              <a:ext uri="{FF2B5EF4-FFF2-40B4-BE49-F238E27FC236}">
                <a16:creationId xmlns:a16="http://schemas.microsoft.com/office/drawing/2014/main" id="{0F4BBB51-BAC2-465C-8C26-C9AA7FCEFC03}"/>
              </a:ext>
            </a:extLst>
          </p:cNvPr>
          <p:cNvGraphicFramePr>
            <a:graphicFrameLocks noChangeAspect="1"/>
          </p:cNvGraphicFramePr>
          <p:nvPr>
            <p:extLst>
              <p:ext uri="{D42A27DB-BD31-4B8C-83A1-F6EECF244321}">
                <p14:modId xmlns:p14="http://schemas.microsoft.com/office/powerpoint/2010/main" val="2113902066"/>
              </p:ext>
            </p:extLst>
          </p:nvPr>
        </p:nvGraphicFramePr>
        <p:xfrm>
          <a:off x="7977087" y="3151047"/>
          <a:ext cx="681038" cy="419100"/>
        </p:xfrm>
        <a:graphic>
          <a:graphicData uri="http://schemas.openxmlformats.org/presentationml/2006/ole">
            <mc:AlternateContent xmlns:mc="http://schemas.openxmlformats.org/markup-compatibility/2006">
              <mc:Choice xmlns:v="urn:schemas-microsoft-com:vml" Requires="v">
                <p:oleObj name="Equation" r:id="rId9" imgW="368280" imgH="228600" progId="Equation.3">
                  <p:embed/>
                </p:oleObj>
              </mc:Choice>
              <mc:Fallback>
                <p:oleObj name="Equation" r:id="rId9" imgW="368280" imgH="228600" progId="Equation.3">
                  <p:embed/>
                  <p:pic>
                    <p:nvPicPr>
                      <p:cNvPr id="29" name="Object 27">
                        <a:extLst>
                          <a:ext uri="{FF2B5EF4-FFF2-40B4-BE49-F238E27FC236}">
                            <a16:creationId xmlns:a16="http://schemas.microsoft.com/office/drawing/2014/main" id="{0F4BBB51-BAC2-465C-8C26-C9AA7FCEFC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7087" y="3151047"/>
                        <a:ext cx="6810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28">
            <a:extLst>
              <a:ext uri="{FF2B5EF4-FFF2-40B4-BE49-F238E27FC236}">
                <a16:creationId xmlns:a16="http://schemas.microsoft.com/office/drawing/2014/main" id="{409CAF02-B2AE-494D-9751-3A729492113A}"/>
              </a:ext>
            </a:extLst>
          </p:cNvPr>
          <p:cNvSpPr>
            <a:spLocks noChangeShapeType="1"/>
          </p:cNvSpPr>
          <p:nvPr/>
        </p:nvSpPr>
        <p:spPr bwMode="auto">
          <a:xfrm>
            <a:off x="8358087" y="3608247"/>
            <a:ext cx="685800" cy="3810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3" name="Line 34">
            <a:extLst>
              <a:ext uri="{FF2B5EF4-FFF2-40B4-BE49-F238E27FC236}">
                <a16:creationId xmlns:a16="http://schemas.microsoft.com/office/drawing/2014/main" id="{1332DD3E-F224-46CA-AD7D-4D681C126D4E}"/>
              </a:ext>
            </a:extLst>
          </p:cNvPr>
          <p:cNvSpPr>
            <a:spLocks noChangeShapeType="1"/>
          </p:cNvSpPr>
          <p:nvPr/>
        </p:nvSpPr>
        <p:spPr bwMode="auto">
          <a:xfrm flipV="1">
            <a:off x="8496200" y="2062022"/>
            <a:ext cx="1609725" cy="2501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 name="Line 35">
            <a:extLst>
              <a:ext uri="{FF2B5EF4-FFF2-40B4-BE49-F238E27FC236}">
                <a16:creationId xmlns:a16="http://schemas.microsoft.com/office/drawing/2014/main" id="{57A62453-D111-47E2-B134-D0CE316F100D}"/>
              </a:ext>
            </a:extLst>
          </p:cNvPr>
          <p:cNvSpPr>
            <a:spLocks noChangeShapeType="1"/>
          </p:cNvSpPr>
          <p:nvPr/>
        </p:nvSpPr>
        <p:spPr bwMode="auto">
          <a:xfrm>
            <a:off x="9618562" y="2617647"/>
            <a:ext cx="806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7" name="Arc 36">
            <a:extLst>
              <a:ext uri="{FF2B5EF4-FFF2-40B4-BE49-F238E27FC236}">
                <a16:creationId xmlns:a16="http://schemas.microsoft.com/office/drawing/2014/main" id="{C4B20281-9B05-4912-AFA9-0ED60C19C7D9}"/>
              </a:ext>
            </a:extLst>
          </p:cNvPr>
          <p:cNvSpPr>
            <a:spLocks/>
          </p:cNvSpPr>
          <p:nvPr/>
        </p:nvSpPr>
        <p:spPr bwMode="auto">
          <a:xfrm>
            <a:off x="9738389" y="2257043"/>
            <a:ext cx="454025" cy="369888"/>
          </a:xfrm>
          <a:custGeom>
            <a:avLst/>
            <a:gdLst>
              <a:gd name="T0" fmla="*/ 250902 w 21599"/>
              <a:gd name="T1" fmla="*/ 0 h 18002"/>
              <a:gd name="T2" fmla="*/ 454025 w 21599"/>
              <a:gd name="T3" fmla="*/ 366826 h 18002"/>
              <a:gd name="T4" fmla="*/ 0 w 21599"/>
              <a:gd name="T5" fmla="*/ 369888 h 18002"/>
              <a:gd name="T6" fmla="*/ 0 60000 65536"/>
              <a:gd name="T7" fmla="*/ 0 60000 65536"/>
              <a:gd name="T8" fmla="*/ 0 60000 65536"/>
              <a:gd name="T9" fmla="*/ 0 w 21599"/>
              <a:gd name="T10" fmla="*/ 0 h 18002"/>
              <a:gd name="T11" fmla="*/ 21599 w 21599"/>
              <a:gd name="T12" fmla="*/ 18002 h 18002"/>
            </a:gdLst>
            <a:ahLst/>
            <a:cxnLst>
              <a:cxn ang="T6">
                <a:pos x="T0" y="T1"/>
              </a:cxn>
              <a:cxn ang="T7">
                <a:pos x="T2" y="T3"/>
              </a:cxn>
              <a:cxn ang="T8">
                <a:pos x="T4" y="T5"/>
              </a:cxn>
            </a:cxnLst>
            <a:rect l="T9" t="T10" r="T11" b="T12"/>
            <a:pathLst>
              <a:path w="21599" h="18002" fill="none" extrusionOk="0">
                <a:moveTo>
                  <a:pt x="11936" y="-1"/>
                </a:moveTo>
                <a:cubicBezTo>
                  <a:pt x="17927" y="3972"/>
                  <a:pt x="21549" y="10664"/>
                  <a:pt x="21599" y="17852"/>
                </a:cubicBezTo>
              </a:path>
              <a:path w="21599" h="18002" stroke="0" extrusionOk="0">
                <a:moveTo>
                  <a:pt x="11936" y="-1"/>
                </a:moveTo>
                <a:cubicBezTo>
                  <a:pt x="17927" y="3972"/>
                  <a:pt x="21549" y="10664"/>
                  <a:pt x="21599" y="17852"/>
                </a:cubicBezTo>
                <a:lnTo>
                  <a:pt x="0" y="18002"/>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aphicFrame>
        <p:nvGraphicFramePr>
          <p:cNvPr id="39" name="Object 37">
            <a:extLst>
              <a:ext uri="{FF2B5EF4-FFF2-40B4-BE49-F238E27FC236}">
                <a16:creationId xmlns:a16="http://schemas.microsoft.com/office/drawing/2014/main" id="{089A64B5-06A0-43FD-A211-AE18D8B442DB}"/>
              </a:ext>
            </a:extLst>
          </p:cNvPr>
          <p:cNvGraphicFramePr>
            <a:graphicFrameLocks noChangeAspect="1"/>
          </p:cNvGraphicFramePr>
          <p:nvPr>
            <p:extLst>
              <p:ext uri="{D42A27DB-BD31-4B8C-83A1-F6EECF244321}">
                <p14:modId xmlns:p14="http://schemas.microsoft.com/office/powerpoint/2010/main" val="1347138634"/>
              </p:ext>
            </p:extLst>
          </p:nvPr>
        </p:nvGraphicFramePr>
        <p:xfrm>
          <a:off x="10182125" y="1931847"/>
          <a:ext cx="547687" cy="566738"/>
        </p:xfrm>
        <a:graphic>
          <a:graphicData uri="http://schemas.openxmlformats.org/presentationml/2006/ole">
            <mc:AlternateContent xmlns:mc="http://schemas.openxmlformats.org/markup-compatibility/2006">
              <mc:Choice xmlns:v="urn:schemas-microsoft-com:vml" Requires="v">
                <p:oleObj name="Equation" r:id="rId11" imgW="228600" imgH="241200" progId="Equation.3">
                  <p:embed/>
                </p:oleObj>
              </mc:Choice>
              <mc:Fallback>
                <p:oleObj name="Equation" r:id="rId11" imgW="228600" imgH="241200" progId="Equation.3">
                  <p:embed/>
                  <p:pic>
                    <p:nvPicPr>
                      <p:cNvPr id="39" name="Object 37">
                        <a:extLst>
                          <a:ext uri="{FF2B5EF4-FFF2-40B4-BE49-F238E27FC236}">
                            <a16:creationId xmlns:a16="http://schemas.microsoft.com/office/drawing/2014/main" id="{089A64B5-06A0-43FD-A211-AE18D8B442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82125" y="1931847"/>
                        <a:ext cx="547687"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Freeform 40">
            <a:extLst>
              <a:ext uri="{FF2B5EF4-FFF2-40B4-BE49-F238E27FC236}">
                <a16:creationId xmlns:a16="http://schemas.microsoft.com/office/drawing/2014/main" id="{85A01A88-9E85-4DEE-AB55-230DD1C61328}"/>
              </a:ext>
            </a:extLst>
          </p:cNvPr>
          <p:cNvSpPr>
            <a:spLocks/>
          </p:cNvSpPr>
          <p:nvPr/>
        </p:nvSpPr>
        <p:spPr bwMode="auto">
          <a:xfrm>
            <a:off x="10456762" y="2674797"/>
            <a:ext cx="547688" cy="217488"/>
          </a:xfrm>
          <a:custGeom>
            <a:avLst/>
            <a:gdLst>
              <a:gd name="T0" fmla="*/ 0 w 345"/>
              <a:gd name="T1" fmla="*/ 55 h 137"/>
              <a:gd name="T2" fmla="*/ 110 w 345"/>
              <a:gd name="T3" fmla="*/ 7 h 137"/>
              <a:gd name="T4" fmla="*/ 211 w 345"/>
              <a:gd name="T5" fmla="*/ 12 h 137"/>
              <a:gd name="T6" fmla="*/ 288 w 345"/>
              <a:gd name="T7" fmla="*/ 55 h 137"/>
              <a:gd name="T8" fmla="*/ 345 w 345"/>
              <a:gd name="T9" fmla="*/ 137 h 137"/>
              <a:gd name="T10" fmla="*/ 0 60000 65536"/>
              <a:gd name="T11" fmla="*/ 0 60000 65536"/>
              <a:gd name="T12" fmla="*/ 0 60000 65536"/>
              <a:gd name="T13" fmla="*/ 0 60000 65536"/>
              <a:gd name="T14" fmla="*/ 0 60000 65536"/>
              <a:gd name="T15" fmla="*/ 0 w 345"/>
              <a:gd name="T16" fmla="*/ 0 h 137"/>
              <a:gd name="T17" fmla="*/ 345 w 345"/>
              <a:gd name="T18" fmla="*/ 137 h 137"/>
            </a:gdLst>
            <a:ahLst/>
            <a:cxnLst>
              <a:cxn ang="T10">
                <a:pos x="T0" y="T1"/>
              </a:cxn>
              <a:cxn ang="T11">
                <a:pos x="T2" y="T3"/>
              </a:cxn>
              <a:cxn ang="T12">
                <a:pos x="T4" y="T5"/>
              </a:cxn>
              <a:cxn ang="T13">
                <a:pos x="T6" y="T7"/>
              </a:cxn>
              <a:cxn ang="T14">
                <a:pos x="T8" y="T9"/>
              </a:cxn>
            </a:cxnLst>
            <a:rect l="T15" t="T16" r="T17" b="T18"/>
            <a:pathLst>
              <a:path w="345" h="137">
                <a:moveTo>
                  <a:pt x="0" y="55"/>
                </a:moveTo>
                <a:cubicBezTo>
                  <a:pt x="18" y="47"/>
                  <a:pt x="75" y="14"/>
                  <a:pt x="110" y="7"/>
                </a:cubicBezTo>
                <a:cubicBezTo>
                  <a:pt x="145" y="0"/>
                  <a:pt x="181" y="4"/>
                  <a:pt x="211" y="12"/>
                </a:cubicBezTo>
                <a:cubicBezTo>
                  <a:pt x="241" y="20"/>
                  <a:pt x="266" y="34"/>
                  <a:pt x="288" y="55"/>
                </a:cubicBezTo>
                <a:cubicBezTo>
                  <a:pt x="310" y="76"/>
                  <a:pt x="333" y="120"/>
                  <a:pt x="345" y="13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3" name="Freeform 41">
            <a:extLst>
              <a:ext uri="{FF2B5EF4-FFF2-40B4-BE49-F238E27FC236}">
                <a16:creationId xmlns:a16="http://schemas.microsoft.com/office/drawing/2014/main" id="{4EC4089B-985B-4345-80CD-A539E6C9F9D8}"/>
              </a:ext>
            </a:extLst>
          </p:cNvPr>
          <p:cNvSpPr>
            <a:spLocks/>
          </p:cNvSpPr>
          <p:nvPr/>
        </p:nvSpPr>
        <p:spPr bwMode="auto">
          <a:xfrm>
            <a:off x="10121800" y="1914385"/>
            <a:ext cx="577850" cy="234950"/>
          </a:xfrm>
          <a:custGeom>
            <a:avLst/>
            <a:gdLst>
              <a:gd name="T0" fmla="*/ 0 w 364"/>
              <a:gd name="T1" fmla="*/ 83 h 148"/>
              <a:gd name="T2" fmla="*/ 110 w 364"/>
              <a:gd name="T3" fmla="*/ 11 h 148"/>
              <a:gd name="T4" fmla="*/ 240 w 364"/>
              <a:gd name="T5" fmla="*/ 16 h 148"/>
              <a:gd name="T6" fmla="*/ 307 w 364"/>
              <a:gd name="T7" fmla="*/ 66 h 148"/>
              <a:gd name="T8" fmla="*/ 364 w 364"/>
              <a:gd name="T9" fmla="*/ 148 h 148"/>
              <a:gd name="T10" fmla="*/ 0 60000 65536"/>
              <a:gd name="T11" fmla="*/ 0 60000 65536"/>
              <a:gd name="T12" fmla="*/ 0 60000 65536"/>
              <a:gd name="T13" fmla="*/ 0 60000 65536"/>
              <a:gd name="T14" fmla="*/ 0 60000 65536"/>
              <a:gd name="T15" fmla="*/ 0 w 364"/>
              <a:gd name="T16" fmla="*/ 0 h 148"/>
              <a:gd name="T17" fmla="*/ 364 w 364"/>
              <a:gd name="T18" fmla="*/ 148 h 148"/>
            </a:gdLst>
            <a:ahLst/>
            <a:cxnLst>
              <a:cxn ang="T10">
                <a:pos x="T0" y="T1"/>
              </a:cxn>
              <a:cxn ang="T11">
                <a:pos x="T2" y="T3"/>
              </a:cxn>
              <a:cxn ang="T12">
                <a:pos x="T4" y="T5"/>
              </a:cxn>
              <a:cxn ang="T13">
                <a:pos x="T6" y="T7"/>
              </a:cxn>
              <a:cxn ang="T14">
                <a:pos x="T8" y="T9"/>
              </a:cxn>
            </a:cxnLst>
            <a:rect l="T15" t="T16" r="T17" b="T18"/>
            <a:pathLst>
              <a:path w="364" h="148">
                <a:moveTo>
                  <a:pt x="0" y="83"/>
                </a:moveTo>
                <a:cubicBezTo>
                  <a:pt x="18" y="71"/>
                  <a:pt x="70" y="22"/>
                  <a:pt x="110" y="11"/>
                </a:cubicBezTo>
                <a:cubicBezTo>
                  <a:pt x="150" y="0"/>
                  <a:pt x="207" y="7"/>
                  <a:pt x="240" y="16"/>
                </a:cubicBezTo>
                <a:cubicBezTo>
                  <a:pt x="273" y="25"/>
                  <a:pt x="286" y="44"/>
                  <a:pt x="307" y="66"/>
                </a:cubicBezTo>
                <a:cubicBezTo>
                  <a:pt x="328" y="88"/>
                  <a:pt x="352" y="131"/>
                  <a:pt x="364" y="148"/>
                </a:cubicBezTo>
              </a:path>
            </a:pathLst>
          </a:custGeom>
          <a:noFill/>
          <a:ln w="9525" cap="flat" cmpd="sng">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graphicFrame>
        <p:nvGraphicFramePr>
          <p:cNvPr id="44" name="Object 16">
            <a:extLst>
              <a:ext uri="{FF2B5EF4-FFF2-40B4-BE49-F238E27FC236}">
                <a16:creationId xmlns:a16="http://schemas.microsoft.com/office/drawing/2014/main" id="{3DEDA0E5-93F8-44DC-B85C-FABA70204375}"/>
              </a:ext>
            </a:extLst>
          </p:cNvPr>
          <p:cNvGraphicFramePr>
            <a:graphicFrameLocks noChangeAspect="1"/>
          </p:cNvGraphicFramePr>
          <p:nvPr>
            <p:extLst>
              <p:ext uri="{D42A27DB-BD31-4B8C-83A1-F6EECF244321}">
                <p14:modId xmlns:p14="http://schemas.microsoft.com/office/powerpoint/2010/main" val="2990532677"/>
              </p:ext>
            </p:extLst>
          </p:nvPr>
        </p:nvGraphicFramePr>
        <p:xfrm>
          <a:off x="777669" y="3260896"/>
          <a:ext cx="2514600" cy="495300"/>
        </p:xfrm>
        <a:graphic>
          <a:graphicData uri="http://schemas.openxmlformats.org/presentationml/2006/ole">
            <mc:AlternateContent xmlns:mc="http://schemas.openxmlformats.org/markup-compatibility/2006">
              <mc:Choice xmlns:v="urn:schemas-microsoft-com:vml" Requires="v">
                <p:oleObj name="Equation" r:id="rId13" imgW="1155600" imgH="228600" progId="Equation.3">
                  <p:embed/>
                </p:oleObj>
              </mc:Choice>
              <mc:Fallback>
                <p:oleObj name="Equation" r:id="rId13" imgW="1155600" imgH="228600" progId="Equation.3">
                  <p:embed/>
                  <p:pic>
                    <p:nvPicPr>
                      <p:cNvPr id="44" name="Object 16">
                        <a:extLst>
                          <a:ext uri="{FF2B5EF4-FFF2-40B4-BE49-F238E27FC236}">
                            <a16:creationId xmlns:a16="http://schemas.microsoft.com/office/drawing/2014/main" id="{3DEDA0E5-93F8-44DC-B85C-FABA7020437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669" y="3260896"/>
                        <a:ext cx="25146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17">
            <a:extLst>
              <a:ext uri="{FF2B5EF4-FFF2-40B4-BE49-F238E27FC236}">
                <a16:creationId xmlns:a16="http://schemas.microsoft.com/office/drawing/2014/main" id="{D346A47A-873A-4290-898B-4FF137A8768C}"/>
              </a:ext>
            </a:extLst>
          </p:cNvPr>
          <p:cNvGraphicFramePr>
            <a:graphicFrameLocks noChangeAspect="1"/>
          </p:cNvGraphicFramePr>
          <p:nvPr>
            <p:extLst>
              <p:ext uri="{D42A27DB-BD31-4B8C-83A1-F6EECF244321}">
                <p14:modId xmlns:p14="http://schemas.microsoft.com/office/powerpoint/2010/main" val="802840430"/>
              </p:ext>
            </p:extLst>
          </p:nvPr>
        </p:nvGraphicFramePr>
        <p:xfrm>
          <a:off x="4997938" y="3294805"/>
          <a:ext cx="2514600" cy="490538"/>
        </p:xfrm>
        <a:graphic>
          <a:graphicData uri="http://schemas.openxmlformats.org/presentationml/2006/ole">
            <mc:AlternateContent xmlns:mc="http://schemas.openxmlformats.org/markup-compatibility/2006">
              <mc:Choice xmlns:v="urn:schemas-microsoft-com:vml" Requires="v">
                <p:oleObj name="Equation" r:id="rId15" imgW="1168200" imgH="228600" progId="Equation.3">
                  <p:embed/>
                </p:oleObj>
              </mc:Choice>
              <mc:Fallback>
                <p:oleObj name="Equation" r:id="rId15" imgW="1168200" imgH="228600" progId="Equation.3">
                  <p:embed/>
                  <p:pic>
                    <p:nvPicPr>
                      <p:cNvPr id="45" name="Object 17">
                        <a:extLst>
                          <a:ext uri="{FF2B5EF4-FFF2-40B4-BE49-F238E27FC236}">
                            <a16:creationId xmlns:a16="http://schemas.microsoft.com/office/drawing/2014/main" id="{D346A47A-873A-4290-898B-4FF137A8768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97938" y="3294805"/>
                        <a:ext cx="251460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18">
            <a:extLst>
              <a:ext uri="{FF2B5EF4-FFF2-40B4-BE49-F238E27FC236}">
                <a16:creationId xmlns:a16="http://schemas.microsoft.com/office/drawing/2014/main" id="{8B4A829B-C598-481B-9F99-EA171A4B6A2E}"/>
              </a:ext>
            </a:extLst>
          </p:cNvPr>
          <p:cNvGraphicFramePr>
            <a:graphicFrameLocks noChangeAspect="1"/>
          </p:cNvGraphicFramePr>
          <p:nvPr>
            <p:extLst>
              <p:ext uri="{D42A27DB-BD31-4B8C-83A1-F6EECF244321}">
                <p14:modId xmlns:p14="http://schemas.microsoft.com/office/powerpoint/2010/main" val="2403201893"/>
              </p:ext>
            </p:extLst>
          </p:nvPr>
        </p:nvGraphicFramePr>
        <p:xfrm>
          <a:off x="2647621" y="4141810"/>
          <a:ext cx="1160463" cy="520700"/>
        </p:xfrm>
        <a:graphic>
          <a:graphicData uri="http://schemas.openxmlformats.org/presentationml/2006/ole">
            <mc:AlternateContent xmlns:mc="http://schemas.openxmlformats.org/markup-compatibility/2006">
              <mc:Choice xmlns:v="urn:schemas-microsoft-com:vml" Requires="v">
                <p:oleObj name="Equation" r:id="rId17" imgW="507960" imgH="228600" progId="Equation.3">
                  <p:embed/>
                </p:oleObj>
              </mc:Choice>
              <mc:Fallback>
                <p:oleObj name="Equation" r:id="rId17" imgW="507960" imgH="228600" progId="Equation.3">
                  <p:embed/>
                  <p:pic>
                    <p:nvPicPr>
                      <p:cNvPr id="46" name="Object 18">
                        <a:extLst>
                          <a:ext uri="{FF2B5EF4-FFF2-40B4-BE49-F238E27FC236}">
                            <a16:creationId xmlns:a16="http://schemas.microsoft.com/office/drawing/2014/main" id="{8B4A829B-C598-481B-9F99-EA171A4B6A2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7621" y="4141810"/>
                        <a:ext cx="116046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Text Box 19">
            <a:extLst>
              <a:ext uri="{FF2B5EF4-FFF2-40B4-BE49-F238E27FC236}">
                <a16:creationId xmlns:a16="http://schemas.microsoft.com/office/drawing/2014/main" id="{15A66BB9-4383-431F-B48E-050EA7442684}"/>
              </a:ext>
            </a:extLst>
          </p:cNvPr>
          <p:cNvSpPr txBox="1">
            <a:spLocks noChangeArrowheads="1"/>
          </p:cNvSpPr>
          <p:nvPr/>
        </p:nvSpPr>
        <p:spPr bwMode="auto">
          <a:xfrm>
            <a:off x="737368" y="4257698"/>
            <a:ext cx="4893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a:latin typeface="+mn-lt"/>
              </a:rPr>
              <a:t>For</a:t>
            </a:r>
          </a:p>
        </p:txBody>
      </p:sp>
      <p:graphicFrame>
        <p:nvGraphicFramePr>
          <p:cNvPr id="48" name="Object 20">
            <a:extLst>
              <a:ext uri="{FF2B5EF4-FFF2-40B4-BE49-F238E27FC236}">
                <a16:creationId xmlns:a16="http://schemas.microsoft.com/office/drawing/2014/main" id="{F4DC6C13-7142-4632-8487-669388938BAE}"/>
              </a:ext>
            </a:extLst>
          </p:cNvPr>
          <p:cNvGraphicFramePr>
            <a:graphicFrameLocks noChangeAspect="1"/>
          </p:cNvGraphicFramePr>
          <p:nvPr>
            <p:extLst>
              <p:ext uri="{D42A27DB-BD31-4B8C-83A1-F6EECF244321}">
                <p14:modId xmlns:p14="http://schemas.microsoft.com/office/powerpoint/2010/main" val="1070647082"/>
              </p:ext>
            </p:extLst>
          </p:nvPr>
        </p:nvGraphicFramePr>
        <p:xfrm>
          <a:off x="1129010" y="4184673"/>
          <a:ext cx="995363" cy="481013"/>
        </p:xfrm>
        <a:graphic>
          <a:graphicData uri="http://schemas.openxmlformats.org/presentationml/2006/ole">
            <mc:AlternateContent xmlns:mc="http://schemas.openxmlformats.org/markup-compatibility/2006">
              <mc:Choice xmlns:v="urn:schemas-microsoft-com:vml" Requires="v">
                <p:oleObj name="Equation" r:id="rId19" imgW="444240" imgH="215640" progId="Equation.3">
                  <p:embed/>
                </p:oleObj>
              </mc:Choice>
              <mc:Fallback>
                <p:oleObj name="Equation" r:id="rId19" imgW="444240" imgH="215640" progId="Equation.3">
                  <p:embed/>
                  <p:pic>
                    <p:nvPicPr>
                      <p:cNvPr id="48" name="Object 20">
                        <a:extLst>
                          <a:ext uri="{FF2B5EF4-FFF2-40B4-BE49-F238E27FC236}">
                            <a16:creationId xmlns:a16="http://schemas.microsoft.com/office/drawing/2014/main" id="{F4DC6C13-7142-4632-8487-669388938BA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9010" y="4184673"/>
                        <a:ext cx="995363"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Line 21">
            <a:extLst>
              <a:ext uri="{FF2B5EF4-FFF2-40B4-BE49-F238E27FC236}">
                <a16:creationId xmlns:a16="http://schemas.microsoft.com/office/drawing/2014/main" id="{7EE00FBD-AD07-4415-B945-B42C9F442704}"/>
              </a:ext>
            </a:extLst>
          </p:cNvPr>
          <p:cNvSpPr>
            <a:spLocks noChangeShapeType="1"/>
          </p:cNvSpPr>
          <p:nvPr/>
        </p:nvSpPr>
        <p:spPr bwMode="auto">
          <a:xfrm>
            <a:off x="2166593" y="441009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graphicFrame>
        <p:nvGraphicFramePr>
          <p:cNvPr id="50" name="Object 23">
            <a:extLst>
              <a:ext uri="{FF2B5EF4-FFF2-40B4-BE49-F238E27FC236}">
                <a16:creationId xmlns:a16="http://schemas.microsoft.com/office/drawing/2014/main" id="{56A00AFB-1666-4CAD-A396-4F150D5EB12F}"/>
              </a:ext>
            </a:extLst>
          </p:cNvPr>
          <p:cNvGraphicFramePr>
            <a:graphicFrameLocks noChangeAspect="1"/>
          </p:cNvGraphicFramePr>
          <p:nvPr>
            <p:extLst>
              <p:ext uri="{D42A27DB-BD31-4B8C-83A1-F6EECF244321}">
                <p14:modId xmlns:p14="http://schemas.microsoft.com/office/powerpoint/2010/main" val="1632644278"/>
              </p:ext>
            </p:extLst>
          </p:nvPr>
        </p:nvGraphicFramePr>
        <p:xfrm>
          <a:off x="4963882" y="4157685"/>
          <a:ext cx="2332038" cy="504825"/>
        </p:xfrm>
        <a:graphic>
          <a:graphicData uri="http://schemas.openxmlformats.org/presentationml/2006/ole">
            <mc:AlternateContent xmlns:mc="http://schemas.openxmlformats.org/markup-compatibility/2006">
              <mc:Choice xmlns:v="urn:schemas-microsoft-com:vml" Requires="v">
                <p:oleObj name="Equation" r:id="rId21" imgW="1054080" imgH="228600" progId="Equation.3">
                  <p:embed/>
                </p:oleObj>
              </mc:Choice>
              <mc:Fallback>
                <p:oleObj name="Equation" r:id="rId21" imgW="1054080" imgH="228600" progId="Equation.3">
                  <p:embed/>
                  <p:pic>
                    <p:nvPicPr>
                      <p:cNvPr id="50" name="Object 23">
                        <a:extLst>
                          <a:ext uri="{FF2B5EF4-FFF2-40B4-BE49-F238E27FC236}">
                            <a16:creationId xmlns:a16="http://schemas.microsoft.com/office/drawing/2014/main" id="{56A00AFB-1666-4CAD-A396-4F150D5EB1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63882" y="4157685"/>
                        <a:ext cx="23320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33">
            <a:extLst>
              <a:ext uri="{FF2B5EF4-FFF2-40B4-BE49-F238E27FC236}">
                <a16:creationId xmlns:a16="http://schemas.microsoft.com/office/drawing/2014/main" id="{761406FD-4F61-483D-A901-384BD611C78C}"/>
              </a:ext>
            </a:extLst>
          </p:cNvPr>
          <p:cNvGraphicFramePr>
            <a:graphicFrameLocks noChangeAspect="1"/>
          </p:cNvGraphicFramePr>
          <p:nvPr>
            <p:extLst>
              <p:ext uri="{D42A27DB-BD31-4B8C-83A1-F6EECF244321}">
                <p14:modId xmlns:p14="http://schemas.microsoft.com/office/powerpoint/2010/main" val="3946001701"/>
              </p:ext>
            </p:extLst>
          </p:nvPr>
        </p:nvGraphicFramePr>
        <p:xfrm>
          <a:off x="2488824" y="5123726"/>
          <a:ext cx="2736850" cy="495300"/>
        </p:xfrm>
        <a:graphic>
          <a:graphicData uri="http://schemas.openxmlformats.org/presentationml/2006/ole">
            <mc:AlternateContent xmlns:mc="http://schemas.openxmlformats.org/markup-compatibility/2006">
              <mc:Choice xmlns:v="urn:schemas-microsoft-com:vml" Requires="v">
                <p:oleObj name="Equation" r:id="rId23" imgW="1257120" imgH="228600" progId="Equation.3">
                  <p:embed/>
                </p:oleObj>
              </mc:Choice>
              <mc:Fallback>
                <p:oleObj name="Equation" r:id="rId23" imgW="1257120" imgH="228600" progId="Equation.3">
                  <p:embed/>
                  <p:pic>
                    <p:nvPicPr>
                      <p:cNvPr id="52" name="Object 33">
                        <a:extLst>
                          <a:ext uri="{FF2B5EF4-FFF2-40B4-BE49-F238E27FC236}">
                            <a16:creationId xmlns:a16="http://schemas.microsoft.com/office/drawing/2014/main" id="{761406FD-4F61-483D-A901-384BD611C78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8824" y="5123726"/>
                        <a:ext cx="2736850" cy="495300"/>
                      </a:xfrm>
                      <a:prstGeom prst="rect">
                        <a:avLst/>
                      </a:prstGeom>
                      <a:noFill/>
                      <a:ln w="9525">
                        <a:noFill/>
                        <a:miter lim="800000"/>
                        <a:headEnd/>
                        <a:tailEnd/>
                      </a:ln>
                      <a:effectLst/>
                    </p:spPr>
                  </p:pic>
                </p:oleObj>
              </mc:Fallback>
            </mc:AlternateContent>
          </a:graphicData>
        </a:graphic>
      </p:graphicFrame>
      <p:sp>
        <p:nvSpPr>
          <p:cNvPr id="54" name="Arrow: Right 53">
            <a:extLst>
              <a:ext uri="{FF2B5EF4-FFF2-40B4-BE49-F238E27FC236}">
                <a16:creationId xmlns:a16="http://schemas.microsoft.com/office/drawing/2014/main" id="{9B0573C0-102B-426D-9D38-94284D9D5343}"/>
              </a:ext>
            </a:extLst>
          </p:cNvPr>
          <p:cNvSpPr/>
          <p:nvPr/>
        </p:nvSpPr>
        <p:spPr>
          <a:xfrm>
            <a:off x="3835825" y="3221269"/>
            <a:ext cx="1091298"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Rearrange</a:t>
            </a:r>
          </a:p>
        </p:txBody>
      </p:sp>
      <p:sp>
        <p:nvSpPr>
          <p:cNvPr id="55" name="Arrow: Right 54">
            <a:extLst>
              <a:ext uri="{FF2B5EF4-FFF2-40B4-BE49-F238E27FC236}">
                <a16:creationId xmlns:a16="http://schemas.microsoft.com/office/drawing/2014/main" id="{B5D888D1-6647-4DCD-BCD1-4843E901160B}"/>
              </a:ext>
            </a:extLst>
          </p:cNvPr>
          <p:cNvSpPr/>
          <p:nvPr/>
        </p:nvSpPr>
        <p:spPr>
          <a:xfrm>
            <a:off x="3836765" y="4086846"/>
            <a:ext cx="1091298"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Substitute</a:t>
            </a:r>
          </a:p>
        </p:txBody>
      </p:sp>
      <p:sp>
        <p:nvSpPr>
          <p:cNvPr id="56" name="Arrow: Right 55">
            <a:extLst>
              <a:ext uri="{FF2B5EF4-FFF2-40B4-BE49-F238E27FC236}">
                <a16:creationId xmlns:a16="http://schemas.microsoft.com/office/drawing/2014/main" id="{7FCD3216-6C73-4145-BB37-21CA815F7E3A}"/>
              </a:ext>
            </a:extLst>
          </p:cNvPr>
          <p:cNvSpPr/>
          <p:nvPr/>
        </p:nvSpPr>
        <p:spPr>
          <a:xfrm>
            <a:off x="1162691" y="5023489"/>
            <a:ext cx="1091298"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Substitute</a:t>
            </a:r>
          </a:p>
        </p:txBody>
      </p:sp>
    </p:spTree>
    <p:extLst>
      <p:ext uri="{BB962C8B-B14F-4D97-AF65-F5344CB8AC3E}">
        <p14:creationId xmlns:p14="http://schemas.microsoft.com/office/powerpoint/2010/main" val="149526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animBg="1"/>
      <p:bldP spid="54" grpId="0" animBg="1"/>
      <p:bldP spid="55" grpId="0" animBg="1"/>
      <p:bldP spid="5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2 – Stall Conditions: </a:t>
            </a:r>
            <a:r>
              <a:rPr lang="en-US" sz="2800" dirty="0"/>
              <a:t>Wing Stall Angle (α</a:t>
            </a:r>
            <a:r>
              <a:rPr lang="en-US" sz="2800" baseline="-25000" dirty="0"/>
              <a:t>stall</a:t>
            </a:r>
            <a:r>
              <a:rPr lang="en-US" sz="2800" dirty="0"/>
              <a:t>) &amp; Max. Lift Coeff. (</a:t>
            </a:r>
            <a:r>
              <a:rPr lang="en-US" sz="2800" dirty="0" err="1"/>
              <a:t>C</a:t>
            </a:r>
            <a:r>
              <a:rPr lang="en-US" sz="2800" baseline="-25000" dirty="0" err="1"/>
              <a:t>Lmax</a:t>
            </a:r>
            <a:r>
              <a:rPr lang="en-US" sz="2800" dirty="0"/>
              <a:t>)</a:t>
            </a:r>
            <a:endParaRPr lang="en-US" dirty="0"/>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p:txBody>
          <a:bodyPr/>
          <a:lstStyle/>
          <a:p>
            <a:pPr eaLnBrk="1" hangingPunct="1">
              <a:spcBef>
                <a:spcPts val="1200"/>
              </a:spcBef>
            </a:pPr>
            <a:r>
              <a:rPr lang="en-GB" altLang="en-US" sz="2400" dirty="0"/>
              <a:t>The evaluation of the wing </a:t>
            </a:r>
            <a:r>
              <a:rPr lang="en-GB" altLang="en-US" sz="2400" b="1" dirty="0" err="1"/>
              <a:t>C</a:t>
            </a:r>
            <a:r>
              <a:rPr lang="en-GB" altLang="en-US" sz="2400" b="1" baseline="-25000" dirty="0" err="1"/>
              <a:t>Lmax</a:t>
            </a:r>
            <a:r>
              <a:rPr lang="en-GB" altLang="en-US" sz="2400" baseline="-25000" dirty="0"/>
              <a:t> </a:t>
            </a:r>
            <a:r>
              <a:rPr lang="en-GB" altLang="en-US" sz="2400" dirty="0"/>
              <a:t>is very important because it determines how large the surface of the wing has to be </a:t>
            </a:r>
          </a:p>
          <a:p>
            <a:pPr lvl="1">
              <a:spcBef>
                <a:spcPts val="1200"/>
              </a:spcBef>
            </a:pPr>
            <a:r>
              <a:rPr lang="en-GB" altLang="en-US" dirty="0"/>
              <a:t>Ref. the stall speed, and the take off and landing performances calculated in assignment 2 </a:t>
            </a:r>
          </a:p>
          <a:p>
            <a:pPr lvl="1">
              <a:spcBef>
                <a:spcPts val="1200"/>
              </a:spcBef>
            </a:pPr>
            <a:r>
              <a:rPr lang="en-GB" altLang="en-US" dirty="0"/>
              <a:t>The surface of the wing determines the amount of cruise drag and, as a consequence, the MTOW</a:t>
            </a:r>
          </a:p>
          <a:p>
            <a:pPr eaLnBrk="1" hangingPunct="1">
              <a:spcBef>
                <a:spcPts val="1200"/>
              </a:spcBef>
            </a:pPr>
            <a:r>
              <a:rPr lang="en-GB" altLang="en-US" sz="2400" dirty="0"/>
              <a:t>We need a good estimation of </a:t>
            </a:r>
            <a:r>
              <a:rPr lang="en-GB" altLang="en-US" sz="2400" b="1" dirty="0" err="1"/>
              <a:t>C</a:t>
            </a:r>
            <a:r>
              <a:rPr lang="en-GB" altLang="en-US" sz="2400" b="1" baseline="-25000" dirty="0" err="1"/>
              <a:t>Lmax</a:t>
            </a:r>
            <a:r>
              <a:rPr lang="en-GB" altLang="en-US" sz="2400" b="1" dirty="0"/>
              <a:t> </a:t>
            </a:r>
            <a:r>
              <a:rPr lang="en-GB" altLang="en-US" sz="2400" dirty="0"/>
              <a:t>also to understand if high lift devices are needed and how large is their required contribution for take off and landing operations</a:t>
            </a:r>
            <a:endParaRPr lang="en-GB" altLang="en-US" sz="2400" baseline="-25000" dirty="0"/>
          </a:p>
          <a:p>
            <a:pPr eaLnBrk="1" hangingPunct="1">
              <a:spcBef>
                <a:spcPts val="1200"/>
              </a:spcBef>
            </a:pPr>
            <a:r>
              <a:rPr lang="en-GB" altLang="en-US" sz="2400" dirty="0"/>
              <a:t>Unfortunately the estimation of </a:t>
            </a:r>
            <a:r>
              <a:rPr lang="en-GB" altLang="en-US" sz="2400" dirty="0" err="1"/>
              <a:t>C</a:t>
            </a:r>
            <a:r>
              <a:rPr lang="en-GB" altLang="en-US" sz="2400" baseline="-25000" dirty="0" err="1"/>
              <a:t>Lmax</a:t>
            </a:r>
            <a:r>
              <a:rPr lang="en-GB" altLang="en-US" sz="2400" baseline="-25000" dirty="0"/>
              <a:t>,</a:t>
            </a:r>
            <a:r>
              <a:rPr lang="en-GB" altLang="en-US" sz="2400" dirty="0"/>
              <a:t> as it is possible to perform during conceptual design, is </a:t>
            </a:r>
            <a:r>
              <a:rPr lang="en-GB" altLang="en-US" sz="2400" b="1" dirty="0"/>
              <a:t>rather inaccurate</a:t>
            </a:r>
            <a:r>
              <a:rPr lang="en-GB" altLang="en-US" sz="2400" dirty="0"/>
              <a:t>. Often flight tests (not even wind tunnel tests!) are required for a proper evaluation!</a:t>
            </a:r>
          </a:p>
          <a:p>
            <a:endParaRPr lang="en-US" dirty="0"/>
          </a:p>
        </p:txBody>
      </p:sp>
      <p:sp>
        <p:nvSpPr>
          <p:cNvPr id="5" name="Text Box 7">
            <a:extLst>
              <a:ext uri="{FF2B5EF4-FFF2-40B4-BE49-F238E27FC236}">
                <a16:creationId xmlns:a16="http://schemas.microsoft.com/office/drawing/2014/main" id="{AFA0D1C9-127F-406F-A406-5AC1C0649814}"/>
              </a:ext>
            </a:extLst>
          </p:cNvPr>
          <p:cNvSpPr txBox="1">
            <a:spLocks noChangeArrowheads="1"/>
          </p:cNvSpPr>
          <p:nvPr/>
        </p:nvSpPr>
        <p:spPr bwMode="auto">
          <a:xfrm>
            <a:off x="2897529" y="5505126"/>
            <a:ext cx="6396942" cy="406400"/>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eaLnBrk="1" hangingPunct="1"/>
            <a:r>
              <a:rPr lang="en-GB" altLang="en-US" b="1" dirty="0">
                <a:latin typeface="+mn-lt"/>
              </a:rPr>
              <a:t>At given flow conditions, </a:t>
            </a:r>
            <a:r>
              <a:rPr lang="en-GB" altLang="en-US" b="1" dirty="0" err="1">
                <a:latin typeface="+mn-lt"/>
              </a:rPr>
              <a:t>C</a:t>
            </a:r>
            <a:r>
              <a:rPr lang="en-GB" altLang="en-US" b="1" baseline="-25000" dirty="0" err="1">
                <a:latin typeface="+mn-lt"/>
              </a:rPr>
              <a:t>Lmax</a:t>
            </a:r>
            <a:r>
              <a:rPr lang="en-GB" altLang="en-US" b="1" dirty="0">
                <a:latin typeface="+mn-lt"/>
              </a:rPr>
              <a:t> is generally* less than </a:t>
            </a:r>
            <a:r>
              <a:rPr lang="en-GB" altLang="en-US" b="1" dirty="0" err="1">
                <a:latin typeface="+mn-lt"/>
              </a:rPr>
              <a:t>C</a:t>
            </a:r>
            <a:r>
              <a:rPr lang="en-GB" altLang="en-US" b="1" baseline="-25000" dirty="0" err="1">
                <a:latin typeface="+mn-lt"/>
              </a:rPr>
              <a:t>lmax</a:t>
            </a:r>
            <a:endParaRPr lang="en-GB" altLang="en-US" b="1" baseline="-25000" dirty="0">
              <a:latin typeface="+mn-lt"/>
            </a:endParaRPr>
          </a:p>
        </p:txBody>
      </p:sp>
    </p:spTree>
    <p:extLst>
      <p:ext uri="{BB962C8B-B14F-4D97-AF65-F5344CB8AC3E}">
        <p14:creationId xmlns:p14="http://schemas.microsoft.com/office/powerpoint/2010/main" val="3727484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2 – Stall Conditions: </a:t>
            </a:r>
            <a:r>
              <a:rPr lang="en-US" sz="2800" dirty="0"/>
              <a:t>Wing Stall Angle (α</a:t>
            </a:r>
            <a:r>
              <a:rPr lang="en-US" sz="2800" baseline="-25000" dirty="0"/>
              <a:t>stall</a:t>
            </a:r>
            <a:r>
              <a:rPr lang="en-US" sz="2800" dirty="0"/>
              <a:t>) &amp; Max. Lift Coeff. (</a:t>
            </a:r>
            <a:r>
              <a:rPr lang="en-US" sz="2800" dirty="0" err="1"/>
              <a:t>C</a:t>
            </a:r>
            <a:r>
              <a:rPr lang="en-US" sz="2800" baseline="-25000" dirty="0" err="1"/>
              <a:t>Lmax</a:t>
            </a:r>
            <a:r>
              <a:rPr lang="en-US" sz="2800" dirty="0"/>
              <a:t>)</a:t>
            </a:r>
            <a:endParaRPr lang="en-US" dirty="0"/>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p:txBody>
          <a:bodyPr/>
          <a:lstStyle/>
          <a:p>
            <a:pPr marL="0" indent="0">
              <a:buNone/>
            </a:pPr>
            <a:r>
              <a:rPr lang="en-GB" altLang="en-US" dirty="0"/>
              <a:t>A DATCOM method* is proposed here to compute stall angle and maximum lift coefficient of a finite length wing.</a:t>
            </a:r>
          </a:p>
          <a:p>
            <a:endParaRPr lang="en-US" dirty="0"/>
          </a:p>
          <a:p>
            <a:pPr marL="0" indent="0" eaLnBrk="1" hangingPunct="1">
              <a:buNone/>
            </a:pPr>
            <a:r>
              <a:rPr lang="en-GB" altLang="en-US" dirty="0"/>
              <a:t>This method accounts for the effect of:</a:t>
            </a:r>
          </a:p>
          <a:p>
            <a:pPr eaLnBrk="1" hangingPunct="1">
              <a:buFontTx/>
              <a:buAutoNum type="arabicPeriod"/>
            </a:pPr>
            <a:r>
              <a:rPr lang="en-GB" altLang="en-US" sz="2000" dirty="0"/>
              <a:t> Aspect ratio</a:t>
            </a:r>
          </a:p>
          <a:p>
            <a:pPr eaLnBrk="1" hangingPunct="1">
              <a:buFontTx/>
              <a:buAutoNum type="arabicPeriod"/>
            </a:pPr>
            <a:r>
              <a:rPr lang="en-GB" altLang="en-US" sz="2000" dirty="0"/>
              <a:t> Taper ratio</a:t>
            </a:r>
          </a:p>
          <a:p>
            <a:pPr eaLnBrk="1" hangingPunct="1">
              <a:buFontTx/>
              <a:buAutoNum type="arabicPeriod"/>
            </a:pPr>
            <a:r>
              <a:rPr lang="en-GB" altLang="en-US" sz="2000" dirty="0"/>
              <a:t> Sweep angle</a:t>
            </a:r>
          </a:p>
          <a:p>
            <a:pPr eaLnBrk="1" hangingPunct="1">
              <a:buFontTx/>
              <a:buAutoNum type="arabicPeriod"/>
            </a:pPr>
            <a:r>
              <a:rPr lang="en-GB" altLang="en-US" sz="2000" dirty="0"/>
              <a:t> Airfoil type (sharpness factor)</a:t>
            </a:r>
          </a:p>
          <a:p>
            <a:pPr eaLnBrk="1" hangingPunct="1">
              <a:buFontTx/>
              <a:buAutoNum type="arabicPeriod"/>
            </a:pPr>
            <a:r>
              <a:rPr lang="en-GB" altLang="en-US" sz="2000" dirty="0"/>
              <a:t> Compressibility</a:t>
            </a:r>
          </a:p>
          <a:p>
            <a:endParaRPr lang="en-US" dirty="0"/>
          </a:p>
        </p:txBody>
      </p:sp>
      <p:sp>
        <p:nvSpPr>
          <p:cNvPr id="5" name="Line 5">
            <a:extLst>
              <a:ext uri="{FF2B5EF4-FFF2-40B4-BE49-F238E27FC236}">
                <a16:creationId xmlns:a16="http://schemas.microsoft.com/office/drawing/2014/main" id="{20E68E06-AFF0-4C33-90FC-6324A7C3B102}"/>
              </a:ext>
            </a:extLst>
          </p:cNvPr>
          <p:cNvSpPr>
            <a:spLocks noChangeShapeType="1"/>
          </p:cNvSpPr>
          <p:nvPr/>
        </p:nvSpPr>
        <p:spPr bwMode="auto">
          <a:xfrm flipV="1">
            <a:off x="8372475" y="2484437"/>
            <a:ext cx="3175" cy="29083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Line 6">
            <a:extLst>
              <a:ext uri="{FF2B5EF4-FFF2-40B4-BE49-F238E27FC236}">
                <a16:creationId xmlns:a16="http://schemas.microsoft.com/office/drawing/2014/main" id="{ADB52864-8C00-4440-A758-8519D3D5BA18}"/>
              </a:ext>
            </a:extLst>
          </p:cNvPr>
          <p:cNvSpPr>
            <a:spLocks noChangeShapeType="1"/>
          </p:cNvSpPr>
          <p:nvPr/>
        </p:nvSpPr>
        <p:spPr bwMode="auto">
          <a:xfrm rot="5400000" flipV="1">
            <a:off x="8988425" y="3521075"/>
            <a:ext cx="0" cy="33464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9" name="Line 7">
            <a:extLst>
              <a:ext uri="{FF2B5EF4-FFF2-40B4-BE49-F238E27FC236}">
                <a16:creationId xmlns:a16="http://schemas.microsoft.com/office/drawing/2014/main" id="{0AAF9068-F00E-45B6-8EA0-3BC9365BDA76}"/>
              </a:ext>
            </a:extLst>
          </p:cNvPr>
          <p:cNvSpPr>
            <a:spLocks noChangeShapeType="1"/>
          </p:cNvSpPr>
          <p:nvPr/>
        </p:nvSpPr>
        <p:spPr bwMode="auto">
          <a:xfrm flipV="1">
            <a:off x="7767638" y="3322637"/>
            <a:ext cx="1522412"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11" name="Object 8">
            <a:extLst>
              <a:ext uri="{FF2B5EF4-FFF2-40B4-BE49-F238E27FC236}">
                <a16:creationId xmlns:a16="http://schemas.microsoft.com/office/drawing/2014/main" id="{0EC21AB6-2040-4078-B913-6FB32FD97DE5}"/>
              </a:ext>
            </a:extLst>
          </p:cNvPr>
          <p:cNvGraphicFramePr>
            <a:graphicFrameLocks noChangeAspect="1"/>
          </p:cNvGraphicFramePr>
          <p:nvPr>
            <p:extLst>
              <p:ext uri="{D42A27DB-BD31-4B8C-83A1-F6EECF244321}">
                <p14:modId xmlns:p14="http://schemas.microsoft.com/office/powerpoint/2010/main" val="1208902784"/>
              </p:ext>
            </p:extLst>
          </p:nvPr>
        </p:nvGraphicFramePr>
        <p:xfrm>
          <a:off x="7918450" y="2255837"/>
          <a:ext cx="376238" cy="395288"/>
        </p:xfrm>
        <a:graphic>
          <a:graphicData uri="http://schemas.openxmlformats.org/presentationml/2006/ole">
            <mc:AlternateContent xmlns:mc="http://schemas.openxmlformats.org/markup-compatibility/2006">
              <mc:Choice xmlns:v="urn:schemas-microsoft-com:vml" Requires="v">
                <p:oleObj name="Equation" r:id="rId3" imgW="203040" imgH="215640" progId="Equation.3">
                  <p:embed/>
                </p:oleObj>
              </mc:Choice>
              <mc:Fallback>
                <p:oleObj name="Equation" r:id="rId3" imgW="203040" imgH="215640" progId="Equation.3">
                  <p:embed/>
                  <p:pic>
                    <p:nvPicPr>
                      <p:cNvPr id="11" name="Object 8">
                        <a:extLst>
                          <a:ext uri="{FF2B5EF4-FFF2-40B4-BE49-F238E27FC236}">
                            <a16:creationId xmlns:a16="http://schemas.microsoft.com/office/drawing/2014/main" id="{0EC21AB6-2040-4078-B913-6FB32FD97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450" y="2255837"/>
                        <a:ext cx="376238"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9">
            <a:extLst>
              <a:ext uri="{FF2B5EF4-FFF2-40B4-BE49-F238E27FC236}">
                <a16:creationId xmlns:a16="http://schemas.microsoft.com/office/drawing/2014/main" id="{545A51FE-22A7-46BD-9A04-36DC7208FF45}"/>
              </a:ext>
            </a:extLst>
          </p:cNvPr>
          <p:cNvSpPr>
            <a:spLocks noChangeShapeType="1"/>
          </p:cNvSpPr>
          <p:nvPr/>
        </p:nvSpPr>
        <p:spPr bwMode="auto">
          <a:xfrm>
            <a:off x="8528050" y="4313237"/>
            <a:ext cx="806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5" name="Arc 10">
            <a:extLst>
              <a:ext uri="{FF2B5EF4-FFF2-40B4-BE49-F238E27FC236}">
                <a16:creationId xmlns:a16="http://schemas.microsoft.com/office/drawing/2014/main" id="{E1E3AF3B-D321-4806-A6FB-4AE795359DB1}"/>
              </a:ext>
            </a:extLst>
          </p:cNvPr>
          <p:cNvSpPr>
            <a:spLocks/>
          </p:cNvSpPr>
          <p:nvPr/>
        </p:nvSpPr>
        <p:spPr bwMode="auto">
          <a:xfrm>
            <a:off x="8451850" y="4008437"/>
            <a:ext cx="454025" cy="314325"/>
          </a:xfrm>
          <a:custGeom>
            <a:avLst/>
            <a:gdLst>
              <a:gd name="T0" fmla="*/ 320649 w 21599"/>
              <a:gd name="T1" fmla="*/ 0 h 15293"/>
              <a:gd name="T2" fmla="*/ 454025 w 21599"/>
              <a:gd name="T3" fmla="*/ 311263 h 15293"/>
              <a:gd name="T4" fmla="*/ 0 w 21599"/>
              <a:gd name="T5" fmla="*/ 314325 h 15293"/>
              <a:gd name="T6" fmla="*/ 0 60000 65536"/>
              <a:gd name="T7" fmla="*/ 0 60000 65536"/>
              <a:gd name="T8" fmla="*/ 0 60000 65536"/>
              <a:gd name="T9" fmla="*/ 0 w 21599"/>
              <a:gd name="T10" fmla="*/ 0 h 15293"/>
              <a:gd name="T11" fmla="*/ 21599 w 21599"/>
              <a:gd name="T12" fmla="*/ 15293 h 15293"/>
            </a:gdLst>
            <a:ahLst/>
            <a:cxnLst>
              <a:cxn ang="T6">
                <a:pos x="T0" y="T1"/>
              </a:cxn>
              <a:cxn ang="T7">
                <a:pos x="T2" y="T3"/>
              </a:cxn>
              <a:cxn ang="T8">
                <a:pos x="T4" y="T5"/>
              </a:cxn>
            </a:cxnLst>
            <a:rect l="T9" t="T10" r="T11" b="T12"/>
            <a:pathLst>
              <a:path w="21599" h="15293" fill="none" extrusionOk="0">
                <a:moveTo>
                  <a:pt x="15253" y="0"/>
                </a:moveTo>
                <a:cubicBezTo>
                  <a:pt x="19280" y="4015"/>
                  <a:pt x="21560" y="9457"/>
                  <a:pt x="21599" y="15143"/>
                </a:cubicBezTo>
              </a:path>
              <a:path w="21599" h="15293" stroke="0" extrusionOk="0">
                <a:moveTo>
                  <a:pt x="15253" y="0"/>
                </a:moveTo>
                <a:cubicBezTo>
                  <a:pt x="19280" y="4015"/>
                  <a:pt x="21560" y="9457"/>
                  <a:pt x="21599" y="15143"/>
                </a:cubicBezTo>
                <a:lnTo>
                  <a:pt x="0" y="15293"/>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7" name="Text Box 11">
            <a:extLst>
              <a:ext uri="{FF2B5EF4-FFF2-40B4-BE49-F238E27FC236}">
                <a16:creationId xmlns:a16="http://schemas.microsoft.com/office/drawing/2014/main" id="{39D99E59-B48F-43EB-A1B8-DB67E68BC50E}"/>
              </a:ext>
            </a:extLst>
          </p:cNvPr>
          <p:cNvSpPr txBox="1">
            <a:spLocks noChangeArrowheads="1"/>
          </p:cNvSpPr>
          <p:nvPr/>
        </p:nvSpPr>
        <p:spPr bwMode="auto">
          <a:xfrm>
            <a:off x="10433050" y="522763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l-GR" altLang="en-US" sz="1800">
                <a:cs typeface="Tahoma" panose="020B0604030504040204" pitchFamily="34" charset="0"/>
              </a:rPr>
              <a:t>α</a:t>
            </a:r>
          </a:p>
        </p:txBody>
      </p:sp>
      <p:graphicFrame>
        <p:nvGraphicFramePr>
          <p:cNvPr id="19" name="Object 12">
            <a:extLst>
              <a:ext uri="{FF2B5EF4-FFF2-40B4-BE49-F238E27FC236}">
                <a16:creationId xmlns:a16="http://schemas.microsoft.com/office/drawing/2014/main" id="{BB8EF23A-4702-4FFE-824C-8CD925A8206E}"/>
              </a:ext>
            </a:extLst>
          </p:cNvPr>
          <p:cNvGraphicFramePr>
            <a:graphicFrameLocks noChangeAspect="1"/>
          </p:cNvGraphicFramePr>
          <p:nvPr>
            <p:extLst>
              <p:ext uri="{D42A27DB-BD31-4B8C-83A1-F6EECF244321}">
                <p14:modId xmlns:p14="http://schemas.microsoft.com/office/powerpoint/2010/main" val="3935558719"/>
              </p:ext>
            </p:extLst>
          </p:nvPr>
        </p:nvGraphicFramePr>
        <p:xfrm>
          <a:off x="7416800" y="5303837"/>
          <a:ext cx="498475" cy="438150"/>
        </p:xfrm>
        <a:graphic>
          <a:graphicData uri="http://schemas.openxmlformats.org/presentationml/2006/ole">
            <mc:AlternateContent xmlns:mc="http://schemas.openxmlformats.org/markup-compatibility/2006">
              <mc:Choice xmlns:v="urn:schemas-microsoft-com:vml" Requires="v">
                <p:oleObj name="Equation" r:id="rId5" imgW="253800" imgH="228600" progId="Equation.3">
                  <p:embed/>
                </p:oleObj>
              </mc:Choice>
              <mc:Fallback>
                <p:oleObj name="Equation" r:id="rId5" imgW="253800" imgH="228600" progId="Equation.3">
                  <p:embed/>
                  <p:pic>
                    <p:nvPicPr>
                      <p:cNvPr id="19" name="Object 12">
                        <a:extLst>
                          <a:ext uri="{FF2B5EF4-FFF2-40B4-BE49-F238E27FC236}">
                            <a16:creationId xmlns:a16="http://schemas.microsoft.com/office/drawing/2014/main" id="{BB8EF23A-4702-4FFE-824C-8CD925A820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6800" y="5303837"/>
                        <a:ext cx="498475"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3">
            <a:extLst>
              <a:ext uri="{FF2B5EF4-FFF2-40B4-BE49-F238E27FC236}">
                <a16:creationId xmlns:a16="http://schemas.microsoft.com/office/drawing/2014/main" id="{6911EF44-9461-4175-96E8-B8163E4AD62D}"/>
              </a:ext>
            </a:extLst>
          </p:cNvPr>
          <p:cNvGraphicFramePr>
            <a:graphicFrameLocks noChangeAspect="1"/>
          </p:cNvGraphicFramePr>
          <p:nvPr>
            <p:extLst>
              <p:ext uri="{D42A27DB-BD31-4B8C-83A1-F6EECF244321}">
                <p14:modId xmlns:p14="http://schemas.microsoft.com/office/powerpoint/2010/main" val="93849759"/>
              </p:ext>
            </p:extLst>
          </p:nvPr>
        </p:nvGraphicFramePr>
        <p:xfrm>
          <a:off x="7232650" y="4084637"/>
          <a:ext cx="681038" cy="419100"/>
        </p:xfrm>
        <a:graphic>
          <a:graphicData uri="http://schemas.openxmlformats.org/presentationml/2006/ole">
            <mc:AlternateContent xmlns:mc="http://schemas.openxmlformats.org/markup-compatibility/2006">
              <mc:Choice xmlns:v="urn:schemas-microsoft-com:vml" Requires="v">
                <p:oleObj name="Equation" r:id="rId7" imgW="368280" imgH="228600" progId="Equation.3">
                  <p:embed/>
                </p:oleObj>
              </mc:Choice>
              <mc:Fallback>
                <p:oleObj name="Equation" r:id="rId7" imgW="368280" imgH="228600" progId="Equation.3">
                  <p:embed/>
                  <p:pic>
                    <p:nvPicPr>
                      <p:cNvPr id="21" name="Object 13">
                        <a:extLst>
                          <a:ext uri="{FF2B5EF4-FFF2-40B4-BE49-F238E27FC236}">
                            <a16:creationId xmlns:a16="http://schemas.microsoft.com/office/drawing/2014/main" id="{6911EF44-9461-4175-96E8-B8163E4AD6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2650" y="4084637"/>
                        <a:ext cx="6810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14">
            <a:extLst>
              <a:ext uri="{FF2B5EF4-FFF2-40B4-BE49-F238E27FC236}">
                <a16:creationId xmlns:a16="http://schemas.microsoft.com/office/drawing/2014/main" id="{9A3870F6-E5CB-4372-ACE8-6235E7206BFC}"/>
              </a:ext>
            </a:extLst>
          </p:cNvPr>
          <p:cNvSpPr>
            <a:spLocks noChangeShapeType="1"/>
          </p:cNvSpPr>
          <p:nvPr/>
        </p:nvSpPr>
        <p:spPr bwMode="auto">
          <a:xfrm>
            <a:off x="7918450" y="4389437"/>
            <a:ext cx="457200" cy="762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5" name="Text Box 15">
            <a:extLst>
              <a:ext uri="{FF2B5EF4-FFF2-40B4-BE49-F238E27FC236}">
                <a16:creationId xmlns:a16="http://schemas.microsoft.com/office/drawing/2014/main" id="{7EE7BFC1-E391-4163-B086-C396C489CC89}"/>
              </a:ext>
            </a:extLst>
          </p:cNvPr>
          <p:cNvSpPr txBox="1">
            <a:spLocks noChangeArrowheads="1"/>
          </p:cNvSpPr>
          <p:nvPr/>
        </p:nvSpPr>
        <p:spPr bwMode="auto">
          <a:xfrm>
            <a:off x="8909050" y="3856037"/>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a:t>C</a:t>
            </a:r>
            <a:r>
              <a:rPr lang="en-GB" altLang="en-US" baseline="-25000"/>
              <a:t>L</a:t>
            </a:r>
            <a:r>
              <a:rPr lang="el-GR" altLang="en-US" baseline="-25000">
                <a:cs typeface="Tahoma" panose="020B0604030504040204" pitchFamily="34" charset="0"/>
              </a:rPr>
              <a:t>α</a:t>
            </a:r>
          </a:p>
        </p:txBody>
      </p:sp>
      <p:sp>
        <p:nvSpPr>
          <p:cNvPr id="27" name="Line 16">
            <a:extLst>
              <a:ext uri="{FF2B5EF4-FFF2-40B4-BE49-F238E27FC236}">
                <a16:creationId xmlns:a16="http://schemas.microsoft.com/office/drawing/2014/main" id="{E2E6C963-E1B5-44EC-9E8C-8E88B8009068}"/>
              </a:ext>
            </a:extLst>
          </p:cNvPr>
          <p:cNvSpPr>
            <a:spLocks noChangeShapeType="1"/>
          </p:cNvSpPr>
          <p:nvPr/>
        </p:nvSpPr>
        <p:spPr bwMode="auto">
          <a:xfrm flipV="1">
            <a:off x="9201150" y="2509837"/>
            <a:ext cx="723900" cy="901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9" name="Text Box 17">
            <a:extLst>
              <a:ext uri="{FF2B5EF4-FFF2-40B4-BE49-F238E27FC236}">
                <a16:creationId xmlns:a16="http://schemas.microsoft.com/office/drawing/2014/main" id="{C1C23C9E-F427-4DF4-B8F1-E331FB6DB281}"/>
              </a:ext>
            </a:extLst>
          </p:cNvPr>
          <p:cNvSpPr txBox="1">
            <a:spLocks noChangeArrowheads="1"/>
          </p:cNvSpPr>
          <p:nvPr/>
        </p:nvSpPr>
        <p:spPr bwMode="auto">
          <a:xfrm>
            <a:off x="9591675" y="5303837"/>
            <a:ext cx="457200" cy="406400"/>
          </a:xfrm>
          <a:prstGeom prst="rect">
            <a:avLst/>
          </a:prstGeom>
          <a:solidFill>
            <a:srgbClr val="FFFF00"/>
          </a:solidFill>
          <a:ln w="9525" algn="ctr">
            <a:solidFill>
              <a:schemeClr val="tx1"/>
            </a:solidFill>
            <a:miter lim="800000"/>
            <a:headEnd/>
            <a:tailEnd/>
          </a:ln>
        </p:spPr>
        <p:txBody>
          <a:bodyP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l-GR" altLang="en-US">
                <a:cs typeface="Tahoma" panose="020B0604030504040204" pitchFamily="34" charset="0"/>
              </a:rPr>
              <a:t>α</a:t>
            </a:r>
            <a:r>
              <a:rPr lang="nl-NL" altLang="en-US" baseline="-25000">
                <a:cs typeface="Tahoma" panose="020B0604030504040204" pitchFamily="34" charset="0"/>
              </a:rPr>
              <a:t>s</a:t>
            </a:r>
            <a:endParaRPr lang="el-GR" altLang="en-US" baseline="-25000">
              <a:cs typeface="Tahoma" panose="020B0604030504040204" pitchFamily="34" charset="0"/>
            </a:endParaRPr>
          </a:p>
        </p:txBody>
      </p:sp>
      <p:sp>
        <p:nvSpPr>
          <p:cNvPr id="31" name="Line 18">
            <a:extLst>
              <a:ext uri="{FF2B5EF4-FFF2-40B4-BE49-F238E27FC236}">
                <a16:creationId xmlns:a16="http://schemas.microsoft.com/office/drawing/2014/main" id="{4A410AB7-FE37-469C-A643-9D2252E14BA1}"/>
              </a:ext>
            </a:extLst>
          </p:cNvPr>
          <p:cNvSpPr>
            <a:spLocks noChangeShapeType="1"/>
          </p:cNvSpPr>
          <p:nvPr/>
        </p:nvSpPr>
        <p:spPr bwMode="auto">
          <a:xfrm flipV="1">
            <a:off x="9823450" y="2255837"/>
            <a:ext cx="0" cy="297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3" name="Line 19">
            <a:extLst>
              <a:ext uri="{FF2B5EF4-FFF2-40B4-BE49-F238E27FC236}">
                <a16:creationId xmlns:a16="http://schemas.microsoft.com/office/drawing/2014/main" id="{D828BC7C-2301-400E-BFE1-EE2428CC0FC7}"/>
              </a:ext>
            </a:extLst>
          </p:cNvPr>
          <p:cNvSpPr>
            <a:spLocks noChangeShapeType="1"/>
          </p:cNvSpPr>
          <p:nvPr/>
        </p:nvSpPr>
        <p:spPr bwMode="auto">
          <a:xfrm>
            <a:off x="8147050" y="3094037"/>
            <a:ext cx="2514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5" name="Freeform 20">
            <a:extLst>
              <a:ext uri="{FF2B5EF4-FFF2-40B4-BE49-F238E27FC236}">
                <a16:creationId xmlns:a16="http://schemas.microsoft.com/office/drawing/2014/main" id="{4795DC16-9B3A-4F3F-A114-5E0FDB685700}"/>
              </a:ext>
            </a:extLst>
          </p:cNvPr>
          <p:cNvSpPr>
            <a:spLocks/>
          </p:cNvSpPr>
          <p:nvPr/>
        </p:nvSpPr>
        <p:spPr bwMode="auto">
          <a:xfrm>
            <a:off x="9213850" y="3094037"/>
            <a:ext cx="1006475" cy="304800"/>
          </a:xfrm>
          <a:custGeom>
            <a:avLst/>
            <a:gdLst>
              <a:gd name="T0" fmla="*/ 0 w 634"/>
              <a:gd name="T1" fmla="*/ 192 h 192"/>
              <a:gd name="T2" fmla="*/ 168 w 634"/>
              <a:gd name="T3" fmla="*/ 58 h 192"/>
              <a:gd name="T4" fmla="*/ 379 w 634"/>
              <a:gd name="T5" fmla="*/ 0 h 192"/>
              <a:gd name="T6" fmla="*/ 557 w 634"/>
              <a:gd name="T7" fmla="*/ 58 h 192"/>
              <a:gd name="T8" fmla="*/ 634 w 634"/>
              <a:gd name="T9" fmla="*/ 149 h 192"/>
              <a:gd name="T10" fmla="*/ 0 60000 65536"/>
              <a:gd name="T11" fmla="*/ 0 60000 65536"/>
              <a:gd name="T12" fmla="*/ 0 60000 65536"/>
              <a:gd name="T13" fmla="*/ 0 60000 65536"/>
              <a:gd name="T14" fmla="*/ 0 60000 65536"/>
              <a:gd name="T15" fmla="*/ 0 w 634"/>
              <a:gd name="T16" fmla="*/ 0 h 192"/>
              <a:gd name="T17" fmla="*/ 634 w 634"/>
              <a:gd name="T18" fmla="*/ 192 h 192"/>
            </a:gdLst>
            <a:ahLst/>
            <a:cxnLst>
              <a:cxn ang="T10">
                <a:pos x="T0" y="T1"/>
              </a:cxn>
              <a:cxn ang="T11">
                <a:pos x="T2" y="T3"/>
              </a:cxn>
              <a:cxn ang="T12">
                <a:pos x="T4" y="T5"/>
              </a:cxn>
              <a:cxn ang="T13">
                <a:pos x="T6" y="T7"/>
              </a:cxn>
              <a:cxn ang="T14">
                <a:pos x="T8" y="T9"/>
              </a:cxn>
            </a:cxnLst>
            <a:rect l="T15" t="T16" r="T17" b="T18"/>
            <a:pathLst>
              <a:path w="634" h="192">
                <a:moveTo>
                  <a:pt x="0" y="192"/>
                </a:moveTo>
                <a:cubicBezTo>
                  <a:pt x="28" y="170"/>
                  <a:pt x="105" y="90"/>
                  <a:pt x="168" y="58"/>
                </a:cubicBezTo>
                <a:cubicBezTo>
                  <a:pt x="231" y="26"/>
                  <a:pt x="314" y="0"/>
                  <a:pt x="379" y="0"/>
                </a:cubicBezTo>
                <a:cubicBezTo>
                  <a:pt x="444" y="0"/>
                  <a:pt x="515" y="33"/>
                  <a:pt x="557" y="58"/>
                </a:cubicBezTo>
                <a:cubicBezTo>
                  <a:pt x="599" y="83"/>
                  <a:pt x="618" y="130"/>
                  <a:pt x="634" y="149"/>
                </a:cubicBezTo>
              </a:path>
            </a:pathLst>
          </a:custGeom>
          <a:noFill/>
          <a:ln w="127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graphicFrame>
        <p:nvGraphicFramePr>
          <p:cNvPr id="37" name="Object 21">
            <a:extLst>
              <a:ext uri="{FF2B5EF4-FFF2-40B4-BE49-F238E27FC236}">
                <a16:creationId xmlns:a16="http://schemas.microsoft.com/office/drawing/2014/main" id="{92C27E29-DAF5-4459-8810-DE22028FB668}"/>
              </a:ext>
            </a:extLst>
          </p:cNvPr>
          <p:cNvGraphicFramePr>
            <a:graphicFrameLocks noChangeAspect="1"/>
          </p:cNvGraphicFramePr>
          <p:nvPr>
            <p:extLst>
              <p:ext uri="{D42A27DB-BD31-4B8C-83A1-F6EECF244321}">
                <p14:modId xmlns:p14="http://schemas.microsoft.com/office/powerpoint/2010/main" val="2025689445"/>
              </p:ext>
            </p:extLst>
          </p:nvPr>
        </p:nvGraphicFramePr>
        <p:xfrm>
          <a:off x="7153275" y="3152775"/>
          <a:ext cx="833438" cy="512762"/>
        </p:xfrm>
        <a:graphic>
          <a:graphicData uri="http://schemas.openxmlformats.org/presentationml/2006/ole">
            <mc:AlternateContent xmlns:mc="http://schemas.openxmlformats.org/markup-compatibility/2006">
              <mc:Choice xmlns:v="urn:schemas-microsoft-com:vml" Requires="v">
                <p:oleObj name="Equation" r:id="rId9" imgW="368280" imgH="228600" progId="Equation.3">
                  <p:embed/>
                </p:oleObj>
              </mc:Choice>
              <mc:Fallback>
                <p:oleObj name="Equation" r:id="rId9" imgW="368280" imgH="228600" progId="Equation.3">
                  <p:embed/>
                  <p:pic>
                    <p:nvPicPr>
                      <p:cNvPr id="37" name="Object 21">
                        <a:extLst>
                          <a:ext uri="{FF2B5EF4-FFF2-40B4-BE49-F238E27FC236}">
                            <a16:creationId xmlns:a16="http://schemas.microsoft.com/office/drawing/2014/main" id="{92C27E29-DAF5-4459-8810-DE22028FB6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3275" y="3152775"/>
                        <a:ext cx="833438" cy="512762"/>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22">
            <a:extLst>
              <a:ext uri="{FF2B5EF4-FFF2-40B4-BE49-F238E27FC236}">
                <a16:creationId xmlns:a16="http://schemas.microsoft.com/office/drawing/2014/main" id="{15553DAA-0776-41A5-893B-8A746C9A8ED6}"/>
              </a:ext>
            </a:extLst>
          </p:cNvPr>
          <p:cNvSpPr>
            <a:spLocks noChangeShapeType="1"/>
          </p:cNvSpPr>
          <p:nvPr/>
        </p:nvSpPr>
        <p:spPr bwMode="auto">
          <a:xfrm flipV="1">
            <a:off x="7918450" y="3094037"/>
            <a:ext cx="4572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1" name="Oval 31">
            <a:extLst>
              <a:ext uri="{FF2B5EF4-FFF2-40B4-BE49-F238E27FC236}">
                <a16:creationId xmlns:a16="http://schemas.microsoft.com/office/drawing/2014/main" id="{60F3BE7E-3131-4B2C-BD04-F7E870E07489}"/>
              </a:ext>
            </a:extLst>
          </p:cNvPr>
          <p:cNvSpPr>
            <a:spLocks noChangeArrowheads="1"/>
          </p:cNvSpPr>
          <p:nvPr/>
        </p:nvSpPr>
        <p:spPr bwMode="auto">
          <a:xfrm>
            <a:off x="8982075" y="2713037"/>
            <a:ext cx="1524000" cy="1066800"/>
          </a:xfrm>
          <a:prstGeom prst="ellipse">
            <a:avLst/>
          </a:prstGeom>
          <a:noFill/>
          <a:ln w="38100" algn="ctr">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Tree>
    <p:extLst>
      <p:ext uri="{BB962C8B-B14F-4D97-AF65-F5344CB8AC3E}">
        <p14:creationId xmlns:p14="http://schemas.microsoft.com/office/powerpoint/2010/main" val="296197924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2 – Stall Conditions</a:t>
            </a:r>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a:xfrm>
            <a:off x="609599" y="1600207"/>
            <a:ext cx="11254451" cy="4108119"/>
          </a:xfrm>
        </p:spPr>
        <p:txBody>
          <a:bodyPr/>
          <a:lstStyle/>
          <a:p>
            <a:pPr marL="0" indent="0" eaLnBrk="1" hangingPunct="1">
              <a:buNone/>
            </a:pPr>
            <a:r>
              <a:rPr lang="en-GB" altLang="en-US" dirty="0"/>
              <a:t>The proposed method uses two different analytical approaches:</a:t>
            </a:r>
          </a:p>
          <a:p>
            <a:pPr>
              <a:lnSpc>
                <a:spcPct val="200000"/>
              </a:lnSpc>
            </a:pPr>
            <a:r>
              <a:rPr lang="en-GB" altLang="en-US" sz="2000" dirty="0"/>
              <a:t>High Aspect Ratio Wings (</a:t>
            </a:r>
            <a:r>
              <a:rPr lang="en-GB" altLang="en-US" sz="2000" b="1" u="sng" dirty="0"/>
              <a:t>Airfoil character </a:t>
            </a:r>
            <a:r>
              <a:rPr lang="en-GB" altLang="en-US" sz="2000" dirty="0"/>
              <a:t>has a strong impact on the wing </a:t>
            </a:r>
            <a:r>
              <a:rPr lang="en-GB" altLang="en-US" sz="2000" dirty="0" err="1"/>
              <a:t>behavior</a:t>
            </a:r>
            <a:r>
              <a:rPr lang="en-GB" altLang="en-US" sz="2000" dirty="0"/>
              <a:t>)</a:t>
            </a:r>
          </a:p>
          <a:p>
            <a:pPr>
              <a:lnSpc>
                <a:spcPct val="200000"/>
              </a:lnSpc>
            </a:pPr>
            <a:r>
              <a:rPr lang="en-GB" altLang="en-US" sz="2000" dirty="0"/>
              <a:t>Low Aspect Ratio Wings  (</a:t>
            </a:r>
            <a:r>
              <a:rPr lang="en-GB" altLang="en-US" sz="2000" b="1" u="sng" dirty="0"/>
              <a:t>3D-effects</a:t>
            </a:r>
            <a:r>
              <a:rPr lang="en-GB" altLang="en-US" sz="2000" dirty="0"/>
              <a:t> have a strong impact on the wing </a:t>
            </a:r>
            <a:r>
              <a:rPr lang="en-GB" altLang="en-US" sz="2000" dirty="0" err="1"/>
              <a:t>behavior</a:t>
            </a:r>
            <a:r>
              <a:rPr lang="en-GB" altLang="en-US" sz="2000" dirty="0"/>
              <a:t>)</a:t>
            </a:r>
          </a:p>
          <a:p>
            <a:endParaRPr lang="en-GB" altLang="en-US" dirty="0"/>
          </a:p>
          <a:p>
            <a:pPr eaLnBrk="1" hangingPunct="1"/>
            <a:endParaRPr lang="en-GB" altLang="en-US" sz="2000" b="1" dirty="0"/>
          </a:p>
          <a:p>
            <a:pPr marL="0" indent="0">
              <a:buNone/>
            </a:pPr>
            <a:r>
              <a:rPr lang="en-GB" altLang="en-US" dirty="0"/>
              <a:t>If 														  with  																Use the </a:t>
            </a:r>
            <a:r>
              <a:rPr lang="en-GB" altLang="en-US" b="1" dirty="0"/>
              <a:t>high aspect ratio method</a:t>
            </a:r>
          </a:p>
          <a:p>
            <a:endParaRPr lang="en-GB" altLang="en-US" sz="2800" dirty="0"/>
          </a:p>
          <a:p>
            <a:pPr eaLnBrk="1" hangingPunct="1"/>
            <a:endParaRPr lang="en-GB" altLang="en-US" sz="1800" b="1" dirty="0"/>
          </a:p>
          <a:p>
            <a:pPr marL="0" indent="0" algn="ctr" eaLnBrk="1" hangingPunct="1">
              <a:buNone/>
            </a:pPr>
            <a:r>
              <a:rPr lang="en-GB" altLang="en-US" dirty="0"/>
              <a:t>Both approaches depend on the leading edge sharpness parameter </a:t>
            </a:r>
            <a:r>
              <a:rPr lang="el-GR" altLang="en-US" dirty="0">
                <a:cs typeface="Tahoma" panose="020B0604030504040204" pitchFamily="34" charset="0"/>
              </a:rPr>
              <a:t>Δ</a:t>
            </a:r>
            <a:r>
              <a:rPr lang="nl-NL" altLang="en-US" dirty="0">
                <a:cs typeface="Tahoma" panose="020B0604030504040204" pitchFamily="34" charset="0"/>
              </a:rPr>
              <a:t>Y</a:t>
            </a:r>
            <a:endParaRPr lang="en-GB" altLang="en-US" dirty="0"/>
          </a:p>
          <a:p>
            <a:endParaRPr lang="en-US" dirty="0"/>
          </a:p>
        </p:txBody>
      </p:sp>
      <p:pic>
        <p:nvPicPr>
          <p:cNvPr id="5" name="Picture 5">
            <a:extLst>
              <a:ext uri="{FF2B5EF4-FFF2-40B4-BE49-F238E27FC236}">
                <a16:creationId xmlns:a16="http://schemas.microsoft.com/office/drawing/2014/main" id="{6D70348B-4BA7-4AB1-BCA1-EF371A20C6C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79" t="26418" r="50322" b="11940"/>
          <a:stretch/>
        </p:blipFill>
        <p:spPr bwMode="auto">
          <a:xfrm>
            <a:off x="4369495" y="3914437"/>
            <a:ext cx="3036320" cy="157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7" name="Object 6">
            <a:extLst>
              <a:ext uri="{FF2B5EF4-FFF2-40B4-BE49-F238E27FC236}">
                <a16:creationId xmlns:a16="http://schemas.microsoft.com/office/drawing/2014/main" id="{7CCE9996-0BA2-4DA7-B3BD-8452D5704D3D}"/>
              </a:ext>
            </a:extLst>
          </p:cNvPr>
          <p:cNvGraphicFramePr>
            <a:graphicFrameLocks noChangeAspect="1"/>
          </p:cNvGraphicFramePr>
          <p:nvPr>
            <p:extLst>
              <p:ext uri="{D42A27DB-BD31-4B8C-83A1-F6EECF244321}">
                <p14:modId xmlns:p14="http://schemas.microsoft.com/office/powerpoint/2010/main" val="1203905480"/>
              </p:ext>
            </p:extLst>
          </p:nvPr>
        </p:nvGraphicFramePr>
        <p:xfrm>
          <a:off x="1025723" y="4046008"/>
          <a:ext cx="2509838" cy="866775"/>
        </p:xfrm>
        <a:graphic>
          <a:graphicData uri="http://schemas.openxmlformats.org/presentationml/2006/ole">
            <mc:AlternateContent xmlns:mc="http://schemas.openxmlformats.org/markup-compatibility/2006">
              <mc:Choice xmlns:v="urn:schemas-microsoft-com:vml" Requires="v">
                <p:oleObj name="Equation" r:id="rId4" imgW="1244520" imgH="431640" progId="Equation.3">
                  <p:embed/>
                </p:oleObj>
              </mc:Choice>
              <mc:Fallback>
                <p:oleObj name="Equation" r:id="rId4" imgW="1244520" imgH="431640" progId="Equation.3">
                  <p:embed/>
                  <p:pic>
                    <p:nvPicPr>
                      <p:cNvPr id="7" name="Object 6">
                        <a:extLst>
                          <a:ext uri="{FF2B5EF4-FFF2-40B4-BE49-F238E27FC236}">
                            <a16:creationId xmlns:a16="http://schemas.microsoft.com/office/drawing/2014/main" id="{7CCE9996-0BA2-4DA7-B3BD-8452D5704D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723" y="4046008"/>
                        <a:ext cx="2509838"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373294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2 – Stall Conditions: Leading Edge Sharpness </a:t>
            </a:r>
            <a:r>
              <a:rPr lang="el-GR" altLang="en-US" dirty="0">
                <a:cs typeface="Tahoma" panose="020B0604030504040204" pitchFamily="34" charset="0"/>
              </a:rPr>
              <a:t>Δ</a:t>
            </a:r>
            <a:r>
              <a:rPr lang="nl-NL" altLang="en-US" dirty="0">
                <a:cs typeface="Tahoma" panose="020B0604030504040204" pitchFamily="34" charset="0"/>
              </a:rPr>
              <a:t>Y</a:t>
            </a:r>
            <a:endParaRPr lang="en-US" dirty="0"/>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p:txBody>
          <a:bodyPr/>
          <a:lstStyle/>
          <a:p>
            <a:pPr eaLnBrk="1" hangingPunct="1"/>
            <a:r>
              <a:rPr lang="en-GB" altLang="en-US" dirty="0"/>
              <a:t>The capability of a wing to reach high </a:t>
            </a:r>
            <a:r>
              <a:rPr lang="en-GB" altLang="en-US" dirty="0" err="1"/>
              <a:t>C</a:t>
            </a:r>
            <a:r>
              <a:rPr lang="en-GB" altLang="en-US" baseline="-25000" dirty="0" err="1"/>
              <a:t>Lmax</a:t>
            </a:r>
            <a:r>
              <a:rPr lang="en-GB" altLang="en-US" baseline="-25000" dirty="0"/>
              <a:t> </a:t>
            </a:r>
            <a:r>
              <a:rPr lang="en-GB" altLang="en-US" dirty="0"/>
              <a:t>depends strongly on the LE sharpness: </a:t>
            </a:r>
          </a:p>
          <a:p>
            <a:pPr eaLnBrk="1" hangingPunct="1"/>
            <a:endParaRPr lang="en-GB" altLang="en-US" sz="1200" dirty="0"/>
          </a:p>
          <a:p>
            <a:pPr lvl="1"/>
            <a:r>
              <a:rPr lang="en-GB" altLang="en-US" dirty="0"/>
              <a:t>The sharper the LE, the higher the possibility of leading edge vortex generation, increasing </a:t>
            </a:r>
            <a:r>
              <a:rPr lang="en-GB" altLang="en-US" dirty="0" err="1"/>
              <a:t>C</a:t>
            </a:r>
            <a:r>
              <a:rPr lang="en-GB" altLang="en-US" baseline="-25000" dirty="0" err="1"/>
              <a:t>Lmax</a:t>
            </a:r>
            <a:endParaRPr lang="en-GB" altLang="en-US" dirty="0"/>
          </a:p>
          <a:p>
            <a:pPr lvl="1"/>
            <a:r>
              <a:rPr lang="en-GB" altLang="en-US" dirty="0"/>
              <a:t>The shape of the upper part of the airfoil, near the LE*, is mostly responsible for the formation of these vortexes. Hence, the following </a:t>
            </a:r>
            <a:r>
              <a:rPr lang="en-GB" altLang="en-US" b="1" dirty="0"/>
              <a:t>LE sharpness parameter</a:t>
            </a:r>
            <a:r>
              <a:rPr lang="en-GB" altLang="en-US" dirty="0"/>
              <a:t> (</a:t>
            </a:r>
            <a:r>
              <a:rPr lang="el-GR" altLang="en-US" dirty="0">
                <a:cs typeface="Tahoma" panose="020B0604030504040204" pitchFamily="34" charset="0"/>
              </a:rPr>
              <a:t>Δ</a:t>
            </a:r>
            <a:r>
              <a:rPr lang="nl-NL" altLang="en-US" dirty="0">
                <a:cs typeface="Tahoma" panose="020B0604030504040204" pitchFamily="34" charset="0"/>
              </a:rPr>
              <a:t>Y) </a:t>
            </a:r>
            <a:r>
              <a:rPr lang="en-GB" altLang="en-US" dirty="0"/>
              <a:t>has been defined:</a:t>
            </a:r>
          </a:p>
        </p:txBody>
      </p:sp>
      <p:pic>
        <p:nvPicPr>
          <p:cNvPr id="5" name="Picture 4">
            <a:extLst>
              <a:ext uri="{FF2B5EF4-FFF2-40B4-BE49-F238E27FC236}">
                <a16:creationId xmlns:a16="http://schemas.microsoft.com/office/drawing/2014/main" id="{BE30BEB4-47A7-4365-A144-11D0692D4C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39" r="7692" b="8998"/>
          <a:stretch/>
        </p:blipFill>
        <p:spPr bwMode="auto">
          <a:xfrm>
            <a:off x="7335456" y="4220612"/>
            <a:ext cx="3429000" cy="1713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Oval 8">
            <a:extLst>
              <a:ext uri="{FF2B5EF4-FFF2-40B4-BE49-F238E27FC236}">
                <a16:creationId xmlns:a16="http://schemas.microsoft.com/office/drawing/2014/main" id="{A62E963E-46F5-409E-BBFE-BCD18AA9118D}"/>
              </a:ext>
            </a:extLst>
          </p:cNvPr>
          <p:cNvSpPr>
            <a:spLocks noChangeArrowheads="1"/>
          </p:cNvSpPr>
          <p:nvPr/>
        </p:nvSpPr>
        <p:spPr bwMode="auto">
          <a:xfrm>
            <a:off x="3118411" y="3973011"/>
            <a:ext cx="1786689" cy="463216"/>
          </a:xfrm>
          <a:prstGeom prst="ellipse">
            <a:avLst/>
          </a:prstGeom>
          <a:solidFill>
            <a:srgbClr val="FFFF00"/>
          </a:solidFill>
          <a:ln w="9525" algn="ctr">
            <a:solidFill>
              <a:schemeClr val="tx1"/>
            </a:solidFill>
            <a:round/>
            <a:headEnd/>
            <a:tailEnd/>
          </a:ln>
        </p:spPr>
        <p:txBody>
          <a:bodyPr wrap="squar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9" name="Oval 6">
            <a:extLst>
              <a:ext uri="{FF2B5EF4-FFF2-40B4-BE49-F238E27FC236}">
                <a16:creationId xmlns:a16="http://schemas.microsoft.com/office/drawing/2014/main" id="{13C44A26-8AEB-404F-88FF-571596F8D6D3}"/>
              </a:ext>
            </a:extLst>
          </p:cNvPr>
          <p:cNvSpPr>
            <a:spLocks noChangeArrowheads="1"/>
          </p:cNvSpPr>
          <p:nvPr/>
        </p:nvSpPr>
        <p:spPr bwMode="auto">
          <a:xfrm>
            <a:off x="1527859" y="5295332"/>
            <a:ext cx="1191126" cy="595563"/>
          </a:xfrm>
          <a:prstGeom prst="ellipse">
            <a:avLst/>
          </a:prstGeom>
          <a:solidFill>
            <a:srgbClr val="FFFF00"/>
          </a:solidFill>
          <a:ln w="9525" algn="ctr">
            <a:solidFill>
              <a:schemeClr val="tx1"/>
            </a:solidFill>
            <a:round/>
            <a:headEnd/>
            <a:tailEnd/>
          </a:ln>
        </p:spPr>
        <p:txBody>
          <a:bodyPr wrap="squar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pic>
        <p:nvPicPr>
          <p:cNvPr id="11" name="Picture 2">
            <a:extLst>
              <a:ext uri="{FF2B5EF4-FFF2-40B4-BE49-F238E27FC236}">
                <a16:creationId xmlns:a16="http://schemas.microsoft.com/office/drawing/2014/main" id="{95432C96-7D68-49D8-BB18-FF09B03C74B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175" t="8644" r="4677" b="12831"/>
          <a:stretch>
            <a:fillRect/>
          </a:stretch>
        </p:blipFill>
        <p:spPr bwMode="auto">
          <a:xfrm>
            <a:off x="1527859" y="3654266"/>
            <a:ext cx="5029200" cy="212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 name="Text Box 7">
            <a:extLst>
              <a:ext uri="{FF2B5EF4-FFF2-40B4-BE49-F238E27FC236}">
                <a16:creationId xmlns:a16="http://schemas.microsoft.com/office/drawing/2014/main" id="{40AFE4C5-DB06-4B23-B76F-FD9D00CBBB56}"/>
              </a:ext>
            </a:extLst>
          </p:cNvPr>
          <p:cNvSpPr txBox="1">
            <a:spLocks noChangeArrowheads="1"/>
          </p:cNvSpPr>
          <p:nvPr/>
        </p:nvSpPr>
        <p:spPr bwMode="auto">
          <a:xfrm>
            <a:off x="7091398" y="3705181"/>
            <a:ext cx="39171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dirty="0"/>
              <a:t>IF you know the definition of your airfoil you can compute </a:t>
            </a:r>
            <a:r>
              <a:rPr lang="el-GR" altLang="en-US" sz="1600" dirty="0"/>
              <a:t>Δ</a:t>
            </a:r>
            <a:r>
              <a:rPr lang="nl-NL" altLang="en-US" sz="1600" dirty="0"/>
              <a:t>Y</a:t>
            </a:r>
            <a:r>
              <a:rPr lang="en-GB" altLang="en-US" sz="1600" dirty="0"/>
              <a:t> by yourself, else:</a:t>
            </a:r>
          </a:p>
        </p:txBody>
      </p:sp>
      <p:sp>
        <p:nvSpPr>
          <p:cNvPr id="17" name="AutoShape 10">
            <a:extLst>
              <a:ext uri="{FF2B5EF4-FFF2-40B4-BE49-F238E27FC236}">
                <a16:creationId xmlns:a16="http://schemas.microsoft.com/office/drawing/2014/main" id="{A95C1437-9ACB-43F4-8E19-AC33EAB4BF59}"/>
              </a:ext>
            </a:extLst>
          </p:cNvPr>
          <p:cNvSpPr>
            <a:spLocks noChangeArrowheads="1"/>
          </p:cNvSpPr>
          <p:nvPr/>
        </p:nvSpPr>
        <p:spPr bwMode="auto">
          <a:xfrm rot="2801081">
            <a:off x="2379790" y="3626563"/>
            <a:ext cx="595564" cy="264695"/>
          </a:xfrm>
          <a:prstGeom prst="rightArrow">
            <a:avLst>
              <a:gd name="adj1" fmla="val 50000"/>
              <a:gd name="adj2" fmla="val 56250"/>
            </a:avLst>
          </a:prstGeom>
          <a:solidFill>
            <a:srgbClr val="FF3300"/>
          </a:solidFill>
          <a:ln w="9525" algn="ctr">
            <a:solidFill>
              <a:schemeClr val="tx1"/>
            </a:solidFill>
            <a:miter lim="800000"/>
            <a:headEnd/>
            <a:tailEnd/>
          </a:ln>
        </p:spPr>
        <p:txBody>
          <a:bodyPr wrap="squar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pic>
        <p:nvPicPr>
          <p:cNvPr id="19" name="Picture 11" descr="warning">
            <a:extLst>
              <a:ext uri="{FF2B5EF4-FFF2-40B4-BE49-F238E27FC236}">
                <a16:creationId xmlns:a16="http://schemas.microsoft.com/office/drawing/2014/main" id="{74BDFD47-B501-4CAB-B23C-5216D7842FB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79533" y="3228508"/>
            <a:ext cx="691243" cy="617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1323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6">
            <a:extLst>
              <a:ext uri="{FF2B5EF4-FFF2-40B4-BE49-F238E27FC236}">
                <a16:creationId xmlns:a16="http://schemas.microsoft.com/office/drawing/2014/main" id="{4C3A8BF3-575E-4076-9328-D8B80F357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40" t="38300" r="8955" b="5266"/>
          <a:stretch>
            <a:fillRect/>
          </a:stretch>
        </p:blipFill>
        <p:spPr bwMode="auto">
          <a:xfrm>
            <a:off x="7257485" y="2147871"/>
            <a:ext cx="4308518" cy="374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2 – Stall Conditions for High Aspect Ratio Wing (</a:t>
            </a:r>
            <a:r>
              <a:rPr lang="en-US" sz="3600" dirty="0" err="1"/>
              <a:t>C</a:t>
            </a:r>
            <a:r>
              <a:rPr lang="en-US" sz="3600" baseline="-25000" dirty="0" err="1"/>
              <a:t>Lmax</a:t>
            </a:r>
            <a:r>
              <a:rPr lang="en-US" dirty="0"/>
              <a:t>)</a:t>
            </a:r>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a:xfrm>
            <a:off x="609600" y="1600207"/>
            <a:ext cx="6913944" cy="4108119"/>
          </a:xfrm>
        </p:spPr>
        <p:txBody>
          <a:bodyPr/>
          <a:lstStyle/>
          <a:p>
            <a:pPr marL="0" indent="0">
              <a:buNone/>
            </a:pPr>
            <a:r>
              <a:rPr lang="en-US" dirty="0"/>
              <a:t>To determine the </a:t>
            </a:r>
            <a:r>
              <a:rPr lang="en-US" sz="2400" dirty="0" err="1"/>
              <a:t>C</a:t>
            </a:r>
            <a:r>
              <a:rPr lang="en-US" sz="2400" baseline="-25000" dirty="0" err="1"/>
              <a:t>Lmax</a:t>
            </a:r>
            <a:r>
              <a:rPr lang="en-US" sz="2400" baseline="-25000" dirty="0"/>
              <a:t> </a:t>
            </a:r>
            <a:r>
              <a:rPr lang="en-US" dirty="0"/>
              <a:t>of a high AR wing use:</a:t>
            </a:r>
          </a:p>
          <a:p>
            <a:pPr marL="0" indent="0">
              <a:buNone/>
            </a:pPr>
            <a:endParaRPr lang="en-US" dirty="0"/>
          </a:p>
          <a:p>
            <a:pPr marL="0" indent="0">
              <a:buNone/>
            </a:pPr>
            <a:endParaRPr lang="en-US" dirty="0"/>
          </a:p>
          <a:p>
            <a:pPr marL="0" indent="0">
              <a:buNone/>
            </a:pPr>
            <a:endParaRPr lang="en-US" dirty="0"/>
          </a:p>
          <a:p>
            <a:pPr marL="457200" indent="-457200">
              <a:buFont typeface="+mj-lt"/>
              <a:buAutoNum type="arabicPeriod"/>
            </a:pPr>
            <a:endParaRPr lang="en-US" sz="2000" dirty="0"/>
          </a:p>
          <a:p>
            <a:pPr marL="457200" indent="-457200">
              <a:buFont typeface="+mj-lt"/>
              <a:buAutoNum type="arabicPeriod"/>
            </a:pPr>
            <a:r>
              <a:rPr lang="en-US" sz="2000" dirty="0"/>
              <a:t>Derive from graph on the right</a:t>
            </a:r>
          </a:p>
          <a:p>
            <a:pPr marL="457200" indent="-457200" eaLnBrk="1" hangingPunct="1">
              <a:buFont typeface="+mj-lt"/>
              <a:buAutoNum type="arabicPeriod"/>
            </a:pPr>
            <a:r>
              <a:rPr lang="en-GB" altLang="en-US" sz="2000" dirty="0"/>
              <a:t>Wing section characteristic, at </a:t>
            </a:r>
            <a:r>
              <a:rPr lang="en-GB" altLang="en-US" sz="2000" b="1" dirty="0"/>
              <a:t>M=0.2</a:t>
            </a:r>
            <a:r>
              <a:rPr lang="en-GB" altLang="en-US" sz="2000" dirty="0"/>
              <a:t> (hence no comp. effects!). </a:t>
            </a:r>
            <a:r>
              <a:rPr lang="en-GB" altLang="en-US" sz="2000" b="1" dirty="0"/>
              <a:t>Use the </a:t>
            </a:r>
            <a:r>
              <a:rPr lang="en-GB" altLang="en-US" sz="2000" b="1" dirty="0" err="1"/>
              <a:t>C</a:t>
            </a:r>
            <a:r>
              <a:rPr lang="en-GB" altLang="en-US" sz="2000" b="1" baseline="-25000" dirty="0" err="1"/>
              <a:t>lmax</a:t>
            </a:r>
            <a:r>
              <a:rPr lang="en-GB" altLang="en-US" sz="2000" b="1" dirty="0"/>
              <a:t> value for the right Re number!</a:t>
            </a:r>
            <a:r>
              <a:rPr lang="en-GB" altLang="en-US" sz="2000" dirty="0"/>
              <a:t> </a:t>
            </a:r>
          </a:p>
          <a:p>
            <a:pPr marL="457200" indent="-457200">
              <a:buFont typeface="+mj-lt"/>
              <a:buAutoNum type="arabicPeriod"/>
            </a:pPr>
            <a:r>
              <a:rPr lang="en-GB" altLang="en-US" sz="2000" dirty="0"/>
              <a:t>This accounts for the effect of </a:t>
            </a:r>
            <a:r>
              <a:rPr lang="en-GB" altLang="en-US" sz="2000" b="1" dirty="0"/>
              <a:t>Mach number higher than 0.2</a:t>
            </a:r>
            <a:r>
              <a:rPr lang="en-GB" altLang="en-US" sz="2000" dirty="0"/>
              <a:t>.  When defining the C</a:t>
            </a:r>
            <a:r>
              <a:rPr lang="en-GB" altLang="en-US" sz="2000" baseline="-25000" dirty="0"/>
              <a:t>L</a:t>
            </a:r>
            <a:r>
              <a:rPr lang="en-GB" altLang="en-US" sz="2000" dirty="0"/>
              <a:t>-</a:t>
            </a:r>
            <a:r>
              <a:rPr lang="en-GB" altLang="en-US" sz="2000" dirty="0">
                <a:cs typeface="Tahoma" panose="020B0604030504040204" pitchFamily="34" charset="0"/>
              </a:rPr>
              <a:t>α curve at </a:t>
            </a:r>
            <a:r>
              <a:rPr lang="en-GB" altLang="en-US" sz="2000" b="1" u="sng" dirty="0">
                <a:cs typeface="Tahoma" panose="020B0604030504040204" pitchFamily="34" charset="0"/>
              </a:rPr>
              <a:t>low speed</a:t>
            </a:r>
            <a:r>
              <a:rPr lang="en-GB" altLang="en-US" sz="2000" dirty="0">
                <a:cs typeface="Tahoma" panose="020B0604030504040204" pitchFamily="34" charset="0"/>
              </a:rPr>
              <a:t> (e.g., at take off and landing), </a:t>
            </a:r>
            <a:r>
              <a:rPr lang="en-GB" altLang="en-US" sz="2000" b="1" dirty="0">
                <a:cs typeface="Tahoma" panose="020B0604030504040204" pitchFamily="34" charset="0"/>
              </a:rPr>
              <a:t>this term is </a:t>
            </a:r>
            <a:r>
              <a:rPr lang="en-GB" altLang="en-US" sz="2000" b="1" u="sng" dirty="0">
                <a:cs typeface="Tahoma" panose="020B0604030504040204" pitchFamily="34" charset="0"/>
              </a:rPr>
              <a:t>not</a:t>
            </a:r>
            <a:r>
              <a:rPr lang="en-GB" altLang="en-US" sz="2000" b="1" dirty="0">
                <a:cs typeface="Tahoma" panose="020B0604030504040204" pitchFamily="34" charset="0"/>
              </a:rPr>
              <a:t> relevant</a:t>
            </a:r>
            <a:r>
              <a:rPr lang="en-GB" altLang="en-US" sz="2000" dirty="0">
                <a:cs typeface="Tahoma" panose="020B0604030504040204" pitchFamily="34" charset="0"/>
              </a:rPr>
              <a:t> (see next slide)</a:t>
            </a:r>
          </a:p>
          <a:p>
            <a:pPr marL="457200" indent="-457200" eaLnBrk="1" hangingPunct="1">
              <a:buFont typeface="+mj-lt"/>
              <a:buAutoNum type="arabicPeriod"/>
            </a:pPr>
            <a:endParaRPr lang="en-GB" altLang="en-US" sz="2000" dirty="0"/>
          </a:p>
          <a:p>
            <a:pPr marL="457200" indent="-457200">
              <a:buFont typeface="+mj-lt"/>
              <a:buAutoNum type="arabicPeriod"/>
            </a:pPr>
            <a:endParaRPr lang="en-US" sz="2000" dirty="0"/>
          </a:p>
          <a:p>
            <a:pPr marL="0" indent="0">
              <a:buNone/>
            </a:pPr>
            <a:endParaRPr lang="en-US" dirty="0"/>
          </a:p>
        </p:txBody>
      </p:sp>
      <p:pic>
        <p:nvPicPr>
          <p:cNvPr id="11" name="Picture 24" descr="warning">
            <a:extLst>
              <a:ext uri="{FF2B5EF4-FFF2-40B4-BE49-F238E27FC236}">
                <a16:creationId xmlns:a16="http://schemas.microsoft.com/office/drawing/2014/main" id="{FEF66472-C35D-4515-8129-659FEB9DBB8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02678" y="1966792"/>
            <a:ext cx="7620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22">
            <a:extLst>
              <a:ext uri="{FF2B5EF4-FFF2-40B4-BE49-F238E27FC236}">
                <a16:creationId xmlns:a16="http://schemas.microsoft.com/office/drawing/2014/main" id="{1902A1CF-593D-4F8C-885A-27648148E0FF}"/>
              </a:ext>
            </a:extLst>
          </p:cNvPr>
          <p:cNvSpPr>
            <a:spLocks noChangeArrowheads="1"/>
          </p:cNvSpPr>
          <p:nvPr/>
        </p:nvSpPr>
        <p:spPr bwMode="auto">
          <a:xfrm>
            <a:off x="8392612" y="2526091"/>
            <a:ext cx="838200" cy="533400"/>
          </a:xfrm>
          <a:prstGeom prst="ellipse">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14" name="Rectangle 13">
            <a:extLst>
              <a:ext uri="{FF2B5EF4-FFF2-40B4-BE49-F238E27FC236}">
                <a16:creationId xmlns:a16="http://schemas.microsoft.com/office/drawing/2014/main" id="{BE39317A-B54E-427C-AA81-E76067CB34D0}"/>
              </a:ext>
            </a:extLst>
          </p:cNvPr>
          <p:cNvSpPr/>
          <p:nvPr/>
        </p:nvSpPr>
        <p:spPr>
          <a:xfrm>
            <a:off x="2761166" y="2104877"/>
            <a:ext cx="1021866" cy="1324123"/>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solidFill>
                  <a:schemeClr val="tx1"/>
                </a:solidFill>
              </a:rPr>
              <a:t>1</a:t>
            </a:r>
          </a:p>
        </p:txBody>
      </p:sp>
      <p:sp>
        <p:nvSpPr>
          <p:cNvPr id="15" name="Rectangle 14">
            <a:extLst>
              <a:ext uri="{FF2B5EF4-FFF2-40B4-BE49-F238E27FC236}">
                <a16:creationId xmlns:a16="http://schemas.microsoft.com/office/drawing/2014/main" id="{4A5B9EB7-A55E-4ADD-AEF2-10EA38D32E1B}"/>
              </a:ext>
            </a:extLst>
          </p:cNvPr>
          <p:cNvSpPr/>
          <p:nvPr/>
        </p:nvSpPr>
        <p:spPr>
          <a:xfrm>
            <a:off x="3868918" y="2104877"/>
            <a:ext cx="575761" cy="1324123"/>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solidFill>
                  <a:schemeClr val="tx1"/>
                </a:solidFill>
              </a:rPr>
              <a:t>2</a:t>
            </a:r>
          </a:p>
        </p:txBody>
      </p:sp>
      <p:sp>
        <p:nvSpPr>
          <p:cNvPr id="16" name="Rectangle 15">
            <a:extLst>
              <a:ext uri="{FF2B5EF4-FFF2-40B4-BE49-F238E27FC236}">
                <a16:creationId xmlns:a16="http://schemas.microsoft.com/office/drawing/2014/main" id="{435A9DB3-939E-45D8-97A0-6E7C6572D67F}"/>
              </a:ext>
            </a:extLst>
          </p:cNvPr>
          <p:cNvSpPr/>
          <p:nvPr/>
        </p:nvSpPr>
        <p:spPr>
          <a:xfrm>
            <a:off x="4709007" y="2104877"/>
            <a:ext cx="866696" cy="1324123"/>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solidFill>
                  <a:schemeClr val="tx1"/>
                </a:solidFill>
              </a:rPr>
              <a:t>3</a:t>
            </a:r>
          </a:p>
        </p:txBody>
      </p:sp>
      <p:graphicFrame>
        <p:nvGraphicFramePr>
          <p:cNvPr id="5" name="Object 3">
            <a:extLst>
              <a:ext uri="{FF2B5EF4-FFF2-40B4-BE49-F238E27FC236}">
                <a16:creationId xmlns:a16="http://schemas.microsoft.com/office/drawing/2014/main" id="{0A4AAD34-1439-4F27-B3DE-6906F1C0B3CE}"/>
              </a:ext>
            </a:extLst>
          </p:cNvPr>
          <p:cNvGraphicFramePr>
            <a:graphicFrameLocks noChangeAspect="1"/>
          </p:cNvGraphicFramePr>
          <p:nvPr>
            <p:extLst>
              <p:ext uri="{D42A27DB-BD31-4B8C-83A1-F6EECF244321}">
                <p14:modId xmlns:p14="http://schemas.microsoft.com/office/powerpoint/2010/main" val="2897947656"/>
              </p:ext>
            </p:extLst>
          </p:nvPr>
        </p:nvGraphicFramePr>
        <p:xfrm>
          <a:off x="1752600" y="2105025"/>
          <a:ext cx="3944938" cy="969963"/>
        </p:xfrm>
        <a:graphic>
          <a:graphicData uri="http://schemas.openxmlformats.org/presentationml/2006/ole">
            <mc:AlternateContent xmlns:mc="http://schemas.openxmlformats.org/markup-compatibility/2006">
              <mc:Choice xmlns:v="urn:schemas-microsoft-com:vml" Requires="v">
                <p:oleObj name="Equation" r:id="rId5" imgW="1955520" imgH="482400" progId="Equation.DSMT4">
                  <p:embed/>
                </p:oleObj>
              </mc:Choice>
              <mc:Fallback>
                <p:oleObj name="Equation" r:id="rId5" imgW="1955520" imgH="482400" progId="Equation.DSMT4">
                  <p:embed/>
                  <p:pic>
                    <p:nvPicPr>
                      <p:cNvPr id="5" name="Object 3">
                        <a:extLst>
                          <a:ext uri="{FF2B5EF4-FFF2-40B4-BE49-F238E27FC236}">
                            <a16:creationId xmlns:a16="http://schemas.microsoft.com/office/drawing/2014/main" id="{0A4AAD34-1439-4F27-B3DE-6906F1C0B3CE}"/>
                          </a:ext>
                        </a:extLst>
                      </p:cNvPr>
                      <p:cNvPicPr>
                        <a:picLocks noChangeAspect="1" noChangeArrowheads="1"/>
                      </p:cNvPicPr>
                      <p:nvPr/>
                    </p:nvPicPr>
                    <p:blipFill>
                      <a:blip r:embed="rId6"/>
                      <a:srcRect/>
                      <a:stretch>
                        <a:fillRect/>
                      </a:stretch>
                    </p:blipFill>
                    <p:spPr bwMode="auto">
                      <a:xfrm>
                        <a:off x="1752600" y="2105025"/>
                        <a:ext cx="3944938"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392475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2 – Stall Conditions for High Aspect Ratio Wing (</a:t>
            </a:r>
            <a:r>
              <a:rPr lang="en-US" sz="3600" dirty="0" err="1"/>
              <a:t>C</a:t>
            </a:r>
            <a:r>
              <a:rPr lang="en-US" sz="3600" baseline="-25000" dirty="0" err="1"/>
              <a:t>Lmax</a:t>
            </a:r>
            <a:r>
              <a:rPr lang="en-US" dirty="0"/>
              <a:t>)</a:t>
            </a:r>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p:txBody>
          <a:bodyPr/>
          <a:lstStyle/>
          <a:p>
            <a:pPr marL="0" indent="0">
              <a:buNone/>
            </a:pPr>
            <a:r>
              <a:rPr lang="en-GB" altLang="en-US" sz="2400" dirty="0"/>
              <a:t>Mach number correction for subsonic maximum lift of high aspect ratio wings:</a:t>
            </a:r>
          </a:p>
          <a:p>
            <a:endParaRPr lang="en-US" dirty="0"/>
          </a:p>
        </p:txBody>
      </p:sp>
      <p:pic>
        <p:nvPicPr>
          <p:cNvPr id="5" name="Picture 2">
            <a:extLst>
              <a:ext uri="{FF2B5EF4-FFF2-40B4-BE49-F238E27FC236}">
                <a16:creationId xmlns:a16="http://schemas.microsoft.com/office/drawing/2014/main" id="{BD209D8C-9391-4E08-A5D0-B1707758D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2360"/>
          <a:stretch>
            <a:fillRect/>
          </a:stretch>
        </p:blipFill>
        <p:spPr bwMode="auto">
          <a:xfrm>
            <a:off x="609600" y="2176138"/>
            <a:ext cx="5638800"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4">
            <a:extLst>
              <a:ext uri="{FF2B5EF4-FFF2-40B4-BE49-F238E27FC236}">
                <a16:creationId xmlns:a16="http://schemas.microsoft.com/office/drawing/2014/main" id="{2A317F6F-F005-4364-A7E3-CDD78A2BF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7333" r="53563" b="6416"/>
          <a:stretch>
            <a:fillRect/>
          </a:stretch>
        </p:blipFill>
        <p:spPr bwMode="auto">
          <a:xfrm>
            <a:off x="6358360" y="2176138"/>
            <a:ext cx="2819400"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 name="Picture 5">
            <a:extLst>
              <a:ext uri="{FF2B5EF4-FFF2-40B4-BE49-F238E27FC236}">
                <a16:creationId xmlns:a16="http://schemas.microsoft.com/office/drawing/2014/main" id="{03CFCE12-D6BF-4CA1-AC56-8F415C536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1962" t="55611" b="12445"/>
          <a:stretch>
            <a:fillRect/>
          </a:stretch>
        </p:blipFill>
        <p:spPr bwMode="auto">
          <a:xfrm>
            <a:off x="9036432" y="2019612"/>
            <a:ext cx="2906713"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6654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C71D-B6EB-4527-AB47-F3518414183F}"/>
              </a:ext>
            </a:extLst>
          </p:cNvPr>
          <p:cNvSpPr>
            <a:spLocks noGrp="1"/>
          </p:cNvSpPr>
          <p:nvPr>
            <p:ph type="title"/>
          </p:nvPr>
        </p:nvSpPr>
        <p:spPr/>
        <p:txBody>
          <a:bodyPr/>
          <a:lstStyle/>
          <a:p>
            <a:r>
              <a:rPr lang="en-US" dirty="0"/>
              <a:t>Wing Sizing &amp; Design</a:t>
            </a:r>
          </a:p>
        </p:txBody>
      </p:sp>
      <p:sp>
        <p:nvSpPr>
          <p:cNvPr id="3" name="Content Placeholder 2">
            <a:extLst>
              <a:ext uri="{FF2B5EF4-FFF2-40B4-BE49-F238E27FC236}">
                <a16:creationId xmlns:a16="http://schemas.microsoft.com/office/drawing/2014/main" id="{C9892A0D-C42D-486F-86FF-69D9625B8C1F}"/>
              </a:ext>
            </a:extLst>
          </p:cNvPr>
          <p:cNvSpPr>
            <a:spLocks noGrp="1"/>
          </p:cNvSpPr>
          <p:nvPr>
            <p:ph idx="1"/>
          </p:nvPr>
        </p:nvSpPr>
        <p:spPr/>
        <p:txBody>
          <a:bodyPr/>
          <a:lstStyle/>
          <a:p>
            <a:endParaRPr lang="en-US" dirty="0"/>
          </a:p>
        </p:txBody>
      </p:sp>
      <p:pic>
        <p:nvPicPr>
          <p:cNvPr id="143366" name="Picture 6" descr="Airbus A380 wing : EngineeringPorn">
            <a:extLst>
              <a:ext uri="{FF2B5EF4-FFF2-40B4-BE49-F238E27FC236}">
                <a16:creationId xmlns:a16="http://schemas.microsoft.com/office/drawing/2014/main" id="{4ECC5B1B-6164-4C60-B978-C5B9BF97A4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82"/>
          <a:stretch/>
        </p:blipFill>
        <p:spPr bwMode="auto">
          <a:xfrm>
            <a:off x="1620643" y="1154019"/>
            <a:ext cx="8950713" cy="465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0991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2 – Stall Conditions for High Aspect Ratio Wing (</a:t>
            </a:r>
            <a:r>
              <a:rPr lang="en-US" sz="3600" dirty="0"/>
              <a:t>α</a:t>
            </a:r>
            <a:r>
              <a:rPr lang="en-US" sz="3600" baseline="-25000" dirty="0"/>
              <a:t>stall</a:t>
            </a:r>
            <a:r>
              <a:rPr lang="en-US" dirty="0"/>
              <a:t>)</a:t>
            </a:r>
          </a:p>
        </p:txBody>
      </p:sp>
      <p:sp>
        <p:nvSpPr>
          <p:cNvPr id="3" name="Content Placeholder 2">
            <a:extLst>
              <a:ext uri="{FF2B5EF4-FFF2-40B4-BE49-F238E27FC236}">
                <a16:creationId xmlns:a16="http://schemas.microsoft.com/office/drawing/2014/main" id="{2D8C3C46-7628-46E0-9EAA-C0EC8D81EB1B}"/>
              </a:ext>
            </a:extLst>
          </p:cNvPr>
          <p:cNvSpPr>
            <a:spLocks noGrp="1"/>
          </p:cNvSpPr>
          <p:nvPr>
            <p:ph idx="1"/>
          </p:nvPr>
        </p:nvSpPr>
        <p:spPr>
          <a:xfrm>
            <a:off x="609600" y="1600207"/>
            <a:ext cx="6670876" cy="4108119"/>
          </a:xfrm>
        </p:spPr>
        <p:txBody>
          <a:bodyPr/>
          <a:lstStyle/>
          <a:p>
            <a:pPr marL="0" indent="0">
              <a:buNone/>
            </a:pPr>
            <a:r>
              <a:rPr lang="en-US" dirty="0"/>
              <a:t>To determine the </a:t>
            </a:r>
            <a:r>
              <a:rPr lang="en-US" sz="2400" dirty="0"/>
              <a:t>α</a:t>
            </a:r>
            <a:r>
              <a:rPr lang="en-US" sz="2400" baseline="-25000" dirty="0"/>
              <a:t>stall </a:t>
            </a:r>
            <a:r>
              <a:rPr lang="en-US" dirty="0"/>
              <a:t>of a high AR wing use:</a:t>
            </a:r>
          </a:p>
          <a:p>
            <a:pPr marL="0" indent="0">
              <a:buNone/>
            </a:pPr>
            <a:endParaRPr lang="en-US" dirty="0"/>
          </a:p>
          <a:p>
            <a:pPr marL="0" indent="0">
              <a:buNone/>
            </a:pPr>
            <a:endParaRPr lang="en-US" dirty="0"/>
          </a:p>
          <a:p>
            <a:pPr marL="0" indent="0">
              <a:buNone/>
            </a:pPr>
            <a:endParaRPr lang="en-US" dirty="0"/>
          </a:p>
          <a:p>
            <a:pPr marL="457200" indent="-457200">
              <a:buFont typeface="+mj-lt"/>
              <a:buAutoNum type="arabicPeriod"/>
            </a:pPr>
            <a:endParaRPr lang="en-US" sz="1200" dirty="0"/>
          </a:p>
          <a:p>
            <a:pPr marL="457200" indent="-457200">
              <a:buFont typeface="+mj-lt"/>
              <a:buAutoNum type="arabicPeriod"/>
            </a:pPr>
            <a:r>
              <a:rPr lang="en-US" sz="2000" dirty="0"/>
              <a:t>Calculated in the previous two slides</a:t>
            </a:r>
          </a:p>
          <a:p>
            <a:pPr marL="457200" indent="-457200" eaLnBrk="1" hangingPunct="1">
              <a:buFont typeface="+mj-lt"/>
              <a:buAutoNum type="arabicPeriod"/>
            </a:pPr>
            <a:r>
              <a:rPr lang="en-US" altLang="en-US" sz="2000" dirty="0"/>
              <a:t>The wing lift gradient (calculated using DATCOM); Calculate it at the right Mach number!</a:t>
            </a:r>
          </a:p>
          <a:p>
            <a:pPr marL="457200" indent="-457200">
              <a:buFont typeface="+mj-lt"/>
              <a:buAutoNum type="arabicPeriod"/>
            </a:pPr>
            <a:r>
              <a:rPr lang="en-US" altLang="en-US" sz="2000" dirty="0"/>
              <a:t>Known characteristic of the wing section (depends on the section camber***)</a:t>
            </a:r>
          </a:p>
          <a:p>
            <a:pPr marL="457200" indent="-457200">
              <a:buFont typeface="+mj-lt"/>
              <a:buAutoNum type="arabicPeriod"/>
            </a:pPr>
            <a:r>
              <a:rPr lang="en-US" sz="2000" dirty="0"/>
              <a:t>Derive from graph on the right (accounts for non-linear effects from vortices)</a:t>
            </a:r>
          </a:p>
          <a:p>
            <a:pPr marL="457200" indent="-457200">
              <a:buFont typeface="+mj-lt"/>
              <a:buAutoNum type="arabicPeriod"/>
            </a:pPr>
            <a:endParaRPr lang="en-GB" altLang="en-US" sz="2000" dirty="0">
              <a:cs typeface="Tahoma" panose="020B0604030504040204" pitchFamily="34" charset="0"/>
            </a:endParaRPr>
          </a:p>
          <a:p>
            <a:pPr marL="457200" indent="-457200" eaLnBrk="1" hangingPunct="1">
              <a:buFont typeface="+mj-lt"/>
              <a:buAutoNum type="arabicPeriod"/>
            </a:pPr>
            <a:endParaRPr lang="en-GB" altLang="en-US" sz="2000" dirty="0"/>
          </a:p>
          <a:p>
            <a:pPr marL="0" indent="0">
              <a:buNone/>
            </a:pPr>
            <a:endParaRPr lang="en-US" sz="2000" dirty="0"/>
          </a:p>
          <a:p>
            <a:endParaRPr lang="en-US" dirty="0"/>
          </a:p>
        </p:txBody>
      </p:sp>
      <p:pic>
        <p:nvPicPr>
          <p:cNvPr id="7" name="Picture 3">
            <a:extLst>
              <a:ext uri="{FF2B5EF4-FFF2-40B4-BE49-F238E27FC236}">
                <a16:creationId xmlns:a16="http://schemas.microsoft.com/office/drawing/2014/main" id="{4BDF93D1-9805-4A3C-87D7-807B9E291B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3440" r="6667" b="11913"/>
          <a:stretch/>
        </p:blipFill>
        <p:spPr bwMode="auto">
          <a:xfrm>
            <a:off x="7179278" y="2071868"/>
            <a:ext cx="4800600" cy="3865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Rectangle 8">
            <a:extLst>
              <a:ext uri="{FF2B5EF4-FFF2-40B4-BE49-F238E27FC236}">
                <a16:creationId xmlns:a16="http://schemas.microsoft.com/office/drawing/2014/main" id="{E87461FD-9451-4540-B07B-B12F71E86755}"/>
              </a:ext>
            </a:extLst>
          </p:cNvPr>
          <p:cNvSpPr/>
          <p:nvPr/>
        </p:nvSpPr>
        <p:spPr>
          <a:xfrm>
            <a:off x="2847372" y="2797956"/>
            <a:ext cx="787079" cy="701024"/>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solidFill>
                  <a:schemeClr val="tx1"/>
                </a:solidFill>
              </a:rPr>
              <a:t>2</a:t>
            </a:r>
          </a:p>
        </p:txBody>
      </p:sp>
      <p:sp>
        <p:nvSpPr>
          <p:cNvPr id="11" name="Rectangle 10">
            <a:extLst>
              <a:ext uri="{FF2B5EF4-FFF2-40B4-BE49-F238E27FC236}">
                <a16:creationId xmlns:a16="http://schemas.microsoft.com/office/drawing/2014/main" id="{178514DE-2044-422D-91BA-C961844B8EDA}"/>
              </a:ext>
            </a:extLst>
          </p:cNvPr>
          <p:cNvSpPr/>
          <p:nvPr/>
        </p:nvSpPr>
        <p:spPr>
          <a:xfrm>
            <a:off x="3868919" y="2340607"/>
            <a:ext cx="529462" cy="1158373"/>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solidFill>
                  <a:schemeClr val="tx1"/>
                </a:solidFill>
              </a:rPr>
              <a:t>3</a:t>
            </a:r>
          </a:p>
        </p:txBody>
      </p:sp>
      <p:sp>
        <p:nvSpPr>
          <p:cNvPr id="13" name="Rectangle 12">
            <a:extLst>
              <a:ext uri="{FF2B5EF4-FFF2-40B4-BE49-F238E27FC236}">
                <a16:creationId xmlns:a16="http://schemas.microsoft.com/office/drawing/2014/main" id="{C3C6904C-ED4F-4F18-B9D9-37A538AEAF03}"/>
              </a:ext>
            </a:extLst>
          </p:cNvPr>
          <p:cNvSpPr/>
          <p:nvPr/>
        </p:nvSpPr>
        <p:spPr>
          <a:xfrm>
            <a:off x="4579694" y="2340607"/>
            <a:ext cx="985287" cy="1158373"/>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a:solidFill>
                  <a:schemeClr val="tx1"/>
                </a:solidFill>
              </a:rPr>
              <a:t>4</a:t>
            </a:r>
          </a:p>
        </p:txBody>
      </p:sp>
      <p:sp>
        <p:nvSpPr>
          <p:cNvPr id="14" name="Rectangle 13">
            <a:extLst>
              <a:ext uri="{FF2B5EF4-FFF2-40B4-BE49-F238E27FC236}">
                <a16:creationId xmlns:a16="http://schemas.microsoft.com/office/drawing/2014/main" id="{B06274F4-3AB0-4599-AB1E-5D27E180E627}"/>
              </a:ext>
            </a:extLst>
          </p:cNvPr>
          <p:cNvSpPr/>
          <p:nvPr/>
        </p:nvSpPr>
        <p:spPr>
          <a:xfrm>
            <a:off x="2847372" y="2071868"/>
            <a:ext cx="787079" cy="701023"/>
          </a:xfrm>
          <a:prstGeom prst="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1</a:t>
            </a:r>
          </a:p>
        </p:txBody>
      </p:sp>
      <p:graphicFrame>
        <p:nvGraphicFramePr>
          <p:cNvPr id="5" name="Object 4">
            <a:extLst>
              <a:ext uri="{FF2B5EF4-FFF2-40B4-BE49-F238E27FC236}">
                <a16:creationId xmlns:a16="http://schemas.microsoft.com/office/drawing/2014/main" id="{D2918F33-21B7-427A-B052-7509475089D8}"/>
              </a:ext>
            </a:extLst>
          </p:cNvPr>
          <p:cNvGraphicFramePr>
            <a:graphicFrameLocks noChangeAspect="1"/>
          </p:cNvGraphicFramePr>
          <p:nvPr>
            <p:extLst>
              <p:ext uri="{D42A27DB-BD31-4B8C-83A1-F6EECF244321}">
                <p14:modId xmlns:p14="http://schemas.microsoft.com/office/powerpoint/2010/main" val="1392943835"/>
              </p:ext>
            </p:extLst>
          </p:nvPr>
        </p:nvGraphicFramePr>
        <p:xfrm>
          <a:off x="2261394" y="2377046"/>
          <a:ext cx="3303588" cy="866775"/>
        </p:xfrm>
        <a:graphic>
          <a:graphicData uri="http://schemas.openxmlformats.org/presentationml/2006/ole">
            <mc:AlternateContent xmlns:mc="http://schemas.openxmlformats.org/markup-compatibility/2006">
              <mc:Choice xmlns:v="urn:schemas-microsoft-com:vml" Requires="v">
                <p:oleObj name="Equation" r:id="rId4" imgW="1638000" imgH="431640" progId="Equation.DSMT4">
                  <p:embed/>
                </p:oleObj>
              </mc:Choice>
              <mc:Fallback>
                <p:oleObj name="Equation" r:id="rId4" imgW="1638000" imgH="431640" progId="Equation.DSMT4">
                  <p:embed/>
                  <p:pic>
                    <p:nvPicPr>
                      <p:cNvPr id="5" name="Object 4">
                        <a:extLst>
                          <a:ext uri="{FF2B5EF4-FFF2-40B4-BE49-F238E27FC236}">
                            <a16:creationId xmlns:a16="http://schemas.microsoft.com/office/drawing/2014/main" id="{D2918F33-21B7-427A-B052-750947508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1394" y="2377046"/>
                        <a:ext cx="3303588"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569647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2 – Stall Conditions for a Low aspect ratio wing (</a:t>
            </a:r>
            <a:r>
              <a:rPr lang="en-US" sz="3600" dirty="0" err="1"/>
              <a:t>C</a:t>
            </a:r>
            <a:r>
              <a:rPr lang="en-US" sz="3600" baseline="-25000" dirty="0" err="1"/>
              <a:t>Lmax</a:t>
            </a:r>
            <a:r>
              <a:rPr lang="en-US" dirty="0"/>
              <a:t>)</a:t>
            </a:r>
          </a:p>
        </p:txBody>
      </p:sp>
      <p:graphicFrame>
        <p:nvGraphicFramePr>
          <p:cNvPr id="5" name="Object 3">
            <a:extLst>
              <a:ext uri="{FF2B5EF4-FFF2-40B4-BE49-F238E27FC236}">
                <a16:creationId xmlns:a16="http://schemas.microsoft.com/office/drawing/2014/main" id="{716EF1BA-9B30-46D6-BB4E-A7B1EEC3FDB5}"/>
              </a:ext>
            </a:extLst>
          </p:cNvPr>
          <p:cNvGraphicFramePr>
            <a:graphicFrameLocks noChangeAspect="1"/>
          </p:cNvGraphicFramePr>
          <p:nvPr>
            <p:extLst>
              <p:ext uri="{D42A27DB-BD31-4B8C-83A1-F6EECF244321}">
                <p14:modId xmlns:p14="http://schemas.microsoft.com/office/powerpoint/2010/main" val="1369501646"/>
              </p:ext>
            </p:extLst>
          </p:nvPr>
        </p:nvGraphicFramePr>
        <p:xfrm>
          <a:off x="872836" y="1905000"/>
          <a:ext cx="3455988" cy="458788"/>
        </p:xfrm>
        <a:graphic>
          <a:graphicData uri="http://schemas.openxmlformats.org/presentationml/2006/ole">
            <mc:AlternateContent xmlns:mc="http://schemas.openxmlformats.org/markup-compatibility/2006">
              <mc:Choice xmlns:v="urn:schemas-microsoft-com:vml" Requires="v">
                <p:oleObj name="Equation" r:id="rId3" imgW="1714320" imgH="228600" progId="Equation.3">
                  <p:embed/>
                </p:oleObj>
              </mc:Choice>
              <mc:Fallback>
                <p:oleObj name="Equation" r:id="rId3" imgW="1714320" imgH="228600" progId="Equation.3">
                  <p:embed/>
                  <p:pic>
                    <p:nvPicPr>
                      <p:cNvPr id="5" name="Object 3">
                        <a:extLst>
                          <a:ext uri="{FF2B5EF4-FFF2-40B4-BE49-F238E27FC236}">
                            <a16:creationId xmlns:a16="http://schemas.microsoft.com/office/drawing/2014/main" id="{716EF1BA-9B30-46D6-BB4E-A7B1EEC3F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836" y="1905000"/>
                        <a:ext cx="3455988"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15">
            <a:extLst>
              <a:ext uri="{FF2B5EF4-FFF2-40B4-BE49-F238E27FC236}">
                <a16:creationId xmlns:a16="http://schemas.microsoft.com/office/drawing/2014/main" id="{B16440D8-9747-425D-8F07-A045214558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79" t="19403" r="46666" b="11940"/>
          <a:stretch>
            <a:fillRect/>
          </a:stretch>
        </p:blipFill>
        <p:spPr bwMode="auto">
          <a:xfrm>
            <a:off x="609600" y="3733800"/>
            <a:ext cx="3276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 name="Picture 7">
            <a:extLst>
              <a:ext uri="{FF2B5EF4-FFF2-40B4-BE49-F238E27FC236}">
                <a16:creationId xmlns:a16="http://schemas.microsoft.com/office/drawing/2014/main" id="{84A1A61C-CFF4-4E94-877E-D5A25A194D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872" y="1666399"/>
            <a:ext cx="5467350"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 name="Oval 9">
            <a:extLst>
              <a:ext uri="{FF2B5EF4-FFF2-40B4-BE49-F238E27FC236}">
                <a16:creationId xmlns:a16="http://schemas.microsoft.com/office/drawing/2014/main" id="{BA700F9B-6A02-4C91-9D78-7B3C895AF80E}"/>
              </a:ext>
            </a:extLst>
          </p:cNvPr>
          <p:cNvSpPr>
            <a:spLocks noChangeArrowheads="1"/>
          </p:cNvSpPr>
          <p:nvPr/>
        </p:nvSpPr>
        <p:spPr bwMode="auto">
          <a:xfrm>
            <a:off x="6911975" y="4258880"/>
            <a:ext cx="1600200" cy="6858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13" name="Text Box 11">
            <a:extLst>
              <a:ext uri="{FF2B5EF4-FFF2-40B4-BE49-F238E27FC236}">
                <a16:creationId xmlns:a16="http://schemas.microsoft.com/office/drawing/2014/main" id="{A32D5851-78DE-46A1-910B-0F919D3AA54F}"/>
              </a:ext>
            </a:extLst>
          </p:cNvPr>
          <p:cNvSpPr txBox="1">
            <a:spLocks noChangeArrowheads="1"/>
          </p:cNvSpPr>
          <p:nvPr/>
        </p:nvSpPr>
        <p:spPr bwMode="auto">
          <a:xfrm>
            <a:off x="6759575" y="5401880"/>
            <a:ext cx="1844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dirty="0"/>
              <a:t>F(C</a:t>
            </a:r>
            <a:r>
              <a:rPr lang="en-GB" altLang="en-US" baseline="-25000" dirty="0"/>
              <a:t>1</a:t>
            </a:r>
            <a:r>
              <a:rPr lang="en-GB" altLang="en-US" dirty="0"/>
              <a:t>, A, </a:t>
            </a:r>
            <a:r>
              <a:rPr lang="el-GR" altLang="en-US" dirty="0">
                <a:cs typeface="Tahoma" panose="020B0604030504040204" pitchFamily="34" charset="0"/>
              </a:rPr>
              <a:t>β</a:t>
            </a:r>
            <a:r>
              <a:rPr lang="nl-NL" altLang="en-US" dirty="0">
                <a:cs typeface="Tahoma" panose="020B0604030504040204" pitchFamily="34" charset="0"/>
              </a:rPr>
              <a:t>,</a:t>
            </a:r>
            <a:r>
              <a:rPr lang="el-GR" altLang="en-US" dirty="0">
                <a:cs typeface="Tahoma" panose="020B0604030504040204" pitchFamily="34" charset="0"/>
              </a:rPr>
              <a:t>Λ</a:t>
            </a:r>
            <a:r>
              <a:rPr lang="nl-NL" altLang="en-US" baseline="-25000" dirty="0">
                <a:cs typeface="Tahoma" panose="020B0604030504040204" pitchFamily="34" charset="0"/>
              </a:rPr>
              <a:t>LE)</a:t>
            </a:r>
            <a:endParaRPr lang="el-GR" altLang="en-US" baseline="-25000" dirty="0">
              <a:cs typeface="Tahoma" panose="020B0604030504040204" pitchFamily="34" charset="0"/>
            </a:endParaRPr>
          </a:p>
        </p:txBody>
      </p:sp>
      <p:sp>
        <p:nvSpPr>
          <p:cNvPr id="15" name="Line 12">
            <a:extLst>
              <a:ext uri="{FF2B5EF4-FFF2-40B4-BE49-F238E27FC236}">
                <a16:creationId xmlns:a16="http://schemas.microsoft.com/office/drawing/2014/main" id="{2C3CEB10-1401-40D0-BE8B-2FC05299DEB3}"/>
              </a:ext>
            </a:extLst>
          </p:cNvPr>
          <p:cNvSpPr>
            <a:spLocks noChangeShapeType="1"/>
          </p:cNvSpPr>
          <p:nvPr/>
        </p:nvSpPr>
        <p:spPr bwMode="auto">
          <a:xfrm flipH="1">
            <a:off x="7521575" y="4944680"/>
            <a:ext cx="76200" cy="4572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7" name="Oval 16">
            <a:extLst>
              <a:ext uri="{FF2B5EF4-FFF2-40B4-BE49-F238E27FC236}">
                <a16:creationId xmlns:a16="http://schemas.microsoft.com/office/drawing/2014/main" id="{7A39C65E-26CB-4C67-9999-4FAE7758A826}"/>
              </a:ext>
            </a:extLst>
          </p:cNvPr>
          <p:cNvSpPr>
            <a:spLocks noChangeArrowheads="1"/>
          </p:cNvSpPr>
          <p:nvPr/>
        </p:nvSpPr>
        <p:spPr bwMode="auto">
          <a:xfrm>
            <a:off x="6988175" y="5401880"/>
            <a:ext cx="533400" cy="4572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19" name="Line 17">
            <a:extLst>
              <a:ext uri="{FF2B5EF4-FFF2-40B4-BE49-F238E27FC236}">
                <a16:creationId xmlns:a16="http://schemas.microsoft.com/office/drawing/2014/main" id="{93FD610F-8FA1-4A8C-A296-97C279C1EE37}"/>
              </a:ext>
            </a:extLst>
          </p:cNvPr>
          <p:cNvSpPr>
            <a:spLocks noChangeShapeType="1"/>
          </p:cNvSpPr>
          <p:nvPr/>
        </p:nvSpPr>
        <p:spPr bwMode="auto">
          <a:xfrm flipH="1" flipV="1">
            <a:off x="3940175" y="4792280"/>
            <a:ext cx="3048000" cy="6096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pic>
        <p:nvPicPr>
          <p:cNvPr id="21" name="Picture 21" descr="warning">
            <a:extLst>
              <a:ext uri="{FF2B5EF4-FFF2-40B4-BE49-F238E27FC236}">
                <a16:creationId xmlns:a16="http://schemas.microsoft.com/office/drawing/2014/main" id="{B6120C18-F17E-46C3-AB51-CBD2BB54D34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86945" y="4832761"/>
            <a:ext cx="7620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5">
            <a:extLst>
              <a:ext uri="{FF2B5EF4-FFF2-40B4-BE49-F238E27FC236}">
                <a16:creationId xmlns:a16="http://schemas.microsoft.com/office/drawing/2014/main" id="{4C3017DC-0878-4D66-9B3A-5F3E77AD3035}"/>
              </a:ext>
            </a:extLst>
          </p:cNvPr>
          <p:cNvSpPr>
            <a:spLocks noChangeArrowheads="1"/>
          </p:cNvSpPr>
          <p:nvPr/>
        </p:nvSpPr>
        <p:spPr bwMode="auto">
          <a:xfrm>
            <a:off x="2080778" y="1778000"/>
            <a:ext cx="685800" cy="6858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25" name="Freeform 8">
            <a:extLst>
              <a:ext uri="{FF2B5EF4-FFF2-40B4-BE49-F238E27FC236}">
                <a16:creationId xmlns:a16="http://schemas.microsoft.com/office/drawing/2014/main" id="{F8350FF7-7329-4EB0-A21E-73893A394972}"/>
              </a:ext>
            </a:extLst>
          </p:cNvPr>
          <p:cNvSpPr>
            <a:spLocks/>
          </p:cNvSpPr>
          <p:nvPr/>
        </p:nvSpPr>
        <p:spPr bwMode="auto">
          <a:xfrm>
            <a:off x="2690378" y="1758950"/>
            <a:ext cx="2133600" cy="984250"/>
          </a:xfrm>
          <a:custGeom>
            <a:avLst/>
            <a:gdLst>
              <a:gd name="T0" fmla="*/ 0 w 1344"/>
              <a:gd name="T1" fmla="*/ 68 h 620"/>
              <a:gd name="T2" fmla="*/ 328 w 1344"/>
              <a:gd name="T3" fmla="*/ 12 h 620"/>
              <a:gd name="T4" fmla="*/ 736 w 1344"/>
              <a:gd name="T5" fmla="*/ 36 h 620"/>
              <a:gd name="T6" fmla="*/ 1168 w 1344"/>
              <a:gd name="T7" fmla="*/ 228 h 620"/>
              <a:gd name="T8" fmla="*/ 1344 w 1344"/>
              <a:gd name="T9" fmla="*/ 620 h 620"/>
              <a:gd name="T10" fmla="*/ 0 60000 65536"/>
              <a:gd name="T11" fmla="*/ 0 60000 65536"/>
              <a:gd name="T12" fmla="*/ 0 60000 65536"/>
              <a:gd name="T13" fmla="*/ 0 60000 65536"/>
              <a:gd name="T14" fmla="*/ 0 60000 65536"/>
              <a:gd name="T15" fmla="*/ 0 w 1344"/>
              <a:gd name="T16" fmla="*/ 0 h 620"/>
              <a:gd name="T17" fmla="*/ 1344 w 1344"/>
              <a:gd name="T18" fmla="*/ 620 h 620"/>
            </a:gdLst>
            <a:ahLst/>
            <a:cxnLst>
              <a:cxn ang="T10">
                <a:pos x="T0" y="T1"/>
              </a:cxn>
              <a:cxn ang="T11">
                <a:pos x="T2" y="T3"/>
              </a:cxn>
              <a:cxn ang="T12">
                <a:pos x="T4" y="T5"/>
              </a:cxn>
              <a:cxn ang="T13">
                <a:pos x="T6" y="T7"/>
              </a:cxn>
              <a:cxn ang="T14">
                <a:pos x="T8" y="T9"/>
              </a:cxn>
            </a:cxnLst>
            <a:rect l="T15" t="T16" r="T17" b="T18"/>
            <a:pathLst>
              <a:path w="1344" h="620">
                <a:moveTo>
                  <a:pt x="0" y="68"/>
                </a:moveTo>
                <a:cubicBezTo>
                  <a:pt x="55" y="59"/>
                  <a:pt x="205" y="17"/>
                  <a:pt x="328" y="12"/>
                </a:cubicBezTo>
                <a:cubicBezTo>
                  <a:pt x="451" y="7"/>
                  <a:pt x="596" y="0"/>
                  <a:pt x="736" y="36"/>
                </a:cubicBezTo>
                <a:cubicBezTo>
                  <a:pt x="876" y="72"/>
                  <a:pt x="1067" y="131"/>
                  <a:pt x="1168" y="228"/>
                </a:cubicBezTo>
                <a:cubicBezTo>
                  <a:pt x="1269" y="325"/>
                  <a:pt x="1307" y="538"/>
                  <a:pt x="1344" y="620"/>
                </a:cubicBezTo>
              </a:path>
            </a:pathLst>
          </a:custGeom>
          <a:noFill/>
          <a:ln w="3810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27" name="Oval 10">
            <a:extLst>
              <a:ext uri="{FF2B5EF4-FFF2-40B4-BE49-F238E27FC236}">
                <a16:creationId xmlns:a16="http://schemas.microsoft.com/office/drawing/2014/main" id="{1BBF179F-2727-4483-9384-49E15A542ECF}"/>
              </a:ext>
            </a:extLst>
          </p:cNvPr>
          <p:cNvSpPr>
            <a:spLocks noChangeArrowheads="1"/>
          </p:cNvSpPr>
          <p:nvPr/>
        </p:nvSpPr>
        <p:spPr bwMode="auto">
          <a:xfrm>
            <a:off x="8100578" y="2987246"/>
            <a:ext cx="533400" cy="4572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29" name="Oval 13">
            <a:extLst>
              <a:ext uri="{FF2B5EF4-FFF2-40B4-BE49-F238E27FC236}">
                <a16:creationId xmlns:a16="http://schemas.microsoft.com/office/drawing/2014/main" id="{DD175B79-8AD6-41B6-928F-8E692A661806}"/>
              </a:ext>
            </a:extLst>
          </p:cNvPr>
          <p:cNvSpPr>
            <a:spLocks noChangeArrowheads="1"/>
          </p:cNvSpPr>
          <p:nvPr/>
        </p:nvSpPr>
        <p:spPr bwMode="auto">
          <a:xfrm>
            <a:off x="7948178" y="2834846"/>
            <a:ext cx="533400" cy="4572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31" name="Oval 14">
            <a:extLst>
              <a:ext uri="{FF2B5EF4-FFF2-40B4-BE49-F238E27FC236}">
                <a16:creationId xmlns:a16="http://schemas.microsoft.com/office/drawing/2014/main" id="{E8BA44CB-8147-4348-AABB-5FCDCB6BFE68}"/>
              </a:ext>
            </a:extLst>
          </p:cNvPr>
          <p:cNvSpPr>
            <a:spLocks noChangeArrowheads="1"/>
          </p:cNvSpPr>
          <p:nvPr/>
        </p:nvSpPr>
        <p:spPr bwMode="auto">
          <a:xfrm>
            <a:off x="5966978" y="1768046"/>
            <a:ext cx="533400" cy="4572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33" name="Text Box 23">
            <a:extLst>
              <a:ext uri="{FF2B5EF4-FFF2-40B4-BE49-F238E27FC236}">
                <a16:creationId xmlns:a16="http://schemas.microsoft.com/office/drawing/2014/main" id="{32A5A67F-9E32-4663-A8F9-5E90A17EF271}"/>
              </a:ext>
            </a:extLst>
          </p:cNvPr>
          <p:cNvSpPr txBox="1">
            <a:spLocks noChangeArrowheads="1"/>
          </p:cNvSpPr>
          <p:nvPr/>
        </p:nvSpPr>
        <p:spPr bwMode="auto">
          <a:xfrm>
            <a:off x="653616" y="2719705"/>
            <a:ext cx="3017840" cy="646331"/>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eaLnBrk="1" hangingPunct="1"/>
            <a:r>
              <a:rPr lang="en-GB" altLang="en-US" sz="1800" dirty="0"/>
              <a:t>Note the effect of sharp airfoils in increasing </a:t>
            </a:r>
            <a:r>
              <a:rPr lang="en-GB" altLang="en-US" sz="1800" dirty="0" err="1"/>
              <a:t>C</a:t>
            </a:r>
            <a:r>
              <a:rPr lang="en-GB" altLang="en-US" sz="1800" baseline="-25000" dirty="0" err="1"/>
              <a:t>Lmax</a:t>
            </a:r>
            <a:r>
              <a:rPr lang="en-GB" altLang="en-US" sz="1800" dirty="0"/>
              <a:t>!</a:t>
            </a:r>
          </a:p>
        </p:txBody>
      </p:sp>
    </p:spTree>
    <p:extLst>
      <p:ext uri="{BB962C8B-B14F-4D97-AF65-F5344CB8AC3E}">
        <p14:creationId xmlns:p14="http://schemas.microsoft.com/office/powerpoint/2010/main" val="19558441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2 – Stall Conditions for a Low aspect ratio wing (</a:t>
            </a:r>
            <a:r>
              <a:rPr lang="en-US" sz="3600" dirty="0" err="1"/>
              <a:t>C</a:t>
            </a:r>
            <a:r>
              <a:rPr lang="en-US" sz="3600" baseline="-25000" dirty="0" err="1"/>
              <a:t>Lmax</a:t>
            </a:r>
            <a:r>
              <a:rPr lang="en-US" dirty="0"/>
              <a:t>)</a:t>
            </a:r>
          </a:p>
        </p:txBody>
      </p:sp>
      <p:graphicFrame>
        <p:nvGraphicFramePr>
          <p:cNvPr id="5" name="Object 3">
            <a:extLst>
              <a:ext uri="{FF2B5EF4-FFF2-40B4-BE49-F238E27FC236}">
                <a16:creationId xmlns:a16="http://schemas.microsoft.com/office/drawing/2014/main" id="{C85E0981-5EAB-4A09-B230-2303E4472F17}"/>
              </a:ext>
            </a:extLst>
          </p:cNvPr>
          <p:cNvGraphicFramePr>
            <a:graphicFrameLocks noChangeAspect="1"/>
          </p:cNvGraphicFramePr>
          <p:nvPr>
            <p:extLst>
              <p:ext uri="{D42A27DB-BD31-4B8C-83A1-F6EECF244321}">
                <p14:modId xmlns:p14="http://schemas.microsoft.com/office/powerpoint/2010/main" val="557149546"/>
              </p:ext>
            </p:extLst>
          </p:nvPr>
        </p:nvGraphicFramePr>
        <p:xfrm>
          <a:off x="1028700" y="1905000"/>
          <a:ext cx="3455988" cy="458788"/>
        </p:xfrm>
        <a:graphic>
          <a:graphicData uri="http://schemas.openxmlformats.org/presentationml/2006/ole">
            <mc:AlternateContent xmlns:mc="http://schemas.openxmlformats.org/markup-compatibility/2006">
              <mc:Choice xmlns:v="urn:schemas-microsoft-com:vml" Requires="v">
                <p:oleObj name="Equation" r:id="rId3" imgW="1714320" imgH="228600" progId="Equation.3">
                  <p:embed/>
                </p:oleObj>
              </mc:Choice>
              <mc:Fallback>
                <p:oleObj name="Equation" r:id="rId3" imgW="1714320" imgH="228600" progId="Equation.3">
                  <p:embed/>
                  <p:pic>
                    <p:nvPicPr>
                      <p:cNvPr id="5" name="Object 3">
                        <a:extLst>
                          <a:ext uri="{FF2B5EF4-FFF2-40B4-BE49-F238E27FC236}">
                            <a16:creationId xmlns:a16="http://schemas.microsoft.com/office/drawing/2014/main" id="{C85E0981-5EAB-4A09-B230-2303E4472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1905000"/>
                        <a:ext cx="3455988"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Oval 5">
            <a:extLst>
              <a:ext uri="{FF2B5EF4-FFF2-40B4-BE49-F238E27FC236}">
                <a16:creationId xmlns:a16="http://schemas.microsoft.com/office/drawing/2014/main" id="{0B676159-83DF-4E2A-B554-0AB72F020451}"/>
              </a:ext>
            </a:extLst>
          </p:cNvPr>
          <p:cNvSpPr>
            <a:spLocks noChangeArrowheads="1"/>
          </p:cNvSpPr>
          <p:nvPr/>
        </p:nvSpPr>
        <p:spPr bwMode="auto">
          <a:xfrm>
            <a:off x="3619500" y="1828800"/>
            <a:ext cx="533400" cy="5334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9" name="Text Box 6">
            <a:extLst>
              <a:ext uri="{FF2B5EF4-FFF2-40B4-BE49-F238E27FC236}">
                <a16:creationId xmlns:a16="http://schemas.microsoft.com/office/drawing/2014/main" id="{AA6B6BC9-6571-4C6D-95E2-847590B5CF30}"/>
              </a:ext>
            </a:extLst>
          </p:cNvPr>
          <p:cNvSpPr txBox="1">
            <a:spLocks noChangeArrowheads="1"/>
          </p:cNvSpPr>
          <p:nvPr/>
        </p:nvSpPr>
        <p:spPr bwMode="auto">
          <a:xfrm>
            <a:off x="6438900" y="5410200"/>
            <a:ext cx="1844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dirty="0"/>
              <a:t>F(C</a:t>
            </a:r>
            <a:r>
              <a:rPr lang="en-GB" altLang="en-US" baseline="-25000" dirty="0"/>
              <a:t>2</a:t>
            </a:r>
            <a:r>
              <a:rPr lang="en-GB" altLang="en-US" dirty="0"/>
              <a:t>, A, </a:t>
            </a:r>
            <a:r>
              <a:rPr lang="en-US" altLang="en-US" dirty="0">
                <a:cs typeface="Tahoma" panose="020B0604030504040204" pitchFamily="34" charset="0"/>
              </a:rPr>
              <a:t>M</a:t>
            </a:r>
            <a:r>
              <a:rPr lang="nl-NL" altLang="en-US" dirty="0">
                <a:cs typeface="Tahoma" panose="020B0604030504040204" pitchFamily="34" charset="0"/>
              </a:rPr>
              <a:t>,</a:t>
            </a:r>
            <a:r>
              <a:rPr lang="el-GR" altLang="en-US" dirty="0">
                <a:cs typeface="Tahoma" panose="020B0604030504040204" pitchFamily="34" charset="0"/>
              </a:rPr>
              <a:t>Λ</a:t>
            </a:r>
            <a:r>
              <a:rPr lang="nl-NL" altLang="en-US" baseline="-25000" dirty="0">
                <a:cs typeface="Tahoma" panose="020B0604030504040204" pitchFamily="34" charset="0"/>
              </a:rPr>
              <a:t>LE)</a:t>
            </a:r>
            <a:endParaRPr lang="el-GR" altLang="en-US" baseline="-25000" dirty="0">
              <a:cs typeface="Tahoma" panose="020B0604030504040204" pitchFamily="34" charset="0"/>
            </a:endParaRPr>
          </a:p>
        </p:txBody>
      </p:sp>
      <p:sp>
        <p:nvSpPr>
          <p:cNvPr id="11" name="Line 7">
            <a:extLst>
              <a:ext uri="{FF2B5EF4-FFF2-40B4-BE49-F238E27FC236}">
                <a16:creationId xmlns:a16="http://schemas.microsoft.com/office/drawing/2014/main" id="{6BFC7DC9-A90F-49F2-9924-DFFC53EFA798}"/>
              </a:ext>
            </a:extLst>
          </p:cNvPr>
          <p:cNvSpPr>
            <a:spLocks noChangeShapeType="1"/>
          </p:cNvSpPr>
          <p:nvPr/>
        </p:nvSpPr>
        <p:spPr bwMode="auto">
          <a:xfrm flipH="1">
            <a:off x="7200900" y="4572000"/>
            <a:ext cx="457200" cy="8382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3" name="Oval 8">
            <a:extLst>
              <a:ext uri="{FF2B5EF4-FFF2-40B4-BE49-F238E27FC236}">
                <a16:creationId xmlns:a16="http://schemas.microsoft.com/office/drawing/2014/main" id="{AD05179A-1463-468D-9C64-B0170CB07C10}"/>
              </a:ext>
            </a:extLst>
          </p:cNvPr>
          <p:cNvSpPr>
            <a:spLocks noChangeArrowheads="1"/>
          </p:cNvSpPr>
          <p:nvPr/>
        </p:nvSpPr>
        <p:spPr bwMode="auto">
          <a:xfrm>
            <a:off x="6743700" y="5486400"/>
            <a:ext cx="381000" cy="3810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15" name="Line 9">
            <a:extLst>
              <a:ext uri="{FF2B5EF4-FFF2-40B4-BE49-F238E27FC236}">
                <a16:creationId xmlns:a16="http://schemas.microsoft.com/office/drawing/2014/main" id="{63328B9D-EF65-4012-8D32-150D7FD9FA08}"/>
              </a:ext>
            </a:extLst>
          </p:cNvPr>
          <p:cNvSpPr>
            <a:spLocks noChangeShapeType="1"/>
          </p:cNvSpPr>
          <p:nvPr/>
        </p:nvSpPr>
        <p:spPr bwMode="auto">
          <a:xfrm flipH="1" flipV="1">
            <a:off x="3543300" y="5029200"/>
            <a:ext cx="3200400" cy="533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pic>
        <p:nvPicPr>
          <p:cNvPr id="17" name="Picture 10">
            <a:extLst>
              <a:ext uri="{FF2B5EF4-FFF2-40B4-BE49-F238E27FC236}">
                <a16:creationId xmlns:a16="http://schemas.microsoft.com/office/drawing/2014/main" id="{A117B446-3824-4FE5-B10E-6A1FB94CF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83" r="1042" b="11221"/>
          <a:stretch>
            <a:fillRect/>
          </a:stretch>
        </p:blipFill>
        <p:spPr bwMode="auto">
          <a:xfrm>
            <a:off x="5549188" y="1828800"/>
            <a:ext cx="525780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 name="Picture 11">
            <a:extLst>
              <a:ext uri="{FF2B5EF4-FFF2-40B4-BE49-F238E27FC236}">
                <a16:creationId xmlns:a16="http://schemas.microsoft.com/office/drawing/2014/main" id="{AC7F8A1B-B44C-4625-96D6-0559D73178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1015" t="5971" r="2609" b="13432"/>
          <a:stretch>
            <a:fillRect/>
          </a:stretch>
        </p:blipFill>
        <p:spPr bwMode="auto">
          <a:xfrm>
            <a:off x="952500" y="3810000"/>
            <a:ext cx="3048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 name="Freeform 12">
            <a:extLst>
              <a:ext uri="{FF2B5EF4-FFF2-40B4-BE49-F238E27FC236}">
                <a16:creationId xmlns:a16="http://schemas.microsoft.com/office/drawing/2014/main" id="{E951BEB8-50EF-40E3-8D55-43A0A2085A93}"/>
              </a:ext>
            </a:extLst>
          </p:cNvPr>
          <p:cNvSpPr>
            <a:spLocks/>
          </p:cNvSpPr>
          <p:nvPr/>
        </p:nvSpPr>
        <p:spPr bwMode="auto">
          <a:xfrm>
            <a:off x="4152900" y="1809750"/>
            <a:ext cx="1676400" cy="984250"/>
          </a:xfrm>
          <a:custGeom>
            <a:avLst/>
            <a:gdLst>
              <a:gd name="T0" fmla="*/ 0 w 1344"/>
              <a:gd name="T1" fmla="*/ 68 h 620"/>
              <a:gd name="T2" fmla="*/ 328 w 1344"/>
              <a:gd name="T3" fmla="*/ 12 h 620"/>
              <a:gd name="T4" fmla="*/ 736 w 1344"/>
              <a:gd name="T5" fmla="*/ 36 h 620"/>
              <a:gd name="T6" fmla="*/ 1168 w 1344"/>
              <a:gd name="T7" fmla="*/ 228 h 620"/>
              <a:gd name="T8" fmla="*/ 1344 w 1344"/>
              <a:gd name="T9" fmla="*/ 620 h 620"/>
              <a:gd name="T10" fmla="*/ 0 60000 65536"/>
              <a:gd name="T11" fmla="*/ 0 60000 65536"/>
              <a:gd name="T12" fmla="*/ 0 60000 65536"/>
              <a:gd name="T13" fmla="*/ 0 60000 65536"/>
              <a:gd name="T14" fmla="*/ 0 60000 65536"/>
              <a:gd name="T15" fmla="*/ 0 w 1344"/>
              <a:gd name="T16" fmla="*/ 0 h 620"/>
              <a:gd name="T17" fmla="*/ 1344 w 1344"/>
              <a:gd name="T18" fmla="*/ 620 h 620"/>
            </a:gdLst>
            <a:ahLst/>
            <a:cxnLst>
              <a:cxn ang="T10">
                <a:pos x="T0" y="T1"/>
              </a:cxn>
              <a:cxn ang="T11">
                <a:pos x="T2" y="T3"/>
              </a:cxn>
              <a:cxn ang="T12">
                <a:pos x="T4" y="T5"/>
              </a:cxn>
              <a:cxn ang="T13">
                <a:pos x="T6" y="T7"/>
              </a:cxn>
              <a:cxn ang="T14">
                <a:pos x="T8" y="T9"/>
              </a:cxn>
            </a:cxnLst>
            <a:rect l="T15" t="T16" r="T17" b="T18"/>
            <a:pathLst>
              <a:path w="1344" h="620">
                <a:moveTo>
                  <a:pt x="0" y="68"/>
                </a:moveTo>
                <a:cubicBezTo>
                  <a:pt x="55" y="59"/>
                  <a:pt x="205" y="17"/>
                  <a:pt x="328" y="12"/>
                </a:cubicBezTo>
                <a:cubicBezTo>
                  <a:pt x="451" y="7"/>
                  <a:pt x="596" y="0"/>
                  <a:pt x="736" y="36"/>
                </a:cubicBezTo>
                <a:cubicBezTo>
                  <a:pt x="876" y="72"/>
                  <a:pt x="1067" y="131"/>
                  <a:pt x="1168" y="228"/>
                </a:cubicBezTo>
                <a:cubicBezTo>
                  <a:pt x="1269" y="325"/>
                  <a:pt x="1307" y="538"/>
                  <a:pt x="1344" y="620"/>
                </a:cubicBezTo>
              </a:path>
            </a:pathLst>
          </a:custGeom>
          <a:noFill/>
          <a:ln w="3810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23" name="Oval 13">
            <a:extLst>
              <a:ext uri="{FF2B5EF4-FFF2-40B4-BE49-F238E27FC236}">
                <a16:creationId xmlns:a16="http://schemas.microsoft.com/office/drawing/2014/main" id="{96395BC3-1991-4B96-ABEC-8A0CD6DEF32D}"/>
              </a:ext>
            </a:extLst>
          </p:cNvPr>
          <p:cNvSpPr>
            <a:spLocks noChangeArrowheads="1"/>
          </p:cNvSpPr>
          <p:nvPr/>
        </p:nvSpPr>
        <p:spPr bwMode="auto">
          <a:xfrm>
            <a:off x="7454188" y="3886200"/>
            <a:ext cx="1600200" cy="6858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pic>
        <p:nvPicPr>
          <p:cNvPr id="25" name="Picture 16" descr="warning">
            <a:extLst>
              <a:ext uri="{FF2B5EF4-FFF2-40B4-BE49-F238E27FC236}">
                <a16:creationId xmlns:a16="http://schemas.microsoft.com/office/drawing/2014/main" id="{79B4910C-E6DA-4493-8F0B-A4BC09CFE2F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02975" y="5069681"/>
            <a:ext cx="7620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18">
            <a:extLst>
              <a:ext uri="{FF2B5EF4-FFF2-40B4-BE49-F238E27FC236}">
                <a16:creationId xmlns:a16="http://schemas.microsoft.com/office/drawing/2014/main" id="{7D122FC7-281C-4742-AED9-5F6D6C895656}"/>
              </a:ext>
            </a:extLst>
          </p:cNvPr>
          <p:cNvSpPr txBox="1">
            <a:spLocks noChangeArrowheads="1"/>
          </p:cNvSpPr>
          <p:nvPr/>
        </p:nvSpPr>
        <p:spPr bwMode="auto">
          <a:xfrm>
            <a:off x="1110095" y="2680854"/>
            <a:ext cx="3347605" cy="646331"/>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t>This term accounts for the compressibility effects on C</a:t>
            </a:r>
            <a:r>
              <a:rPr lang="en-GB" altLang="en-US" sz="1800" baseline="-25000"/>
              <a:t>Lmax</a:t>
            </a:r>
            <a:endParaRPr lang="en-GB" altLang="en-US" sz="1800"/>
          </a:p>
        </p:txBody>
      </p:sp>
      <p:sp>
        <p:nvSpPr>
          <p:cNvPr id="31" name="Line 19">
            <a:extLst>
              <a:ext uri="{FF2B5EF4-FFF2-40B4-BE49-F238E27FC236}">
                <a16:creationId xmlns:a16="http://schemas.microsoft.com/office/drawing/2014/main" id="{4CE0FD1D-8C7F-42D4-A555-96B292A80846}"/>
              </a:ext>
            </a:extLst>
          </p:cNvPr>
          <p:cNvSpPr>
            <a:spLocks noChangeShapeType="1"/>
          </p:cNvSpPr>
          <p:nvPr/>
        </p:nvSpPr>
        <p:spPr bwMode="auto">
          <a:xfrm>
            <a:off x="6591300" y="1371600"/>
            <a:ext cx="10668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spAutoFit/>
          </a:bodyPr>
          <a:lstStyle/>
          <a:p>
            <a:endParaRPr lang="en-US"/>
          </a:p>
        </p:txBody>
      </p:sp>
      <p:sp>
        <p:nvSpPr>
          <p:cNvPr id="33" name="Line 20">
            <a:extLst>
              <a:ext uri="{FF2B5EF4-FFF2-40B4-BE49-F238E27FC236}">
                <a16:creationId xmlns:a16="http://schemas.microsoft.com/office/drawing/2014/main" id="{4AF7C52C-26BA-4836-BE9D-43AC497A3492}"/>
              </a:ext>
            </a:extLst>
          </p:cNvPr>
          <p:cNvSpPr>
            <a:spLocks noChangeShapeType="1"/>
          </p:cNvSpPr>
          <p:nvPr/>
        </p:nvSpPr>
        <p:spPr bwMode="auto">
          <a:xfrm flipH="1">
            <a:off x="3619500" y="2369126"/>
            <a:ext cx="211282" cy="3101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23595037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8.3.3 </a:t>
            </a:r>
            <a:r>
              <a:rPr lang="en-US" sz="3600" dirty="0"/>
              <a:t>Lift Curve for Finite Wings </a:t>
            </a:r>
            <a:br>
              <a:rPr lang="en-US" dirty="0"/>
            </a:br>
            <a:r>
              <a:rPr lang="en-US" dirty="0"/>
              <a:t>2 – Stall Conditions for Low Aspect Ratio Wing (</a:t>
            </a:r>
            <a:r>
              <a:rPr lang="en-US" sz="3600" dirty="0"/>
              <a:t>α</a:t>
            </a:r>
            <a:r>
              <a:rPr lang="en-US" sz="3600" baseline="-25000" dirty="0"/>
              <a:t>stall</a:t>
            </a:r>
            <a:r>
              <a:rPr lang="en-US" dirty="0"/>
              <a:t>)</a:t>
            </a:r>
          </a:p>
        </p:txBody>
      </p:sp>
      <p:graphicFrame>
        <p:nvGraphicFramePr>
          <p:cNvPr id="5" name="Object 3">
            <a:extLst>
              <a:ext uri="{FF2B5EF4-FFF2-40B4-BE49-F238E27FC236}">
                <a16:creationId xmlns:a16="http://schemas.microsoft.com/office/drawing/2014/main" id="{3BE7D7AE-2809-4502-9442-8E67195A69DD}"/>
              </a:ext>
            </a:extLst>
          </p:cNvPr>
          <p:cNvGraphicFramePr>
            <a:graphicFrameLocks noChangeAspect="1"/>
          </p:cNvGraphicFramePr>
          <p:nvPr>
            <p:extLst>
              <p:ext uri="{D42A27DB-BD31-4B8C-83A1-F6EECF244321}">
                <p14:modId xmlns:p14="http://schemas.microsoft.com/office/powerpoint/2010/main" val="1920415245"/>
              </p:ext>
            </p:extLst>
          </p:nvPr>
        </p:nvGraphicFramePr>
        <p:xfrm>
          <a:off x="4022075" y="1509712"/>
          <a:ext cx="3122613" cy="485775"/>
        </p:xfrm>
        <a:graphic>
          <a:graphicData uri="http://schemas.openxmlformats.org/presentationml/2006/ole">
            <mc:AlternateContent xmlns:mc="http://schemas.openxmlformats.org/markup-compatibility/2006">
              <mc:Choice xmlns:v="urn:schemas-microsoft-com:vml" Requires="v">
                <p:oleObj name="Equation" r:id="rId3" imgW="1549080" imgH="241200" progId="Equation.3">
                  <p:embed/>
                </p:oleObj>
              </mc:Choice>
              <mc:Fallback>
                <p:oleObj name="Equation" r:id="rId3" imgW="1549080" imgH="241200" progId="Equation.3">
                  <p:embed/>
                  <p:pic>
                    <p:nvPicPr>
                      <p:cNvPr id="5" name="Object 3">
                        <a:extLst>
                          <a:ext uri="{FF2B5EF4-FFF2-40B4-BE49-F238E27FC236}">
                            <a16:creationId xmlns:a16="http://schemas.microsoft.com/office/drawing/2014/main" id="{3BE7D7AE-2809-4502-9442-8E67195A69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075" y="1509712"/>
                        <a:ext cx="3122613"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Oval 5">
            <a:extLst>
              <a:ext uri="{FF2B5EF4-FFF2-40B4-BE49-F238E27FC236}">
                <a16:creationId xmlns:a16="http://schemas.microsoft.com/office/drawing/2014/main" id="{2839C587-D15A-44EF-A2C2-447FECC3FAE6}"/>
              </a:ext>
            </a:extLst>
          </p:cNvPr>
          <p:cNvSpPr>
            <a:spLocks noChangeArrowheads="1"/>
          </p:cNvSpPr>
          <p:nvPr/>
        </p:nvSpPr>
        <p:spPr bwMode="auto">
          <a:xfrm>
            <a:off x="4765965" y="1430412"/>
            <a:ext cx="685800" cy="6858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pic>
        <p:nvPicPr>
          <p:cNvPr id="9" name="Picture 6">
            <a:extLst>
              <a:ext uri="{FF2B5EF4-FFF2-40B4-BE49-F238E27FC236}">
                <a16:creationId xmlns:a16="http://schemas.microsoft.com/office/drawing/2014/main" id="{AEB7006F-2E97-4FAA-A787-525E9FCF69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82" t="3638" r="3363" b="3484"/>
          <a:stretch>
            <a:fillRect/>
          </a:stretch>
        </p:blipFill>
        <p:spPr bwMode="auto">
          <a:xfrm>
            <a:off x="453736" y="2273300"/>
            <a:ext cx="46482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 name="Picture 8">
            <a:extLst>
              <a:ext uri="{FF2B5EF4-FFF2-40B4-BE49-F238E27FC236}">
                <a16:creationId xmlns:a16="http://schemas.microsoft.com/office/drawing/2014/main" id="{AE04EECB-9A5A-468B-9E6D-9CE5DC613C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34" t="4510" r="1434" b="2942"/>
          <a:stretch>
            <a:fillRect/>
          </a:stretch>
        </p:blipFill>
        <p:spPr bwMode="auto">
          <a:xfrm>
            <a:off x="5749637" y="2275826"/>
            <a:ext cx="5486400" cy="294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 name="Picture 9">
            <a:extLst>
              <a:ext uri="{FF2B5EF4-FFF2-40B4-BE49-F238E27FC236}">
                <a16:creationId xmlns:a16="http://schemas.microsoft.com/office/drawing/2014/main" id="{BCFE2514-38B4-4757-8A68-D216B43397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1015" t="5971" r="2609" b="13432"/>
          <a:stretch>
            <a:fillRect/>
          </a:stretch>
        </p:blipFill>
        <p:spPr bwMode="auto">
          <a:xfrm>
            <a:off x="9202881" y="5278582"/>
            <a:ext cx="2195948" cy="148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7" name="Oval 10">
            <a:extLst>
              <a:ext uri="{FF2B5EF4-FFF2-40B4-BE49-F238E27FC236}">
                <a16:creationId xmlns:a16="http://schemas.microsoft.com/office/drawing/2014/main" id="{5ACBE7C2-3068-48A5-BEAF-8B360FF22CDF}"/>
              </a:ext>
            </a:extLst>
          </p:cNvPr>
          <p:cNvSpPr>
            <a:spLocks noChangeArrowheads="1"/>
          </p:cNvSpPr>
          <p:nvPr/>
        </p:nvSpPr>
        <p:spPr bwMode="auto">
          <a:xfrm>
            <a:off x="6197240" y="1423773"/>
            <a:ext cx="685800" cy="6858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19" name="Line 11">
            <a:extLst>
              <a:ext uri="{FF2B5EF4-FFF2-40B4-BE49-F238E27FC236}">
                <a16:creationId xmlns:a16="http://schemas.microsoft.com/office/drawing/2014/main" id="{EEFC0438-3439-4462-8D9C-918CED23A9C1}"/>
              </a:ext>
            </a:extLst>
          </p:cNvPr>
          <p:cNvSpPr>
            <a:spLocks noChangeShapeType="1"/>
          </p:cNvSpPr>
          <p:nvPr/>
        </p:nvSpPr>
        <p:spPr bwMode="auto">
          <a:xfrm>
            <a:off x="6629402" y="2040224"/>
            <a:ext cx="212074" cy="322122"/>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1" name="Oval 12">
            <a:extLst>
              <a:ext uri="{FF2B5EF4-FFF2-40B4-BE49-F238E27FC236}">
                <a16:creationId xmlns:a16="http://schemas.microsoft.com/office/drawing/2014/main" id="{C4B8596A-9567-4569-84DC-A70D359BBE74}"/>
              </a:ext>
            </a:extLst>
          </p:cNvPr>
          <p:cNvSpPr>
            <a:spLocks noChangeArrowheads="1"/>
          </p:cNvSpPr>
          <p:nvPr/>
        </p:nvSpPr>
        <p:spPr bwMode="auto">
          <a:xfrm>
            <a:off x="7807036" y="4572000"/>
            <a:ext cx="457200" cy="4572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23" name="Line 13">
            <a:extLst>
              <a:ext uri="{FF2B5EF4-FFF2-40B4-BE49-F238E27FC236}">
                <a16:creationId xmlns:a16="http://schemas.microsoft.com/office/drawing/2014/main" id="{48A712B2-9011-4B0D-B8D9-484BE05798E2}"/>
              </a:ext>
            </a:extLst>
          </p:cNvPr>
          <p:cNvSpPr>
            <a:spLocks noChangeShapeType="1"/>
          </p:cNvSpPr>
          <p:nvPr/>
        </p:nvSpPr>
        <p:spPr bwMode="auto">
          <a:xfrm>
            <a:off x="8264236" y="5029200"/>
            <a:ext cx="1101437" cy="4572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5" name="Text Box 16">
            <a:extLst>
              <a:ext uri="{FF2B5EF4-FFF2-40B4-BE49-F238E27FC236}">
                <a16:creationId xmlns:a16="http://schemas.microsoft.com/office/drawing/2014/main" id="{AE02297A-BD94-4D96-B452-7CD8754056EE}"/>
              </a:ext>
            </a:extLst>
          </p:cNvPr>
          <p:cNvSpPr txBox="1">
            <a:spLocks noChangeArrowheads="1"/>
          </p:cNvSpPr>
          <p:nvPr/>
        </p:nvSpPr>
        <p:spPr bwMode="auto">
          <a:xfrm>
            <a:off x="152400" y="5867400"/>
            <a:ext cx="1373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400"/>
              <a:t>Source Raymer</a:t>
            </a:r>
          </a:p>
        </p:txBody>
      </p:sp>
      <p:sp>
        <p:nvSpPr>
          <p:cNvPr id="26" name="Line 11">
            <a:extLst>
              <a:ext uri="{FF2B5EF4-FFF2-40B4-BE49-F238E27FC236}">
                <a16:creationId xmlns:a16="http://schemas.microsoft.com/office/drawing/2014/main" id="{60277F8D-8C0A-437A-958F-26C9DEB3B789}"/>
              </a:ext>
            </a:extLst>
          </p:cNvPr>
          <p:cNvSpPr>
            <a:spLocks noChangeShapeType="1"/>
          </p:cNvSpPr>
          <p:nvPr/>
        </p:nvSpPr>
        <p:spPr bwMode="auto">
          <a:xfrm flipH="1">
            <a:off x="4724400" y="2022726"/>
            <a:ext cx="212074" cy="33763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20703123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8B6B6E35-EDE7-4009-BA60-857D2E6DA68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noAutofit/>
          </a:bodyPr>
          <a:lstStyle/>
          <a:p>
            <a:pPr marL="457200" indent="-457200">
              <a:spcBef>
                <a:spcPts val="0"/>
              </a:spcBef>
              <a:buFont typeface="+mj-lt"/>
              <a:buAutoNum type="arabicPeriod" startAt="8"/>
            </a:pPr>
            <a:r>
              <a:rPr lang="en-US" dirty="0">
                <a:solidFill>
                  <a:schemeClr val="bg1"/>
                </a:solidFill>
              </a:rPr>
              <a:t>Wing Sizing</a:t>
            </a:r>
          </a:p>
          <a:p>
            <a:pPr marL="192882" lvl="1" indent="0">
              <a:spcBef>
                <a:spcPts val="0"/>
              </a:spcBef>
              <a:buNone/>
            </a:pPr>
            <a:r>
              <a:rPr lang="en-US" sz="1800" dirty="0">
                <a:solidFill>
                  <a:schemeClr val="bg1">
                    <a:lumMod val="65000"/>
                  </a:schemeClr>
                </a:solidFill>
              </a:rPr>
              <a:t>8.1. Introduction to Wing Design</a:t>
            </a:r>
          </a:p>
          <a:p>
            <a:pPr marL="192882" lvl="1" indent="0">
              <a:spcBef>
                <a:spcPts val="0"/>
              </a:spcBef>
              <a:buNone/>
            </a:pPr>
            <a:r>
              <a:rPr lang="en-US" sz="1800" dirty="0">
                <a:solidFill>
                  <a:schemeClr val="bg1">
                    <a:lumMod val="65000"/>
                  </a:schemeClr>
                </a:solidFill>
              </a:rPr>
              <a:t>8.2. Infinite Wings &amp; Airfoils</a:t>
            </a:r>
          </a:p>
          <a:p>
            <a:pPr marL="192882" lvl="1" indent="0">
              <a:spcBef>
                <a:spcPts val="0"/>
              </a:spcBef>
              <a:buNone/>
            </a:pPr>
            <a:r>
              <a:rPr lang="en-US" sz="1600" dirty="0">
                <a:solidFill>
                  <a:schemeClr val="bg1">
                    <a:lumMod val="65000"/>
                  </a:schemeClr>
                </a:solidFill>
              </a:rPr>
              <a:t>	8.2.1 Characterization and Performance </a:t>
            </a:r>
          </a:p>
          <a:p>
            <a:pPr marL="192882" lvl="1" indent="0">
              <a:spcBef>
                <a:spcPts val="0"/>
              </a:spcBef>
              <a:buNone/>
            </a:pPr>
            <a:r>
              <a:rPr lang="en-US" sz="1600" dirty="0">
                <a:solidFill>
                  <a:schemeClr val="bg1">
                    <a:lumMod val="65000"/>
                  </a:schemeClr>
                </a:solidFill>
              </a:rPr>
              <a:t>	8.2.2 Selection Procedure</a:t>
            </a:r>
          </a:p>
          <a:p>
            <a:pPr marL="192882" lvl="1" indent="0">
              <a:spcBef>
                <a:spcPts val="0"/>
              </a:spcBef>
              <a:buNone/>
            </a:pPr>
            <a:r>
              <a:rPr lang="en-US" sz="1800" dirty="0">
                <a:solidFill>
                  <a:schemeClr val="bg1">
                    <a:lumMod val="65000"/>
                  </a:schemeClr>
                </a:solidFill>
              </a:rPr>
              <a:t>8.3. Finite Wings</a:t>
            </a:r>
          </a:p>
          <a:p>
            <a:pPr marL="192882" lvl="1" indent="0">
              <a:spcBef>
                <a:spcPts val="0"/>
              </a:spcBef>
              <a:buNone/>
            </a:pPr>
            <a:r>
              <a:rPr lang="en-US" sz="1600" dirty="0">
                <a:solidFill>
                  <a:schemeClr val="bg1">
                    <a:lumMod val="65000"/>
                  </a:schemeClr>
                </a:solidFill>
              </a:rPr>
              <a:t>	8.3.1 Planform Parameters</a:t>
            </a:r>
          </a:p>
          <a:p>
            <a:pPr marL="192882" lvl="1" indent="0">
              <a:spcBef>
                <a:spcPts val="0"/>
              </a:spcBef>
              <a:buNone/>
            </a:pPr>
            <a:r>
              <a:rPr lang="en-US" sz="1600" dirty="0">
                <a:solidFill>
                  <a:schemeClr val="bg1">
                    <a:lumMod val="65000"/>
                  </a:schemeClr>
                </a:solidFill>
              </a:rPr>
              <a:t>	8.3.2 Effect and selection of wing design parameters</a:t>
            </a:r>
          </a:p>
          <a:p>
            <a:pPr marL="192882" lvl="1" indent="0">
              <a:spcBef>
                <a:spcPts val="0"/>
              </a:spcBef>
              <a:buNone/>
            </a:pPr>
            <a:r>
              <a:rPr lang="en-US" sz="1600" dirty="0">
                <a:solidFill>
                  <a:schemeClr val="bg1">
                    <a:lumMod val="65000"/>
                  </a:schemeClr>
                </a:solidFill>
              </a:rPr>
              <a:t>	8.3.3 Lift curve for finite wings</a:t>
            </a:r>
          </a:p>
          <a:p>
            <a:pPr marL="192882" lvl="1" indent="0">
              <a:spcBef>
                <a:spcPts val="0"/>
              </a:spcBef>
              <a:buNone/>
            </a:pPr>
            <a:r>
              <a:rPr lang="en-US" sz="1800" b="1" u="sng" dirty="0">
                <a:solidFill>
                  <a:schemeClr val="bg1"/>
                </a:solidFill>
              </a:rPr>
              <a:t>8.4. High Lift Devices</a:t>
            </a:r>
          </a:p>
          <a:p>
            <a:pPr marL="192882" lvl="1" indent="0">
              <a:spcBef>
                <a:spcPts val="0"/>
              </a:spcBef>
              <a:buNone/>
            </a:pPr>
            <a:r>
              <a:rPr lang="en-US" sz="1600" b="1" dirty="0">
                <a:solidFill>
                  <a:schemeClr val="bg1"/>
                </a:solidFill>
              </a:rPr>
              <a:t>	</a:t>
            </a:r>
            <a:r>
              <a:rPr lang="en-US" sz="1600" b="1" u="sng" dirty="0">
                <a:solidFill>
                  <a:schemeClr val="bg1"/>
                </a:solidFill>
              </a:rPr>
              <a:t>8.4.1 Trailing-Edge Devices</a:t>
            </a:r>
          </a:p>
          <a:p>
            <a:pPr marL="192882" lvl="1" indent="0">
              <a:spcBef>
                <a:spcPts val="0"/>
              </a:spcBef>
              <a:buNone/>
            </a:pPr>
            <a:r>
              <a:rPr lang="en-US" sz="1600" b="1" dirty="0">
                <a:solidFill>
                  <a:schemeClr val="bg1"/>
                </a:solidFill>
              </a:rPr>
              <a:t>	</a:t>
            </a:r>
            <a:r>
              <a:rPr lang="en-US" sz="1600" b="1" u="sng" dirty="0">
                <a:solidFill>
                  <a:schemeClr val="bg1"/>
                </a:solidFill>
              </a:rPr>
              <a:t>8.4.2 Leading-Edge Devices</a:t>
            </a:r>
          </a:p>
          <a:p>
            <a:pPr marL="192882" lvl="1" indent="0">
              <a:spcBef>
                <a:spcPts val="0"/>
              </a:spcBef>
              <a:buNone/>
            </a:pPr>
            <a:r>
              <a:rPr lang="en-US" sz="1800" dirty="0">
                <a:solidFill>
                  <a:schemeClr val="bg1"/>
                </a:solidFill>
              </a:rPr>
              <a:t>8.5. Other Considerations</a:t>
            </a:r>
          </a:p>
          <a:p>
            <a:pPr marL="192882" lvl="1" indent="0">
              <a:spcBef>
                <a:spcPts val="0"/>
              </a:spcBef>
              <a:buNone/>
            </a:pPr>
            <a:r>
              <a:rPr lang="en-US" sz="1600" dirty="0">
                <a:solidFill>
                  <a:schemeClr val="bg1"/>
                </a:solidFill>
              </a:rPr>
              <a:t>	8.5.1 Wing Fuel Tanks</a:t>
            </a:r>
          </a:p>
          <a:p>
            <a:pPr marL="192882" lvl="1" indent="0">
              <a:spcBef>
                <a:spcPts val="0"/>
              </a:spcBef>
              <a:buNone/>
            </a:pPr>
            <a:r>
              <a:rPr lang="en-US" sz="1600" dirty="0">
                <a:solidFill>
                  <a:schemeClr val="bg1"/>
                </a:solidFill>
              </a:rPr>
              <a:t>	8.5.2 Integration of Wing Structures</a:t>
            </a:r>
          </a:p>
          <a:p>
            <a:pPr marL="192882" lvl="1" indent="0">
              <a:spcBef>
                <a:spcPts val="0"/>
              </a:spcBef>
              <a:buNone/>
            </a:pPr>
            <a:r>
              <a:rPr lang="en-US" sz="1800" dirty="0">
                <a:solidFill>
                  <a:schemeClr val="bg1"/>
                </a:solidFill>
              </a:rPr>
              <a:t>8.6. Wing Design Checklist</a:t>
            </a:r>
          </a:p>
          <a:p>
            <a:pPr marL="192882" lvl="1" indent="0">
              <a:spcBef>
                <a:spcPts val="0"/>
              </a:spcBef>
              <a:buNone/>
            </a:pPr>
            <a:endParaRPr lang="en-US" dirty="0">
              <a:solidFill>
                <a:schemeClr val="bg1"/>
              </a:solidFill>
              <a:highlight>
                <a:srgbClr val="00FFFF"/>
              </a:highlight>
            </a:endParaRPr>
          </a:p>
        </p:txBody>
      </p:sp>
    </p:spTree>
    <p:extLst>
      <p:ext uri="{BB962C8B-B14F-4D97-AF65-F5344CB8AC3E}">
        <p14:creationId xmlns:p14="http://schemas.microsoft.com/office/powerpoint/2010/main" val="19334863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High Lift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Why use high lift devices?</a:t>
            </a:r>
          </a:p>
          <a:p>
            <a:r>
              <a:rPr lang="en-GB" altLang="en-US" sz="2000" dirty="0"/>
              <a:t>They allow the wing to fulfil </a:t>
            </a:r>
            <a:r>
              <a:rPr lang="en-GB" altLang="en-US" sz="2000" b="1" dirty="0"/>
              <a:t>both</a:t>
            </a:r>
            <a:r>
              <a:rPr lang="en-GB" altLang="en-US" sz="2000" dirty="0"/>
              <a:t> high and low speed requirements</a:t>
            </a:r>
            <a:r>
              <a:rPr lang="en-US" altLang="en-US" sz="2000" dirty="0"/>
              <a:t>:</a:t>
            </a:r>
            <a:r>
              <a:rPr lang="en-GB" altLang="en-US" sz="2000" dirty="0"/>
              <a:t> They endow the wing with a kind of </a:t>
            </a:r>
            <a:r>
              <a:rPr lang="en-GB" altLang="en-US" sz="2000" i="1" dirty="0"/>
              <a:t>adaptive/flexible capability. </a:t>
            </a:r>
          </a:p>
          <a:p>
            <a:r>
              <a:rPr lang="en-GB" altLang="en-US" sz="2000" b="1" dirty="0"/>
              <a:t>However:</a:t>
            </a:r>
            <a:r>
              <a:rPr lang="en-GB" altLang="en-US" sz="2000" dirty="0"/>
              <a:t> HL devices add complexity and weight that is carried around during the whole mission!</a:t>
            </a:r>
          </a:p>
          <a:p>
            <a:endParaRPr lang="en-GB" altLang="en-US" dirty="0"/>
          </a:p>
          <a:p>
            <a:pPr marL="0" indent="0">
              <a:buNone/>
            </a:pPr>
            <a:r>
              <a:rPr lang="en-US" altLang="en-US" dirty="0"/>
              <a:t>High Lift Devices resolve the conflict of wing design:</a:t>
            </a:r>
          </a:p>
        </p:txBody>
      </p:sp>
      <p:sp>
        <p:nvSpPr>
          <p:cNvPr id="5" name="TextBox 4">
            <a:extLst>
              <a:ext uri="{FF2B5EF4-FFF2-40B4-BE49-F238E27FC236}">
                <a16:creationId xmlns:a16="http://schemas.microsoft.com/office/drawing/2014/main" id="{9F7EA15F-BD6C-4388-B55B-6F3DC7F531DC}"/>
              </a:ext>
            </a:extLst>
          </p:cNvPr>
          <p:cNvSpPr txBox="1"/>
          <p:nvPr/>
        </p:nvSpPr>
        <p:spPr>
          <a:xfrm>
            <a:off x="609600" y="4545631"/>
            <a:ext cx="5476875" cy="1129989"/>
          </a:xfrm>
          <a:prstGeom prst="rect">
            <a:avLst/>
          </a:prstGeom>
          <a:noFill/>
        </p:spPr>
        <p:txBody>
          <a:bodyPr wrap="square">
            <a:spAutoFit/>
          </a:bodyPr>
          <a:lstStyle/>
          <a:p>
            <a:pPr>
              <a:lnSpc>
                <a:spcPct val="110000"/>
              </a:lnSpc>
            </a:pPr>
            <a:r>
              <a:rPr lang="en-GB" altLang="en-US" sz="2000" b="1" dirty="0"/>
              <a:t>Cruise requirements (speed and low drag):</a:t>
            </a:r>
          </a:p>
          <a:p>
            <a:pPr marL="285750" indent="-285750">
              <a:lnSpc>
                <a:spcPct val="110000"/>
              </a:lnSpc>
              <a:buFont typeface="Arial" panose="020B0604020202020204" pitchFamily="34" charset="0"/>
              <a:buChar char="•"/>
            </a:pPr>
            <a:r>
              <a:rPr lang="en-GB" altLang="en-US" sz="1400" dirty="0"/>
              <a:t>Small wing surface (hence low drag)</a:t>
            </a:r>
          </a:p>
          <a:p>
            <a:pPr marL="285750" indent="-285750">
              <a:lnSpc>
                <a:spcPct val="110000"/>
              </a:lnSpc>
              <a:buFont typeface="Arial" panose="020B0604020202020204" pitchFamily="34" charset="0"/>
              <a:buChar char="•"/>
            </a:pPr>
            <a:r>
              <a:rPr lang="en-GB" altLang="en-US" sz="1400" dirty="0"/>
              <a:t>Small camber airfoils (less loaded tail and less drag)</a:t>
            </a:r>
          </a:p>
          <a:p>
            <a:pPr marL="285750" indent="-285750">
              <a:lnSpc>
                <a:spcPct val="110000"/>
              </a:lnSpc>
              <a:buFont typeface="Arial" panose="020B0604020202020204" pitchFamily="34" charset="0"/>
              <a:buChar char="•"/>
            </a:pPr>
            <a:r>
              <a:rPr lang="en-GB" altLang="en-US" sz="1400" dirty="0"/>
              <a:t>Lift generated with low CL value (to reduce induced drag)</a:t>
            </a:r>
          </a:p>
        </p:txBody>
      </p:sp>
      <p:sp>
        <p:nvSpPr>
          <p:cNvPr id="7" name="TextBox 6">
            <a:extLst>
              <a:ext uri="{FF2B5EF4-FFF2-40B4-BE49-F238E27FC236}">
                <a16:creationId xmlns:a16="http://schemas.microsoft.com/office/drawing/2014/main" id="{CE2751CB-09BC-4783-878D-3230D24A2B22}"/>
              </a:ext>
            </a:extLst>
          </p:cNvPr>
          <p:cNvSpPr txBox="1"/>
          <p:nvPr/>
        </p:nvSpPr>
        <p:spPr>
          <a:xfrm>
            <a:off x="6593681" y="4545631"/>
            <a:ext cx="5476875" cy="1261884"/>
          </a:xfrm>
          <a:prstGeom prst="rect">
            <a:avLst/>
          </a:prstGeom>
          <a:noFill/>
        </p:spPr>
        <p:txBody>
          <a:bodyPr wrap="square">
            <a:spAutoFit/>
          </a:bodyPr>
          <a:lstStyle/>
          <a:p>
            <a:r>
              <a:rPr lang="en-GB" altLang="en-US" sz="2000" b="1" dirty="0"/>
              <a:t>Take off and landing requirements (</a:t>
            </a:r>
            <a:r>
              <a:rPr lang="en-GB" altLang="en-US" sz="2000" b="1" dirty="0" err="1"/>
              <a:t>C</a:t>
            </a:r>
            <a:r>
              <a:rPr lang="en-GB" altLang="en-US" sz="2000" b="1" baseline="-25000" dirty="0" err="1"/>
              <a:t>Lmax</a:t>
            </a:r>
            <a:r>
              <a:rPr lang="en-GB" altLang="en-US" sz="2000" b="1" dirty="0"/>
              <a:t>):</a:t>
            </a:r>
            <a:endParaRPr lang="en-GB" altLang="en-US" sz="2000" dirty="0"/>
          </a:p>
          <a:p>
            <a:pPr marL="285750" indent="-285750">
              <a:buFont typeface="Arial" panose="020B0604020202020204" pitchFamily="34" charset="0"/>
              <a:buChar char="•"/>
            </a:pPr>
            <a:r>
              <a:rPr lang="en-GB" altLang="en-US" sz="1400" dirty="0"/>
              <a:t>High lift coefficient and wing area required because of the low speed</a:t>
            </a:r>
          </a:p>
          <a:p>
            <a:pPr marL="285750" indent="-285750">
              <a:buFont typeface="Arial" panose="020B0604020202020204" pitchFamily="34" charset="0"/>
              <a:buChar char="•"/>
            </a:pPr>
            <a:r>
              <a:rPr lang="en-GB" altLang="en-US" sz="1400" dirty="0"/>
              <a:t>The lower the stall speed the better</a:t>
            </a:r>
          </a:p>
          <a:p>
            <a:pPr marL="285750" indent="-285750">
              <a:buFont typeface="Arial" panose="020B0604020202020204" pitchFamily="34" charset="0"/>
              <a:buChar char="•"/>
            </a:pPr>
            <a:r>
              <a:rPr lang="en-GB" altLang="en-US" sz="1400" dirty="0"/>
              <a:t>Small drag at take-off, but high drag at landing</a:t>
            </a:r>
          </a:p>
          <a:p>
            <a:pPr marL="285750" indent="-285750">
              <a:buFont typeface="Arial" panose="020B0604020202020204" pitchFamily="34" charset="0"/>
              <a:buChar char="•"/>
            </a:pPr>
            <a:r>
              <a:rPr lang="en-GB" altLang="en-US" sz="1400" dirty="0"/>
              <a:t>Pilot visibility issues during approach (you need lift at low AOA)</a:t>
            </a:r>
          </a:p>
        </p:txBody>
      </p:sp>
      <p:sp>
        <p:nvSpPr>
          <p:cNvPr id="6" name="Arrow: Left-Right 5">
            <a:extLst>
              <a:ext uri="{FF2B5EF4-FFF2-40B4-BE49-F238E27FC236}">
                <a16:creationId xmlns:a16="http://schemas.microsoft.com/office/drawing/2014/main" id="{D3410177-56CD-46D6-B399-612DB69ED140}"/>
              </a:ext>
            </a:extLst>
          </p:cNvPr>
          <p:cNvSpPr/>
          <p:nvPr/>
        </p:nvSpPr>
        <p:spPr>
          <a:xfrm>
            <a:off x="5676304" y="4612306"/>
            <a:ext cx="820341" cy="314318"/>
          </a:xfrm>
          <a:prstGeom prst="lef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20000"/>
              </a:spcBef>
            </a:pPr>
            <a:endParaRPr lang="en-US" sz="1200"/>
          </a:p>
        </p:txBody>
      </p:sp>
    </p:spTree>
    <p:extLst>
      <p:ext uri="{BB962C8B-B14F-4D97-AF65-F5344CB8AC3E}">
        <p14:creationId xmlns:p14="http://schemas.microsoft.com/office/powerpoint/2010/main" val="42410466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5300ED-9FBA-468D-9198-0D7A795B6F1D}"/>
              </a:ext>
            </a:extLst>
          </p:cNvPr>
          <p:cNvSpPr txBox="1"/>
          <p:nvPr/>
        </p:nvSpPr>
        <p:spPr>
          <a:xfrm>
            <a:off x="609600" y="1736401"/>
            <a:ext cx="10820400" cy="3139321"/>
          </a:xfrm>
          <a:prstGeom prst="rect">
            <a:avLst/>
          </a:prstGeom>
          <a:solidFill>
            <a:srgbClr val="FFFF00"/>
          </a:solidFill>
          <a:ln>
            <a:solidFill>
              <a:schemeClr val="tx1"/>
            </a:solidFill>
          </a:ln>
        </p:spPr>
        <p:txBody>
          <a:bodyPr wrap="square">
            <a:spAutoFit/>
          </a:bodyPr>
          <a:lstStyle/>
          <a:p>
            <a:pPr>
              <a:spcBef>
                <a:spcPts val="0"/>
              </a:spcBef>
            </a:pPr>
            <a:r>
              <a:rPr lang="en-US" altLang="en-US" sz="1800" b="1" dirty="0"/>
              <a:t>Assignment 3:</a:t>
            </a:r>
          </a:p>
          <a:p>
            <a:pPr>
              <a:spcBef>
                <a:spcPts val="0"/>
              </a:spcBef>
            </a:pPr>
            <a:endParaRPr lang="en-US" altLang="en-US" b="1" dirty="0"/>
          </a:p>
          <a:p>
            <a:pPr>
              <a:spcBef>
                <a:spcPts val="0"/>
              </a:spcBef>
            </a:pPr>
            <a:endParaRPr lang="en-US" altLang="en-US" sz="1800" b="1" dirty="0"/>
          </a:p>
          <a:p>
            <a:pPr>
              <a:spcBef>
                <a:spcPts val="0"/>
              </a:spcBef>
            </a:pPr>
            <a:endParaRPr lang="en-US" altLang="en-US" sz="1800" b="1" dirty="0"/>
          </a:p>
          <a:p>
            <a:pPr>
              <a:spcBef>
                <a:spcPts val="0"/>
              </a:spcBef>
            </a:pPr>
            <a:endParaRPr lang="en-US" altLang="en-US" b="1" dirty="0"/>
          </a:p>
          <a:p>
            <a:pPr>
              <a:spcBef>
                <a:spcPts val="0"/>
              </a:spcBef>
            </a:pPr>
            <a:endParaRPr lang="en-US" altLang="en-US" sz="1800" b="1" dirty="0"/>
          </a:p>
          <a:p>
            <a:pPr>
              <a:spcBef>
                <a:spcPts val="0"/>
              </a:spcBef>
            </a:pPr>
            <a:endParaRPr lang="en-US" altLang="en-US" b="1" dirty="0"/>
          </a:p>
          <a:p>
            <a:pPr>
              <a:spcBef>
                <a:spcPts val="0"/>
              </a:spcBef>
            </a:pPr>
            <a:endParaRPr lang="en-US" altLang="en-US" sz="1800" b="1" dirty="0"/>
          </a:p>
          <a:p>
            <a:pPr>
              <a:spcBef>
                <a:spcPts val="0"/>
              </a:spcBef>
            </a:pPr>
            <a:endParaRPr lang="en-US" altLang="en-US" b="1" dirty="0"/>
          </a:p>
          <a:p>
            <a:pPr>
              <a:spcBef>
                <a:spcPts val="0"/>
              </a:spcBef>
            </a:pPr>
            <a:endParaRPr lang="en-US" altLang="en-US" sz="1800" b="1" dirty="0"/>
          </a:p>
          <a:p>
            <a:pPr>
              <a:spcBef>
                <a:spcPts val="0"/>
              </a:spcBef>
            </a:pPr>
            <a:endParaRPr lang="en-US" altLang="en-US" sz="1800" b="1"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High Lift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eaLnBrk="1" hangingPunct="1">
              <a:buNone/>
            </a:pPr>
            <a:endParaRPr lang="en-US" altLang="en-US" dirty="0"/>
          </a:p>
          <a:p>
            <a:pPr marL="0" indent="0" eaLnBrk="1" hangingPunct="1">
              <a:buNone/>
            </a:pPr>
            <a:r>
              <a:rPr lang="en-US" altLang="en-US" dirty="0"/>
              <a:t>Check the value of </a:t>
            </a:r>
            <a:r>
              <a:rPr lang="en-US" altLang="en-US" dirty="0" err="1"/>
              <a:t>C</a:t>
            </a:r>
            <a:r>
              <a:rPr lang="en-US" altLang="en-US" baseline="-25000" dirty="0" err="1"/>
              <a:t>Lmax</a:t>
            </a:r>
            <a:r>
              <a:rPr lang="en-US" altLang="en-US" dirty="0"/>
              <a:t> computed for the clean wing (at low speed!) and compare it with the values of C </a:t>
            </a:r>
            <a:r>
              <a:rPr lang="en-US" altLang="en-US" baseline="-25000" dirty="0" err="1"/>
              <a:t>L_take</a:t>
            </a:r>
            <a:r>
              <a:rPr lang="en-US" altLang="en-US" baseline="-25000" dirty="0"/>
              <a:t>-off </a:t>
            </a:r>
            <a:r>
              <a:rPr lang="en-US" altLang="en-US" dirty="0"/>
              <a:t>and C</a:t>
            </a:r>
            <a:r>
              <a:rPr lang="en-US" altLang="en-US" baseline="-25000" dirty="0"/>
              <a:t> </a:t>
            </a:r>
            <a:r>
              <a:rPr lang="en-US" altLang="en-US" baseline="-25000" dirty="0" err="1"/>
              <a:t>L_landing</a:t>
            </a:r>
            <a:r>
              <a:rPr lang="en-US" altLang="en-US" dirty="0"/>
              <a:t> values you assumed in assignment 2!</a:t>
            </a:r>
          </a:p>
          <a:p>
            <a:pPr eaLnBrk="1" hangingPunct="1"/>
            <a:endParaRPr lang="en-US" altLang="en-US" dirty="0"/>
          </a:p>
          <a:p>
            <a:pPr eaLnBrk="1" hangingPunct="1"/>
            <a:r>
              <a:rPr lang="en-US" altLang="en-US" b="1" dirty="0"/>
              <a:t>Can you take off and land?</a:t>
            </a:r>
          </a:p>
          <a:p>
            <a:pPr lvl="1"/>
            <a:r>
              <a:rPr lang="en-US" altLang="en-US" dirty="0"/>
              <a:t>NO </a:t>
            </a:r>
            <a:r>
              <a:rPr lang="en-US" altLang="en-US" dirty="0">
                <a:sym typeface="Wingdings" panose="05000000000000000000" pitchFamily="2" charset="2"/>
              </a:rPr>
              <a:t> That’s why you need high lift devices!</a:t>
            </a:r>
          </a:p>
          <a:p>
            <a:pPr lvl="1"/>
            <a:r>
              <a:rPr lang="en-US" altLang="en-US" dirty="0">
                <a:sym typeface="Wingdings" panose="05000000000000000000" pitchFamily="2" charset="2"/>
              </a:rPr>
              <a:t>YES  You do not need high lift devices, but possibly you overestimated your wing surface (too low wing loading), hence your cruise performance is rather low!</a:t>
            </a:r>
            <a:endParaRPr lang="en-US" altLang="en-US" dirty="0"/>
          </a:p>
          <a:p>
            <a:pPr marL="0" indent="0">
              <a:buNone/>
            </a:pPr>
            <a:endParaRPr lang="en-US" altLang="en-US" sz="2000" dirty="0"/>
          </a:p>
        </p:txBody>
      </p:sp>
      <p:pic>
        <p:nvPicPr>
          <p:cNvPr id="3" name="Picture 2">
            <a:extLst>
              <a:ext uri="{FF2B5EF4-FFF2-40B4-BE49-F238E27FC236}">
                <a16:creationId xmlns:a16="http://schemas.microsoft.com/office/drawing/2014/main" id="{B5BBD845-DA6C-48FD-83AC-C43BC5776CBB}"/>
              </a:ext>
            </a:extLst>
          </p:cNvPr>
          <p:cNvPicPr>
            <a:picLocks noChangeAspect="1"/>
          </p:cNvPicPr>
          <p:nvPr/>
        </p:nvPicPr>
        <p:blipFill>
          <a:blip r:embed="rId3"/>
          <a:stretch>
            <a:fillRect/>
          </a:stretch>
        </p:blipFill>
        <p:spPr>
          <a:xfrm>
            <a:off x="10472838" y="3429000"/>
            <a:ext cx="688908" cy="615749"/>
          </a:xfrm>
          <a:prstGeom prst="rect">
            <a:avLst/>
          </a:prstGeom>
        </p:spPr>
      </p:pic>
    </p:spTree>
    <p:extLst>
      <p:ext uri="{BB962C8B-B14F-4D97-AF65-F5344CB8AC3E}">
        <p14:creationId xmlns:p14="http://schemas.microsoft.com/office/powerpoint/2010/main" val="36422134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High Lift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Classification of high lift devices:</a:t>
            </a:r>
          </a:p>
          <a:p>
            <a:pPr marL="0" indent="0">
              <a:buNone/>
            </a:pPr>
            <a:endParaRPr lang="en-US" altLang="en-US" dirty="0"/>
          </a:p>
          <a:p>
            <a:pPr>
              <a:lnSpc>
                <a:spcPct val="110000"/>
              </a:lnSpc>
            </a:pPr>
            <a:r>
              <a:rPr lang="en-GB" altLang="en-US" b="1" dirty="0"/>
              <a:t>(Passive) lift enhancing devices</a:t>
            </a:r>
            <a:r>
              <a:rPr lang="en-GB" altLang="en-US" dirty="0"/>
              <a:t>:</a:t>
            </a:r>
          </a:p>
          <a:p>
            <a:pPr lvl="1">
              <a:lnSpc>
                <a:spcPct val="110000"/>
              </a:lnSpc>
            </a:pPr>
            <a:r>
              <a:rPr lang="en-GB" altLang="en-US" dirty="0"/>
              <a:t>Trailing edge devices to increase camber and wing surface (used to meet target </a:t>
            </a:r>
            <a:r>
              <a:rPr lang="en-GB" altLang="en-US" dirty="0" err="1"/>
              <a:t>C</a:t>
            </a:r>
            <a:r>
              <a:rPr lang="en-GB" altLang="en-US" baseline="-25000" dirty="0" err="1"/>
              <a:t>Lmax</a:t>
            </a:r>
            <a:r>
              <a:rPr lang="en-GB" altLang="en-US" dirty="0"/>
              <a:t>)</a:t>
            </a:r>
          </a:p>
          <a:p>
            <a:pPr lvl="1">
              <a:lnSpc>
                <a:spcPct val="110000"/>
              </a:lnSpc>
            </a:pPr>
            <a:r>
              <a:rPr lang="en-GB" altLang="en-US" dirty="0"/>
              <a:t>Leading edge devices to prevent flow separation and stall (used to provide margin against stall)</a:t>
            </a:r>
          </a:p>
          <a:p>
            <a:pPr eaLnBrk="1" hangingPunct="1"/>
            <a:endParaRPr lang="en-US" altLang="en-US" dirty="0"/>
          </a:p>
          <a:p>
            <a:pPr eaLnBrk="1" hangingPunct="1"/>
            <a:r>
              <a:rPr lang="en-GB" altLang="en-US" b="1" dirty="0"/>
              <a:t>Active lift enhancing devices</a:t>
            </a:r>
            <a:r>
              <a:rPr lang="en-GB" altLang="en-US" dirty="0"/>
              <a:t> (for STOL or VTOL requirements):</a:t>
            </a:r>
          </a:p>
          <a:p>
            <a:pPr lvl="1"/>
            <a:r>
              <a:rPr lang="en-GB" altLang="en-US" dirty="0"/>
              <a:t>Use air streams from jet/propeller to energize the boundary layer and prevent separation (internally and externally blown flaps, upper surface blowing and vectored thrust) </a:t>
            </a:r>
          </a:p>
          <a:p>
            <a:pPr marL="0" indent="0">
              <a:buNone/>
            </a:pPr>
            <a:endParaRPr lang="en-US" altLang="en-US" sz="2000" dirty="0"/>
          </a:p>
        </p:txBody>
      </p:sp>
      <p:pic>
        <p:nvPicPr>
          <p:cNvPr id="3" name="Picture 2">
            <a:extLst>
              <a:ext uri="{FF2B5EF4-FFF2-40B4-BE49-F238E27FC236}">
                <a16:creationId xmlns:a16="http://schemas.microsoft.com/office/drawing/2014/main" id="{2D4ECD7C-3A7F-4163-ACF7-C06E69BDD611}"/>
              </a:ext>
            </a:extLst>
          </p:cNvPr>
          <p:cNvPicPr>
            <a:picLocks noChangeAspect="1"/>
          </p:cNvPicPr>
          <p:nvPr/>
        </p:nvPicPr>
        <p:blipFill>
          <a:blip r:embed="rId3"/>
          <a:stretch>
            <a:fillRect/>
          </a:stretch>
        </p:blipFill>
        <p:spPr>
          <a:xfrm>
            <a:off x="11161746" y="3121125"/>
            <a:ext cx="688908" cy="615749"/>
          </a:xfrm>
          <a:prstGeom prst="rect">
            <a:avLst/>
          </a:prstGeom>
        </p:spPr>
      </p:pic>
    </p:spTree>
    <p:extLst>
      <p:ext uri="{BB962C8B-B14F-4D97-AF65-F5344CB8AC3E}">
        <p14:creationId xmlns:p14="http://schemas.microsoft.com/office/powerpoint/2010/main" val="34395994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High Lift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Examples of high lift devices:</a:t>
            </a:r>
          </a:p>
          <a:p>
            <a:pPr marL="0" indent="0">
              <a:buNone/>
            </a:pPr>
            <a:endParaRPr lang="en-US" altLang="en-US" dirty="0"/>
          </a:p>
          <a:p>
            <a:pPr>
              <a:lnSpc>
                <a:spcPct val="110000"/>
              </a:lnSpc>
            </a:pPr>
            <a:r>
              <a:rPr lang="en-GB" altLang="en-US" b="1" dirty="0"/>
              <a:t>(Passive) lift enhancing devices</a:t>
            </a:r>
            <a:r>
              <a:rPr lang="en-GB" altLang="en-US" dirty="0"/>
              <a:t>:</a:t>
            </a:r>
          </a:p>
          <a:p>
            <a:pPr lvl="1">
              <a:lnSpc>
                <a:spcPct val="110000"/>
              </a:lnSpc>
            </a:pPr>
            <a:r>
              <a:rPr lang="en-GB" altLang="en-US" dirty="0"/>
              <a:t>Flaps</a:t>
            </a:r>
          </a:p>
          <a:p>
            <a:pPr lvl="1">
              <a:lnSpc>
                <a:spcPct val="110000"/>
              </a:lnSpc>
            </a:pPr>
            <a:r>
              <a:rPr lang="en-GB" altLang="en-US" dirty="0"/>
              <a:t>Slats</a:t>
            </a:r>
          </a:p>
          <a:p>
            <a:pPr lvl="1">
              <a:lnSpc>
                <a:spcPct val="110000"/>
              </a:lnSpc>
            </a:pPr>
            <a:r>
              <a:rPr lang="en-GB" altLang="en-US" dirty="0"/>
              <a:t>Fences, cuffs, leading edge rakes or extensions, dogtooth edges, vortex generators…</a:t>
            </a:r>
            <a:endParaRPr lang="en-US" altLang="en-US" dirty="0"/>
          </a:p>
          <a:p>
            <a:pPr eaLnBrk="1" hangingPunct="1"/>
            <a:r>
              <a:rPr lang="en-GB" altLang="en-US" b="1" dirty="0"/>
              <a:t>Active lift enhancing devices:</a:t>
            </a:r>
          </a:p>
          <a:p>
            <a:pPr lvl="1"/>
            <a:r>
              <a:rPr lang="en-GB" altLang="en-US" sz="1600" dirty="0"/>
              <a:t>Boundary layer suction (a)</a:t>
            </a:r>
          </a:p>
          <a:p>
            <a:pPr lvl="1"/>
            <a:r>
              <a:rPr lang="en-GB" altLang="en-US" sz="1600" dirty="0"/>
              <a:t>Boundary layer energizing (b)</a:t>
            </a:r>
          </a:p>
          <a:p>
            <a:pPr lvl="1"/>
            <a:r>
              <a:rPr lang="en-GB" altLang="en-US" sz="1600" dirty="0"/>
              <a:t>Active jets (c)</a:t>
            </a:r>
          </a:p>
          <a:p>
            <a:pPr lvl="1"/>
            <a:r>
              <a:rPr lang="en-GB" altLang="en-US" sz="1600" dirty="0"/>
              <a:t>…</a:t>
            </a:r>
            <a:endParaRPr lang="en-US" altLang="en-US" sz="1600" dirty="0"/>
          </a:p>
        </p:txBody>
      </p:sp>
      <p:pic>
        <p:nvPicPr>
          <p:cNvPr id="145410" name="Picture 2" descr="Active high lift devices | Helicopters &amp; Aircrafts">
            <a:extLst>
              <a:ext uri="{FF2B5EF4-FFF2-40B4-BE49-F238E27FC236}">
                <a16:creationId xmlns:a16="http://schemas.microsoft.com/office/drawing/2014/main" id="{83CF29FC-6C14-4A2A-8A25-E5F9FFBEE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043" y="4357370"/>
            <a:ext cx="36290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145412" name="Picture 4" descr="Leading-edge extension - Wikipedia">
            <a:extLst>
              <a:ext uri="{FF2B5EF4-FFF2-40B4-BE49-F238E27FC236}">
                <a16:creationId xmlns:a16="http://schemas.microsoft.com/office/drawing/2014/main" id="{B62C0C1C-C779-4BDE-891A-F80F86C88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718" y="2037157"/>
            <a:ext cx="3298032" cy="1649017"/>
          </a:xfrm>
          <a:prstGeom prst="rect">
            <a:avLst/>
          </a:prstGeom>
          <a:noFill/>
          <a:extLst>
            <a:ext uri="{909E8E84-426E-40DD-AFC4-6F175D3DCCD1}">
              <a14:hiddenFill xmlns:a14="http://schemas.microsoft.com/office/drawing/2010/main">
                <a:solidFill>
                  <a:srgbClr val="FFFFFF"/>
                </a:solidFill>
              </a14:hiddenFill>
            </a:ext>
          </a:extLst>
        </p:spPr>
      </p:pic>
      <p:pic>
        <p:nvPicPr>
          <p:cNvPr id="145414" name="Picture 6" descr="Spotterfreak.net - Plane Spotting &amp; Airshows">
            <a:extLst>
              <a:ext uri="{FF2B5EF4-FFF2-40B4-BE49-F238E27FC236}">
                <a16:creationId xmlns:a16="http://schemas.microsoft.com/office/drawing/2014/main" id="{64B02DEF-FB98-4C32-A498-5AD3EF85DC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1712" y="1876424"/>
            <a:ext cx="1350688" cy="1924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5936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High Lift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eaLnBrk="1" hangingPunct="1"/>
            <a:r>
              <a:rPr lang="en-GB" altLang="en-US" dirty="0">
                <a:latin typeface="Arial" panose="020B0604020202020204" pitchFamily="34" charset="0"/>
              </a:rPr>
              <a:t>Typically, different deflection angles are used during take-off and landing: </a:t>
            </a:r>
          </a:p>
          <a:p>
            <a:pPr eaLnBrk="1" hangingPunct="1"/>
            <a:endParaRPr lang="en-GB" altLang="en-US" dirty="0">
              <a:latin typeface="Arial" panose="020B0604020202020204" pitchFamily="34" charset="0"/>
            </a:endParaRPr>
          </a:p>
          <a:p>
            <a:pPr lvl="1"/>
            <a:r>
              <a:rPr lang="en-GB" altLang="en-US" dirty="0">
                <a:latin typeface="Arial" panose="020B0604020202020204" pitchFamily="34" charset="0"/>
              </a:rPr>
              <a:t>During </a:t>
            </a:r>
            <a:r>
              <a:rPr lang="en-GB" altLang="en-US" b="1" dirty="0">
                <a:latin typeface="Arial" panose="020B0604020202020204" pitchFamily="34" charset="0"/>
              </a:rPr>
              <a:t>take off, flaps are not fully deployed</a:t>
            </a:r>
            <a:r>
              <a:rPr lang="en-GB" altLang="en-US" dirty="0">
                <a:latin typeface="Arial" panose="020B0604020202020204" pitchFamily="34" charset="0"/>
              </a:rPr>
              <a:t>, reducing drag on take-off</a:t>
            </a:r>
          </a:p>
          <a:p>
            <a:pPr lvl="1"/>
            <a:endParaRPr lang="en-GB" altLang="en-US" dirty="0">
              <a:latin typeface="Arial" panose="020B0604020202020204" pitchFamily="34" charset="0"/>
            </a:endParaRPr>
          </a:p>
          <a:p>
            <a:pPr lvl="1"/>
            <a:r>
              <a:rPr lang="en-GB" altLang="en-US" dirty="0">
                <a:latin typeface="Arial" panose="020B0604020202020204" pitchFamily="34" charset="0"/>
              </a:rPr>
              <a:t>During </a:t>
            </a:r>
            <a:r>
              <a:rPr lang="en-GB" altLang="en-US" b="1" dirty="0">
                <a:latin typeface="Arial" panose="020B0604020202020204" pitchFamily="34" charset="0"/>
              </a:rPr>
              <a:t>landing</a:t>
            </a:r>
            <a:r>
              <a:rPr lang="en-GB" altLang="en-US" dirty="0">
                <a:latin typeface="Arial" panose="020B0604020202020204" pitchFamily="34" charset="0"/>
              </a:rPr>
              <a:t>, flaps are fully deployed as the excess of generated drag is not an issue</a:t>
            </a:r>
          </a:p>
          <a:p>
            <a:pPr eaLnBrk="1" hangingPunct="1"/>
            <a:endParaRPr lang="en-GB" altLang="en-US" dirty="0">
              <a:latin typeface="Arial" panose="020B0604020202020204" pitchFamily="34" charset="0"/>
            </a:endParaRPr>
          </a:p>
        </p:txBody>
      </p:sp>
      <p:sp>
        <p:nvSpPr>
          <p:cNvPr id="4" name="TextBox 3">
            <a:extLst>
              <a:ext uri="{FF2B5EF4-FFF2-40B4-BE49-F238E27FC236}">
                <a16:creationId xmlns:a16="http://schemas.microsoft.com/office/drawing/2014/main" id="{A1897C8A-F060-4257-B208-8A2E49EA05C8}"/>
              </a:ext>
            </a:extLst>
          </p:cNvPr>
          <p:cNvSpPr txBox="1"/>
          <p:nvPr/>
        </p:nvSpPr>
        <p:spPr>
          <a:xfrm>
            <a:off x="2943225" y="4051874"/>
            <a:ext cx="6743700" cy="1200329"/>
          </a:xfrm>
          <a:prstGeom prst="rect">
            <a:avLst/>
          </a:prstGeom>
          <a:solidFill>
            <a:srgbClr val="FFFF00"/>
          </a:solidFill>
          <a:ln>
            <a:solidFill>
              <a:schemeClr val="tx1"/>
            </a:solidFill>
          </a:ln>
        </p:spPr>
        <p:txBody>
          <a:bodyPr wrap="square">
            <a:spAutoFit/>
          </a:bodyPr>
          <a:lstStyle/>
          <a:p>
            <a:pPr>
              <a:spcBef>
                <a:spcPts val="0"/>
              </a:spcBef>
            </a:pPr>
            <a:r>
              <a:rPr lang="en-US" altLang="en-US" sz="1800" b="1" dirty="0">
                <a:latin typeface="+mn-lt"/>
              </a:rPr>
              <a:t>Assignment 3:</a:t>
            </a:r>
          </a:p>
          <a:p>
            <a:pPr>
              <a:spcBef>
                <a:spcPts val="0"/>
              </a:spcBef>
            </a:pPr>
            <a:r>
              <a:rPr lang="en-GB" altLang="en-US" dirty="0">
                <a:latin typeface="+mn-lt"/>
              </a:rPr>
              <a:t>You should consider this when sizing your HL devices. </a:t>
            </a:r>
            <a:r>
              <a:rPr lang="en-GB" altLang="en-US" b="1" dirty="0">
                <a:latin typeface="+mn-lt"/>
              </a:rPr>
              <a:t>At take-off you need to meet the </a:t>
            </a:r>
            <a:r>
              <a:rPr lang="en-GB" altLang="en-US" b="1" dirty="0" err="1">
                <a:latin typeface="+mn-lt"/>
              </a:rPr>
              <a:t>C</a:t>
            </a:r>
            <a:r>
              <a:rPr lang="en-GB" altLang="en-US" b="1" baseline="-25000" dirty="0" err="1">
                <a:latin typeface="+mn-lt"/>
              </a:rPr>
              <a:t>Lmax</a:t>
            </a:r>
            <a:r>
              <a:rPr lang="en-GB" altLang="en-US" b="1" dirty="0">
                <a:latin typeface="+mn-lt"/>
              </a:rPr>
              <a:t> requirement with the devices only partially deployed! </a:t>
            </a:r>
            <a:r>
              <a:rPr lang="en-GB" altLang="en-US" dirty="0">
                <a:latin typeface="+mn-lt"/>
              </a:rPr>
              <a:t>Assume </a:t>
            </a:r>
            <a:r>
              <a:rPr lang="en-GB" altLang="en-US" dirty="0" err="1">
                <a:latin typeface="+mn-lt"/>
              </a:rPr>
              <a:t>C</a:t>
            </a:r>
            <a:r>
              <a:rPr lang="en-GB" altLang="en-US" baseline="-25000" dirty="0" err="1">
                <a:latin typeface="+mn-lt"/>
              </a:rPr>
              <a:t>Lmax</a:t>
            </a:r>
            <a:r>
              <a:rPr lang="en-GB" altLang="en-US" dirty="0">
                <a:latin typeface="+mn-lt"/>
              </a:rPr>
              <a:t> at take off is about 80% of the </a:t>
            </a:r>
            <a:r>
              <a:rPr lang="en-GB" altLang="en-US" dirty="0" err="1">
                <a:latin typeface="+mn-lt"/>
              </a:rPr>
              <a:t>C</a:t>
            </a:r>
            <a:r>
              <a:rPr lang="en-GB" altLang="en-US" baseline="-25000" dirty="0" err="1">
                <a:latin typeface="+mn-lt"/>
              </a:rPr>
              <a:t>Lmax</a:t>
            </a:r>
            <a:r>
              <a:rPr lang="en-GB" altLang="en-US" dirty="0">
                <a:latin typeface="+mn-lt"/>
              </a:rPr>
              <a:t> at landing</a:t>
            </a:r>
            <a:endParaRPr lang="en-US" altLang="en-US" sz="1800" b="1" dirty="0">
              <a:latin typeface="+mn-lt"/>
            </a:endParaRPr>
          </a:p>
        </p:txBody>
      </p:sp>
    </p:spTree>
    <p:extLst>
      <p:ext uri="{BB962C8B-B14F-4D97-AF65-F5344CB8AC3E}">
        <p14:creationId xmlns:p14="http://schemas.microsoft.com/office/powerpoint/2010/main" val="1511701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C71D-B6EB-4527-AB47-F3518414183F}"/>
              </a:ext>
            </a:extLst>
          </p:cNvPr>
          <p:cNvSpPr>
            <a:spLocks noGrp="1"/>
          </p:cNvSpPr>
          <p:nvPr>
            <p:ph type="title"/>
          </p:nvPr>
        </p:nvSpPr>
        <p:spPr/>
        <p:txBody>
          <a:bodyPr/>
          <a:lstStyle/>
          <a:p>
            <a:r>
              <a:rPr lang="en-US" dirty="0"/>
              <a:t>Wing Sizing &amp; Design</a:t>
            </a:r>
          </a:p>
        </p:txBody>
      </p:sp>
      <p:sp>
        <p:nvSpPr>
          <p:cNvPr id="3" name="Content Placeholder 2">
            <a:extLst>
              <a:ext uri="{FF2B5EF4-FFF2-40B4-BE49-F238E27FC236}">
                <a16:creationId xmlns:a16="http://schemas.microsoft.com/office/drawing/2014/main" id="{C9892A0D-C42D-486F-86FF-69D9625B8C1F}"/>
              </a:ext>
            </a:extLst>
          </p:cNvPr>
          <p:cNvSpPr>
            <a:spLocks noGrp="1"/>
          </p:cNvSpPr>
          <p:nvPr>
            <p:ph idx="1"/>
          </p:nvPr>
        </p:nvSpPr>
        <p:spPr/>
        <p:txBody>
          <a:bodyPr/>
          <a:lstStyle/>
          <a:p>
            <a:endParaRPr lang="en-US" dirty="0"/>
          </a:p>
        </p:txBody>
      </p:sp>
      <p:pic>
        <p:nvPicPr>
          <p:cNvPr id="144386" name="Picture 2" descr="Photos: Boeing 747-830 Aircraft Pictures | Airliners.net | Boeing 747,  Boeing, Aircraft">
            <a:extLst>
              <a:ext uri="{FF2B5EF4-FFF2-40B4-BE49-F238E27FC236}">
                <a16:creationId xmlns:a16="http://schemas.microsoft.com/office/drawing/2014/main" id="{4060A755-06F2-443F-A894-43B751C5FF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32880" r="45055" b="16763"/>
          <a:stretch/>
        </p:blipFill>
        <p:spPr bwMode="auto">
          <a:xfrm>
            <a:off x="6559505" y="2352906"/>
            <a:ext cx="4864938" cy="3017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4340C95-31F0-4DF2-97A2-DA2310CC07CF}"/>
              </a:ext>
            </a:extLst>
          </p:cNvPr>
          <p:cNvPicPr>
            <a:picLocks noChangeAspect="1"/>
          </p:cNvPicPr>
          <p:nvPr/>
        </p:nvPicPr>
        <p:blipFill>
          <a:blip r:embed="rId4"/>
          <a:stretch>
            <a:fillRect/>
          </a:stretch>
        </p:blipFill>
        <p:spPr>
          <a:xfrm>
            <a:off x="819240" y="2352906"/>
            <a:ext cx="5530626" cy="3017077"/>
          </a:xfrm>
          <a:prstGeom prst="rect">
            <a:avLst/>
          </a:prstGeom>
        </p:spPr>
      </p:pic>
    </p:spTree>
    <p:extLst>
      <p:ext uri="{BB962C8B-B14F-4D97-AF65-F5344CB8AC3E}">
        <p14:creationId xmlns:p14="http://schemas.microsoft.com/office/powerpoint/2010/main" val="16647743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Trailing edge high lift devices:</a:t>
            </a:r>
          </a:p>
          <a:p>
            <a:pPr>
              <a:spcBef>
                <a:spcPts val="0"/>
              </a:spcBef>
            </a:pPr>
            <a:r>
              <a:rPr lang="en-US" altLang="en-US" sz="2000" dirty="0"/>
              <a:t>Plain flap</a:t>
            </a:r>
          </a:p>
          <a:p>
            <a:pPr>
              <a:spcBef>
                <a:spcPts val="0"/>
              </a:spcBef>
            </a:pPr>
            <a:r>
              <a:rPr lang="en-US" altLang="en-US" sz="2000" dirty="0"/>
              <a:t>Split flap</a:t>
            </a:r>
          </a:p>
          <a:p>
            <a:pPr>
              <a:spcBef>
                <a:spcPts val="0"/>
              </a:spcBef>
            </a:pPr>
            <a:r>
              <a:rPr lang="en-US" altLang="en-US" sz="2000" dirty="0"/>
              <a:t>Slotted flap</a:t>
            </a:r>
          </a:p>
          <a:p>
            <a:pPr>
              <a:spcBef>
                <a:spcPts val="0"/>
              </a:spcBef>
            </a:pPr>
            <a:r>
              <a:rPr lang="en-US" altLang="en-US" sz="2000" dirty="0"/>
              <a:t>Fowler flap</a:t>
            </a:r>
          </a:p>
          <a:p>
            <a:pPr>
              <a:spcBef>
                <a:spcPts val="0"/>
              </a:spcBef>
            </a:pPr>
            <a:r>
              <a:rPr lang="en-US" altLang="en-US" sz="2000" dirty="0"/>
              <a:t>Double-slotted flap</a:t>
            </a:r>
          </a:p>
          <a:p>
            <a:pPr>
              <a:spcBef>
                <a:spcPts val="0"/>
              </a:spcBef>
            </a:pPr>
            <a:r>
              <a:rPr lang="en-US" altLang="en-US" sz="2000" dirty="0"/>
              <a:t>Triple-slotted flap</a:t>
            </a:r>
          </a:p>
          <a:p>
            <a:pPr>
              <a:spcBef>
                <a:spcPts val="0"/>
              </a:spcBef>
            </a:pPr>
            <a:endParaRPr lang="en-US" altLang="en-US" sz="2000" dirty="0"/>
          </a:p>
          <a:p>
            <a:pPr marL="0" indent="0">
              <a:buNone/>
            </a:pPr>
            <a:r>
              <a:rPr lang="en-US" altLang="en-US" dirty="0"/>
              <a:t>Working Principle:</a:t>
            </a:r>
          </a:p>
          <a:p>
            <a:pPr marL="342900" indent="-342900" eaLnBrk="1" hangingPunct="1">
              <a:spcBef>
                <a:spcPts val="0"/>
              </a:spcBef>
              <a:buFont typeface="+mj-lt"/>
              <a:buAutoNum type="arabicPeriod"/>
            </a:pPr>
            <a:r>
              <a:rPr lang="en-GB" altLang="en-US" sz="2000" dirty="0"/>
              <a:t>The total wing camber is increased</a:t>
            </a:r>
          </a:p>
          <a:p>
            <a:pPr marL="342900" indent="-342900" eaLnBrk="1" hangingPunct="1">
              <a:spcBef>
                <a:spcPts val="0"/>
              </a:spcBef>
              <a:buFont typeface="+mj-lt"/>
              <a:buAutoNum type="arabicPeriod"/>
            </a:pPr>
            <a:r>
              <a:rPr lang="en-GB" altLang="en-US" sz="2000" dirty="0"/>
              <a:t>The virtual </a:t>
            </a:r>
            <a:r>
              <a:rPr lang="en-GB" altLang="en-US" sz="2000" dirty="0" err="1"/>
              <a:t>AoA</a:t>
            </a:r>
            <a:r>
              <a:rPr lang="en-GB" altLang="en-US" sz="2000" dirty="0"/>
              <a:t> is slightly increased</a:t>
            </a:r>
          </a:p>
          <a:p>
            <a:pPr marL="342900" indent="-342900" eaLnBrk="1" hangingPunct="1">
              <a:spcBef>
                <a:spcPts val="0"/>
              </a:spcBef>
              <a:buFont typeface="+mj-lt"/>
              <a:buAutoNum type="arabicPeriod"/>
            </a:pPr>
            <a:r>
              <a:rPr lang="en-GB" altLang="en-US" sz="2000" dirty="0"/>
              <a:t>The surface of the wing is increased (in case of extensible element)</a:t>
            </a:r>
          </a:p>
          <a:p>
            <a:pPr marL="342900" indent="-342900" eaLnBrk="1" hangingPunct="1">
              <a:spcBef>
                <a:spcPts val="0"/>
              </a:spcBef>
              <a:buFont typeface="+mj-lt"/>
              <a:buAutoNum type="arabicPeriod"/>
            </a:pPr>
            <a:r>
              <a:rPr lang="en-GB" altLang="en-US" sz="2000" dirty="0"/>
              <a:t>Boundary layer control (in case of properly designed slots) </a:t>
            </a:r>
          </a:p>
        </p:txBody>
      </p:sp>
      <p:pic>
        <p:nvPicPr>
          <p:cNvPr id="3" name="Picture 4">
            <a:extLst>
              <a:ext uri="{FF2B5EF4-FFF2-40B4-BE49-F238E27FC236}">
                <a16:creationId xmlns:a16="http://schemas.microsoft.com/office/drawing/2014/main" id="{56101483-36BA-43EE-99E0-6C2D024BD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3806"/>
          <a:stretch>
            <a:fillRect/>
          </a:stretch>
        </p:blipFill>
        <p:spPr bwMode="auto">
          <a:xfrm>
            <a:off x="6871819" y="1790708"/>
            <a:ext cx="4205756" cy="2505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91017597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Effect of Trailing Edge Devices on lift curve:</a:t>
            </a:r>
          </a:p>
          <a:p>
            <a:pPr>
              <a:spcBef>
                <a:spcPts val="0"/>
              </a:spcBef>
            </a:pPr>
            <a:r>
              <a:rPr lang="en-US" altLang="en-US" sz="2000" dirty="0"/>
              <a:t>Increase the lift at a given angle of attack </a:t>
            </a:r>
          </a:p>
          <a:p>
            <a:pPr>
              <a:spcBef>
                <a:spcPts val="0"/>
              </a:spcBef>
            </a:pPr>
            <a:r>
              <a:rPr lang="en-US" altLang="en-US" sz="2000" dirty="0"/>
              <a:t>Do not increase the angle of stall; actually they typically lower it! (promote LE stall).</a:t>
            </a:r>
          </a:p>
          <a:p>
            <a:pPr>
              <a:spcBef>
                <a:spcPts val="0"/>
              </a:spcBef>
            </a:pPr>
            <a:r>
              <a:rPr lang="en-US" altLang="en-US" sz="2000" dirty="0"/>
              <a:t>Increase </a:t>
            </a:r>
            <a:r>
              <a:rPr lang="en-US" altLang="en-US" sz="2000" dirty="0" err="1"/>
              <a:t>C</a:t>
            </a:r>
            <a:r>
              <a:rPr lang="en-US" altLang="en-US" sz="2000" baseline="-25000" dirty="0" err="1"/>
              <a:t>Lmax</a:t>
            </a:r>
            <a:endParaRPr lang="en-US" altLang="en-US" sz="2000" baseline="-25000" dirty="0"/>
          </a:p>
          <a:p>
            <a:pPr>
              <a:spcBef>
                <a:spcPts val="0"/>
              </a:spcBef>
            </a:pPr>
            <a:endParaRPr lang="en-US" altLang="en-US" sz="2000" dirty="0"/>
          </a:p>
        </p:txBody>
      </p:sp>
      <p:pic>
        <p:nvPicPr>
          <p:cNvPr id="4" name="Picture 5">
            <a:extLst>
              <a:ext uri="{FF2B5EF4-FFF2-40B4-BE49-F238E27FC236}">
                <a16:creationId xmlns:a16="http://schemas.microsoft.com/office/drawing/2014/main" id="{72F45025-71A4-4651-A3B6-5B574D34EB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276" r="44827" b="26544"/>
          <a:stretch/>
        </p:blipFill>
        <p:spPr bwMode="auto">
          <a:xfrm rot="21479037">
            <a:off x="6504648" y="3496846"/>
            <a:ext cx="3900488" cy="238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9">
            <a:extLst>
              <a:ext uri="{FF2B5EF4-FFF2-40B4-BE49-F238E27FC236}">
                <a16:creationId xmlns:a16="http://schemas.microsoft.com/office/drawing/2014/main" id="{783A8268-DC43-42B9-98E3-D5D26400E3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827" b="66687"/>
          <a:stretch/>
        </p:blipFill>
        <p:spPr bwMode="auto">
          <a:xfrm rot="21479037">
            <a:off x="2006470" y="3496888"/>
            <a:ext cx="3900488" cy="2326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 Box 8">
            <a:extLst>
              <a:ext uri="{FF2B5EF4-FFF2-40B4-BE49-F238E27FC236}">
                <a16:creationId xmlns:a16="http://schemas.microsoft.com/office/drawing/2014/main" id="{6790618B-8EDB-4ACD-ADC1-CC7A3F2BB53E}"/>
              </a:ext>
            </a:extLst>
          </p:cNvPr>
          <p:cNvSpPr txBox="1">
            <a:spLocks noChangeArrowheads="1"/>
          </p:cNvSpPr>
          <p:nvPr/>
        </p:nvSpPr>
        <p:spPr bwMode="auto">
          <a:xfrm>
            <a:off x="3448354" y="3159859"/>
            <a:ext cx="3429000" cy="590550"/>
          </a:xfrm>
          <a:prstGeom prst="rect">
            <a:avLst/>
          </a:prstGeom>
          <a:noFill/>
          <a:ln w="9525" algn="ctr">
            <a:noFill/>
            <a:miter lim="800000"/>
            <a:headEnd/>
            <a:tailEnd/>
          </a:ln>
        </p:spPr>
        <p:txBody>
          <a:bodyP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dirty="0">
                <a:latin typeface="+mj-lt"/>
              </a:rPr>
              <a:t>Energizing effect of the slot on the flow, causes it to stay attached longer</a:t>
            </a:r>
          </a:p>
        </p:txBody>
      </p:sp>
      <p:sp>
        <p:nvSpPr>
          <p:cNvPr id="10" name="Line 10">
            <a:extLst>
              <a:ext uri="{FF2B5EF4-FFF2-40B4-BE49-F238E27FC236}">
                <a16:creationId xmlns:a16="http://schemas.microsoft.com/office/drawing/2014/main" id="{E0779C82-C80B-469B-9F96-6BF2BA937345}"/>
              </a:ext>
            </a:extLst>
          </p:cNvPr>
          <p:cNvSpPr>
            <a:spLocks noChangeShapeType="1"/>
          </p:cNvSpPr>
          <p:nvPr/>
        </p:nvSpPr>
        <p:spPr bwMode="auto">
          <a:xfrm flipH="1">
            <a:off x="4338638" y="3750408"/>
            <a:ext cx="80962" cy="36754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2" name="Text Box 11">
            <a:extLst>
              <a:ext uri="{FF2B5EF4-FFF2-40B4-BE49-F238E27FC236}">
                <a16:creationId xmlns:a16="http://schemas.microsoft.com/office/drawing/2014/main" id="{2F382C1B-7E1B-481C-9FDE-EAF9F5999692}"/>
              </a:ext>
            </a:extLst>
          </p:cNvPr>
          <p:cNvSpPr txBox="1">
            <a:spLocks noChangeArrowheads="1"/>
          </p:cNvSpPr>
          <p:nvPr/>
        </p:nvSpPr>
        <p:spPr bwMode="auto">
          <a:xfrm>
            <a:off x="7900907" y="3136611"/>
            <a:ext cx="3983912" cy="584775"/>
          </a:xfrm>
          <a:prstGeom prst="rect">
            <a:avLst/>
          </a:prstGeom>
          <a:noFill/>
          <a:ln w="9525" algn="ctr">
            <a:noFill/>
            <a:miter lim="800000"/>
            <a:headEnd/>
            <a:tailEnd/>
          </a:ln>
        </p:spPr>
        <p:txBody>
          <a:bodyPr wrap="squar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eaLnBrk="1" hangingPunct="1"/>
            <a:r>
              <a:rPr lang="en-GB" altLang="en-US" sz="1600" dirty="0">
                <a:latin typeface="+mn-lt"/>
              </a:rPr>
              <a:t>The net effect of extending the wing surface increases the lift slope</a:t>
            </a:r>
          </a:p>
        </p:txBody>
      </p:sp>
      <p:sp>
        <p:nvSpPr>
          <p:cNvPr id="16" name="Line 12">
            <a:extLst>
              <a:ext uri="{FF2B5EF4-FFF2-40B4-BE49-F238E27FC236}">
                <a16:creationId xmlns:a16="http://schemas.microsoft.com/office/drawing/2014/main" id="{B2A10817-32E3-4FB9-9035-3BF0B4C23236}"/>
              </a:ext>
            </a:extLst>
          </p:cNvPr>
          <p:cNvSpPr>
            <a:spLocks noChangeShapeType="1"/>
          </p:cNvSpPr>
          <p:nvPr/>
        </p:nvSpPr>
        <p:spPr bwMode="auto">
          <a:xfrm flipH="1">
            <a:off x="8280134" y="3629025"/>
            <a:ext cx="1168666" cy="10690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pic>
        <p:nvPicPr>
          <p:cNvPr id="18" name="Picture 17">
            <a:extLst>
              <a:ext uri="{FF2B5EF4-FFF2-40B4-BE49-F238E27FC236}">
                <a16:creationId xmlns:a16="http://schemas.microsoft.com/office/drawing/2014/main" id="{E00A68E4-38E5-4FC7-B308-C69E00B2D66C}"/>
              </a:ext>
            </a:extLst>
          </p:cNvPr>
          <p:cNvPicPr>
            <a:picLocks noChangeAspect="1"/>
          </p:cNvPicPr>
          <p:nvPr/>
        </p:nvPicPr>
        <p:blipFill>
          <a:blip r:embed="rId4"/>
          <a:stretch>
            <a:fillRect/>
          </a:stretch>
        </p:blipFill>
        <p:spPr>
          <a:xfrm>
            <a:off x="11180796" y="2429577"/>
            <a:ext cx="688908" cy="615749"/>
          </a:xfrm>
          <a:prstGeom prst="rect">
            <a:avLst/>
          </a:prstGeom>
        </p:spPr>
      </p:pic>
    </p:spTree>
    <p:extLst>
      <p:ext uri="{BB962C8B-B14F-4D97-AF65-F5344CB8AC3E}">
        <p14:creationId xmlns:p14="http://schemas.microsoft.com/office/powerpoint/2010/main" val="40594347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9B57313-51F4-42D6-B8F8-51D55D5E4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10" r="3517" b="10905"/>
          <a:stretch>
            <a:fillRect/>
          </a:stretch>
        </p:blipFill>
        <p:spPr bwMode="auto">
          <a:xfrm>
            <a:off x="1911275" y="1728306"/>
            <a:ext cx="8369449" cy="41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387BEC7E-A2A1-4B13-A1D1-C2235595024E}"/>
              </a:ext>
            </a:extLst>
          </p:cNvPr>
          <p:cNvSpPr>
            <a:spLocks noGrp="1"/>
          </p:cNvSpPr>
          <p:nvPr>
            <p:ph type="title"/>
          </p:nvPr>
        </p:nvSpPr>
        <p:spPr/>
        <p:txBody>
          <a:bodyPr/>
          <a:lstStyle/>
          <a:p>
            <a:r>
              <a:rPr lang="en-US" dirty="0"/>
              <a:t>8.4.1 Trailing Edge Devices</a:t>
            </a:r>
          </a:p>
        </p:txBody>
      </p:sp>
      <p:sp>
        <p:nvSpPr>
          <p:cNvPr id="3" name="Content Placeholder 2">
            <a:extLst>
              <a:ext uri="{FF2B5EF4-FFF2-40B4-BE49-F238E27FC236}">
                <a16:creationId xmlns:a16="http://schemas.microsoft.com/office/drawing/2014/main" id="{5386A607-6774-4A86-9946-BCD30EC551A0}"/>
              </a:ext>
            </a:extLst>
          </p:cNvPr>
          <p:cNvSpPr>
            <a:spLocks noGrp="1"/>
          </p:cNvSpPr>
          <p:nvPr>
            <p:ph idx="1"/>
          </p:nvPr>
        </p:nvSpPr>
        <p:spPr/>
        <p:txBody>
          <a:bodyPr/>
          <a:lstStyle/>
          <a:p>
            <a:pPr marL="0" indent="0">
              <a:buNone/>
            </a:pPr>
            <a:r>
              <a:rPr lang="en-US" altLang="en-US" dirty="0"/>
              <a:t>Typical Arrangement of Trailing Edge Movables:</a:t>
            </a:r>
            <a:endParaRPr lang="en-US" dirty="0"/>
          </a:p>
        </p:txBody>
      </p:sp>
    </p:spTree>
    <p:extLst>
      <p:ext uri="{BB962C8B-B14F-4D97-AF65-F5344CB8AC3E}">
        <p14:creationId xmlns:p14="http://schemas.microsoft.com/office/powerpoint/2010/main" val="14516084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sz="2400" dirty="0"/>
              <a:t>Plain flap</a:t>
            </a:r>
            <a:r>
              <a:rPr lang="en-US" altLang="en-US" dirty="0"/>
              <a:t>:</a:t>
            </a:r>
          </a:p>
          <a:p>
            <a:pPr>
              <a:spcBef>
                <a:spcPts val="0"/>
              </a:spcBef>
            </a:pPr>
            <a:r>
              <a:rPr lang="en-GB" altLang="en-US" sz="2000" dirty="0"/>
              <a:t>Simple</a:t>
            </a:r>
          </a:p>
          <a:p>
            <a:pPr>
              <a:spcBef>
                <a:spcPts val="0"/>
              </a:spcBef>
            </a:pPr>
            <a:r>
              <a:rPr lang="en-US" altLang="en-US" sz="2000" dirty="0"/>
              <a:t>Typically used in small aircraft or thin wings aircraft where there is not space to store a complex retractable mechanism</a:t>
            </a:r>
          </a:p>
          <a:p>
            <a:pPr>
              <a:spcBef>
                <a:spcPts val="0"/>
              </a:spcBef>
            </a:pPr>
            <a:r>
              <a:rPr lang="en-GB" altLang="en-US" sz="2000" dirty="0"/>
              <a:t>The performance is sensitive to the sealing of the hinge. (Same as ailerons and spoilers) </a:t>
            </a:r>
          </a:p>
          <a:p>
            <a:pPr>
              <a:spcBef>
                <a:spcPts val="0"/>
              </a:spcBef>
            </a:pPr>
            <a:endParaRPr lang="en-US" altLang="en-US" sz="2000" dirty="0"/>
          </a:p>
        </p:txBody>
      </p:sp>
      <p:pic>
        <p:nvPicPr>
          <p:cNvPr id="4" name="Picture 3">
            <a:extLst>
              <a:ext uri="{FF2B5EF4-FFF2-40B4-BE49-F238E27FC236}">
                <a16:creationId xmlns:a16="http://schemas.microsoft.com/office/drawing/2014/main" id="{CCC08160-3410-4917-9D7A-4F77B8F0A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21" r="51389" b="62463"/>
          <a:stretch>
            <a:fillRect/>
          </a:stretch>
        </p:blipFill>
        <p:spPr bwMode="auto">
          <a:xfrm>
            <a:off x="9169595" y="4478529"/>
            <a:ext cx="2412805" cy="128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6" name="Group 35">
            <a:extLst>
              <a:ext uri="{FF2B5EF4-FFF2-40B4-BE49-F238E27FC236}">
                <a16:creationId xmlns:a16="http://schemas.microsoft.com/office/drawing/2014/main" id="{51B422F6-10C8-43E0-9E18-88123E83C8FE}"/>
              </a:ext>
            </a:extLst>
          </p:cNvPr>
          <p:cNvGraphicFramePr>
            <a:graphicFrameLocks noGrp="1"/>
          </p:cNvGraphicFramePr>
          <p:nvPr>
            <p:extLst>
              <p:ext uri="{D42A27DB-BD31-4B8C-83A1-F6EECF244321}">
                <p14:modId xmlns:p14="http://schemas.microsoft.com/office/powerpoint/2010/main" val="2917735327"/>
              </p:ext>
            </p:extLst>
          </p:nvPr>
        </p:nvGraphicFramePr>
        <p:xfrm>
          <a:off x="9272511" y="3429000"/>
          <a:ext cx="2309889" cy="1005912"/>
        </p:xfrm>
        <a:graphic>
          <a:graphicData uri="http://schemas.openxmlformats.org/drawingml/2006/table">
            <a:tbl>
              <a:tblPr/>
              <a:tblGrid>
                <a:gridCol w="1246125">
                  <a:extLst>
                    <a:ext uri="{9D8B030D-6E8A-4147-A177-3AD203B41FA5}">
                      <a16:colId xmlns:a16="http://schemas.microsoft.com/office/drawing/2014/main" val="20000"/>
                    </a:ext>
                  </a:extLst>
                </a:gridCol>
                <a:gridCol w="1063764">
                  <a:extLst>
                    <a:ext uri="{9D8B030D-6E8A-4147-A177-3AD203B41FA5}">
                      <a16:colId xmlns:a16="http://schemas.microsoft.com/office/drawing/2014/main" val="20001"/>
                    </a:ext>
                  </a:extLst>
                </a:gridCol>
              </a:tblGrid>
              <a:tr h="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mn-lt"/>
                        </a:rPr>
                        <a:t>Typical deflection angles</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nl-NL"/>
                    </a:p>
                  </a:txBody>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mn-lt"/>
                        </a:rPr>
                        <a:t>Take off</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Landing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20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60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8" name="Picture 4" descr="Testing the flaps is part of every pre-flight check. These simple flaps are common on small planes like this Cessna 172.">
            <a:extLst>
              <a:ext uri="{FF2B5EF4-FFF2-40B4-BE49-F238E27FC236}">
                <a16:creationId xmlns:a16="http://schemas.microsoft.com/office/drawing/2014/main" id="{5800C4C0-AE1E-40A6-8ACE-DFCE8A2D807D}"/>
              </a:ext>
            </a:extLst>
          </p:cNvPr>
          <p:cNvPicPr>
            <a:picLocks noChangeAspect="1"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1292005" y="3611787"/>
            <a:ext cx="2741758" cy="19494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48482" name="Picture 2" descr="How The 4 Types Of Aircraft Flaps Work | Boldmethod">
            <a:extLst>
              <a:ext uri="{FF2B5EF4-FFF2-40B4-BE49-F238E27FC236}">
                <a16:creationId xmlns:a16="http://schemas.microsoft.com/office/drawing/2014/main" id="{498E7C84-9B3B-4CC5-B5AA-5FB984A46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3912" y="3611787"/>
            <a:ext cx="2924175" cy="19494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6">
            <a:extLst>
              <a:ext uri="{FF2B5EF4-FFF2-40B4-BE49-F238E27FC236}">
                <a16:creationId xmlns:a16="http://schemas.microsoft.com/office/drawing/2014/main" id="{ED298E83-A35F-4741-8E4D-A1ADC2F6452A}"/>
              </a:ext>
            </a:extLst>
          </p:cNvPr>
          <p:cNvSpPr txBox="1">
            <a:spLocks noChangeArrowheads="1"/>
          </p:cNvSpPr>
          <p:nvPr/>
        </p:nvSpPr>
        <p:spPr bwMode="auto">
          <a:xfrm>
            <a:off x="2828368" y="5187952"/>
            <a:ext cx="12053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b="1" dirty="0">
                <a:solidFill>
                  <a:schemeClr val="bg1"/>
                </a:solidFill>
                <a:latin typeface="+mn-lt"/>
              </a:rPr>
              <a:t>CESSNA 172</a:t>
            </a:r>
          </a:p>
        </p:txBody>
      </p:sp>
    </p:spTree>
    <p:extLst>
      <p:ext uri="{BB962C8B-B14F-4D97-AF65-F5344CB8AC3E}">
        <p14:creationId xmlns:p14="http://schemas.microsoft.com/office/powerpoint/2010/main" val="213901286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sz="2400" dirty="0"/>
              <a:t>Split flap</a:t>
            </a:r>
            <a:r>
              <a:rPr lang="en-US" altLang="en-US" dirty="0"/>
              <a:t>:</a:t>
            </a:r>
          </a:p>
          <a:p>
            <a:pPr>
              <a:spcBef>
                <a:spcPts val="0"/>
              </a:spcBef>
            </a:pPr>
            <a:r>
              <a:rPr lang="en-GB" altLang="en-US" sz="2000" dirty="0"/>
              <a:t>Simple as plain flap</a:t>
            </a:r>
          </a:p>
          <a:p>
            <a:pPr>
              <a:spcBef>
                <a:spcPts val="0"/>
              </a:spcBef>
            </a:pPr>
            <a:r>
              <a:rPr lang="en-GB" altLang="en-US" sz="2000" dirty="0"/>
              <a:t>Not sensitive to the sealing of the hinge. </a:t>
            </a:r>
          </a:p>
          <a:p>
            <a:pPr>
              <a:spcBef>
                <a:spcPts val="0"/>
              </a:spcBef>
            </a:pPr>
            <a:r>
              <a:rPr lang="en-GB" altLang="en-US" sz="2000" dirty="0"/>
              <a:t>High drag, </a:t>
            </a:r>
            <a:r>
              <a:rPr lang="en-GB" altLang="en-US" sz="2000" b="1" dirty="0"/>
              <a:t>deprecated design no longer used today</a:t>
            </a:r>
          </a:p>
          <a:p>
            <a:pPr>
              <a:spcBef>
                <a:spcPts val="0"/>
              </a:spcBef>
            </a:pPr>
            <a:endParaRPr lang="en-US" altLang="en-US" sz="2000" dirty="0"/>
          </a:p>
        </p:txBody>
      </p:sp>
      <p:graphicFrame>
        <p:nvGraphicFramePr>
          <p:cNvPr id="6" name="Group 35">
            <a:extLst>
              <a:ext uri="{FF2B5EF4-FFF2-40B4-BE49-F238E27FC236}">
                <a16:creationId xmlns:a16="http://schemas.microsoft.com/office/drawing/2014/main" id="{51B422F6-10C8-43E0-9E18-88123E83C8FE}"/>
              </a:ext>
            </a:extLst>
          </p:cNvPr>
          <p:cNvGraphicFramePr>
            <a:graphicFrameLocks noGrp="1"/>
          </p:cNvGraphicFramePr>
          <p:nvPr>
            <p:extLst>
              <p:ext uri="{D42A27DB-BD31-4B8C-83A1-F6EECF244321}">
                <p14:modId xmlns:p14="http://schemas.microsoft.com/office/powerpoint/2010/main" val="674280839"/>
              </p:ext>
            </p:extLst>
          </p:nvPr>
        </p:nvGraphicFramePr>
        <p:xfrm>
          <a:off x="9272511" y="3429000"/>
          <a:ext cx="2309889" cy="1005912"/>
        </p:xfrm>
        <a:graphic>
          <a:graphicData uri="http://schemas.openxmlformats.org/drawingml/2006/table">
            <a:tbl>
              <a:tblPr/>
              <a:tblGrid>
                <a:gridCol w="1246125">
                  <a:extLst>
                    <a:ext uri="{9D8B030D-6E8A-4147-A177-3AD203B41FA5}">
                      <a16:colId xmlns:a16="http://schemas.microsoft.com/office/drawing/2014/main" val="20000"/>
                    </a:ext>
                  </a:extLst>
                </a:gridCol>
                <a:gridCol w="1063764">
                  <a:extLst>
                    <a:ext uri="{9D8B030D-6E8A-4147-A177-3AD203B41FA5}">
                      <a16:colId xmlns:a16="http://schemas.microsoft.com/office/drawing/2014/main" val="20001"/>
                    </a:ext>
                  </a:extLst>
                </a:gridCol>
              </a:tblGrid>
              <a:tr h="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mn-lt"/>
                        </a:rPr>
                        <a:t>Typical deflection angles</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nl-NL"/>
                    </a:p>
                  </a:txBody>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mn-lt"/>
                        </a:rPr>
                        <a:t>Take off</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Landing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20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60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3" name="Picture 5">
            <a:extLst>
              <a:ext uri="{FF2B5EF4-FFF2-40B4-BE49-F238E27FC236}">
                <a16:creationId xmlns:a16="http://schemas.microsoft.com/office/drawing/2014/main" id="{BEE3C590-E372-4371-AB95-35652687C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7953" r="50000" b="34081"/>
          <a:stretch>
            <a:fillRect/>
          </a:stretch>
        </p:blipFill>
        <p:spPr bwMode="auto">
          <a:xfrm>
            <a:off x="9077324" y="4595495"/>
            <a:ext cx="2671763" cy="103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 name="Picture 2">
            <a:extLst>
              <a:ext uri="{FF2B5EF4-FFF2-40B4-BE49-F238E27FC236}">
                <a16:creationId xmlns:a16="http://schemas.microsoft.com/office/drawing/2014/main" id="{8245DA98-BEE6-4669-84AE-E387C19BF7F7}"/>
              </a:ext>
            </a:extLst>
          </p:cNvPr>
          <p:cNvPicPr>
            <a:picLocks noChangeAspect="1" noChangeArrowheads="1"/>
          </p:cNvPicPr>
          <p:nvPr/>
        </p:nvPicPr>
        <p:blipFill>
          <a:blip r:embed="rId4">
            <a:lum bright="30000" contrast="18000"/>
            <a:extLst>
              <a:ext uri="{28A0092B-C50C-407E-A947-70E740481C1C}">
                <a14:useLocalDpi xmlns:a14="http://schemas.microsoft.com/office/drawing/2010/main" val="0"/>
              </a:ext>
            </a:extLst>
          </a:blip>
          <a:srcRect l="23381" t="65913" r="61180" b="14529"/>
          <a:stretch>
            <a:fillRect/>
          </a:stretch>
        </p:blipFill>
        <p:spPr bwMode="auto">
          <a:xfrm>
            <a:off x="228561" y="3429000"/>
            <a:ext cx="2350253" cy="229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4">
            <a:extLst>
              <a:ext uri="{FF2B5EF4-FFF2-40B4-BE49-F238E27FC236}">
                <a16:creationId xmlns:a16="http://schemas.microsoft.com/office/drawing/2014/main" id="{484B601F-8789-44A4-8052-025352B69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448" y="3421344"/>
            <a:ext cx="3059517" cy="2294638"/>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pic>
      <p:pic>
        <p:nvPicPr>
          <p:cNvPr id="149506" name="Picture 2" descr="The Douglas DC-3 Restoration">
            <a:extLst>
              <a:ext uri="{FF2B5EF4-FFF2-40B4-BE49-F238E27FC236}">
                <a16:creationId xmlns:a16="http://schemas.microsoft.com/office/drawing/2014/main" id="{DA5AE9CD-7CFB-4D3F-9C01-10B4BB329A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7599" y="3421344"/>
            <a:ext cx="3069725" cy="23022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6">
            <a:extLst>
              <a:ext uri="{FF2B5EF4-FFF2-40B4-BE49-F238E27FC236}">
                <a16:creationId xmlns:a16="http://schemas.microsoft.com/office/drawing/2014/main" id="{9DA245BB-7827-46C3-AC40-5166BDAD0741}"/>
              </a:ext>
            </a:extLst>
          </p:cNvPr>
          <p:cNvSpPr txBox="1">
            <a:spLocks noChangeArrowheads="1"/>
          </p:cNvSpPr>
          <p:nvPr/>
        </p:nvSpPr>
        <p:spPr bwMode="auto">
          <a:xfrm>
            <a:off x="6007599" y="5369772"/>
            <a:ext cx="5277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b="1" dirty="0">
                <a:solidFill>
                  <a:schemeClr val="bg1"/>
                </a:solidFill>
                <a:latin typeface="+mn-lt"/>
              </a:rPr>
              <a:t>DC3</a:t>
            </a:r>
          </a:p>
        </p:txBody>
      </p:sp>
    </p:spTree>
    <p:extLst>
      <p:ext uri="{BB962C8B-B14F-4D97-AF65-F5344CB8AC3E}">
        <p14:creationId xmlns:p14="http://schemas.microsoft.com/office/powerpoint/2010/main" val="37989165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sz="2400" dirty="0"/>
              <a:t>Slotted flap</a:t>
            </a:r>
            <a:r>
              <a:rPr lang="en-US" altLang="en-US" dirty="0"/>
              <a:t>:</a:t>
            </a:r>
          </a:p>
          <a:p>
            <a:pPr>
              <a:spcBef>
                <a:spcPts val="0"/>
              </a:spcBef>
            </a:pPr>
            <a:r>
              <a:rPr lang="en-GB" altLang="en-US" sz="2000" dirty="0"/>
              <a:t>Uses a slot to energise the boundary layer on the upper surface of the flap</a:t>
            </a:r>
          </a:p>
          <a:p>
            <a:pPr>
              <a:spcBef>
                <a:spcPts val="0"/>
              </a:spcBef>
            </a:pPr>
            <a:r>
              <a:rPr lang="en-US" altLang="en-US" sz="2000" dirty="0"/>
              <a:t>Typically used in small aircraft or thin wings aircraft where there is not space to store a complex retractable mechanism.</a:t>
            </a:r>
          </a:p>
          <a:p>
            <a:pPr>
              <a:spcBef>
                <a:spcPts val="0"/>
              </a:spcBef>
            </a:pPr>
            <a:endParaRPr lang="en-US" altLang="en-US" sz="2000" dirty="0"/>
          </a:p>
        </p:txBody>
      </p:sp>
      <p:graphicFrame>
        <p:nvGraphicFramePr>
          <p:cNvPr id="6" name="Group 35">
            <a:extLst>
              <a:ext uri="{FF2B5EF4-FFF2-40B4-BE49-F238E27FC236}">
                <a16:creationId xmlns:a16="http://schemas.microsoft.com/office/drawing/2014/main" id="{51B422F6-10C8-43E0-9E18-88123E83C8FE}"/>
              </a:ext>
            </a:extLst>
          </p:cNvPr>
          <p:cNvGraphicFramePr>
            <a:graphicFrameLocks noGrp="1"/>
          </p:cNvGraphicFramePr>
          <p:nvPr>
            <p:extLst>
              <p:ext uri="{D42A27DB-BD31-4B8C-83A1-F6EECF244321}">
                <p14:modId xmlns:p14="http://schemas.microsoft.com/office/powerpoint/2010/main" val="2102710902"/>
              </p:ext>
            </p:extLst>
          </p:nvPr>
        </p:nvGraphicFramePr>
        <p:xfrm>
          <a:off x="9272511" y="3429000"/>
          <a:ext cx="2309889" cy="1005912"/>
        </p:xfrm>
        <a:graphic>
          <a:graphicData uri="http://schemas.openxmlformats.org/drawingml/2006/table">
            <a:tbl>
              <a:tblPr/>
              <a:tblGrid>
                <a:gridCol w="1246125">
                  <a:extLst>
                    <a:ext uri="{9D8B030D-6E8A-4147-A177-3AD203B41FA5}">
                      <a16:colId xmlns:a16="http://schemas.microsoft.com/office/drawing/2014/main" val="20000"/>
                    </a:ext>
                  </a:extLst>
                </a:gridCol>
                <a:gridCol w="1063764">
                  <a:extLst>
                    <a:ext uri="{9D8B030D-6E8A-4147-A177-3AD203B41FA5}">
                      <a16:colId xmlns:a16="http://schemas.microsoft.com/office/drawing/2014/main" val="20001"/>
                    </a:ext>
                  </a:extLst>
                </a:gridCol>
              </a:tblGrid>
              <a:tr h="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mn-lt"/>
                        </a:rPr>
                        <a:t>Typical deflection angles</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nl-NL"/>
                    </a:p>
                  </a:txBody>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mn-lt"/>
                        </a:rPr>
                        <a:t>Take off</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Landing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20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40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 name="Picture 4">
            <a:extLst>
              <a:ext uri="{FF2B5EF4-FFF2-40B4-BE49-F238E27FC236}">
                <a16:creationId xmlns:a16="http://schemas.microsoft.com/office/drawing/2014/main" id="{E97FE2E9-2D01-492B-BE25-274EDB30D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18" r="51389" b="10112"/>
          <a:stretch>
            <a:fillRect/>
          </a:stretch>
        </p:blipFill>
        <p:spPr bwMode="auto">
          <a:xfrm>
            <a:off x="9169641" y="4702413"/>
            <a:ext cx="2597393" cy="890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2" descr="Loading aircraft image...">
            <a:extLst>
              <a:ext uri="{FF2B5EF4-FFF2-40B4-BE49-F238E27FC236}">
                <a16:creationId xmlns:a16="http://schemas.microsoft.com/office/drawing/2014/main" id="{B75FF978-1725-41E7-AA8C-F36B66FB77A1}"/>
              </a:ext>
            </a:extLst>
          </p:cNvPr>
          <p:cNvPicPr>
            <a:picLocks noChangeAspect="1" noChangeArrowheads="1"/>
          </p:cNvPicPr>
          <p:nvPr/>
        </p:nvPicPr>
        <p:blipFill>
          <a:blip r:embed="rId4">
            <a:lum bright="12000" contrast="12000"/>
            <a:extLst>
              <a:ext uri="{28A0092B-C50C-407E-A947-70E740481C1C}">
                <a14:useLocalDpi xmlns:a14="http://schemas.microsoft.com/office/drawing/2010/main" val="0"/>
              </a:ext>
            </a:extLst>
          </a:blip>
          <a:srcRect l="34375" t="30977" r="31250" b="22523"/>
          <a:stretch>
            <a:fillRect/>
          </a:stretch>
        </p:blipFill>
        <p:spPr bwMode="auto">
          <a:xfrm>
            <a:off x="533400" y="3305175"/>
            <a:ext cx="2486032" cy="24860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4C163778-D196-4870-9F21-20F5CEE935C6}"/>
              </a:ext>
            </a:extLst>
          </p:cNvPr>
          <p:cNvSpPr txBox="1">
            <a:spLocks noChangeArrowheads="1"/>
          </p:cNvSpPr>
          <p:nvPr/>
        </p:nvSpPr>
        <p:spPr bwMode="auto">
          <a:xfrm>
            <a:off x="1339677" y="5452653"/>
            <a:ext cx="16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b="1" dirty="0">
                <a:solidFill>
                  <a:schemeClr val="bg1"/>
                </a:solidFill>
                <a:latin typeface="+mn-lt"/>
              </a:rPr>
              <a:t>CESSNA CITATION</a:t>
            </a:r>
          </a:p>
        </p:txBody>
      </p:sp>
    </p:spTree>
    <p:extLst>
      <p:ext uri="{BB962C8B-B14F-4D97-AF65-F5344CB8AC3E}">
        <p14:creationId xmlns:p14="http://schemas.microsoft.com/office/powerpoint/2010/main" val="5406666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sz="2400" dirty="0"/>
              <a:t>Fowler flap</a:t>
            </a:r>
            <a:r>
              <a:rPr lang="en-US" altLang="en-US" dirty="0"/>
              <a:t>:</a:t>
            </a:r>
          </a:p>
          <a:p>
            <a:pPr eaLnBrk="1" hangingPunct="1"/>
            <a:r>
              <a:rPr lang="en-GB" altLang="en-US" sz="2000" dirty="0"/>
              <a:t>The flaps is first extracted and then rotated (increase </a:t>
            </a:r>
            <a:r>
              <a:rPr lang="en-GB" altLang="en-US" sz="2000" b="1" dirty="0"/>
              <a:t>both in wing surface and camber</a:t>
            </a:r>
            <a:r>
              <a:rPr lang="en-GB" altLang="en-US" sz="2000" dirty="0"/>
              <a:t>)</a:t>
            </a:r>
          </a:p>
          <a:p>
            <a:pPr eaLnBrk="1" hangingPunct="1"/>
            <a:r>
              <a:rPr lang="en-GB" altLang="en-US" sz="2000" dirty="0"/>
              <a:t>The possibility to simply extend the flap without rotating is often used during take-off, where low drag is important</a:t>
            </a:r>
          </a:p>
          <a:p>
            <a:pPr eaLnBrk="1" hangingPunct="1"/>
            <a:r>
              <a:rPr lang="en-GB" altLang="en-US" sz="2000" dirty="0"/>
              <a:t>Often used on outboard sections of commercial aircraft (A310, A320, B767, B777)</a:t>
            </a:r>
          </a:p>
          <a:p>
            <a:r>
              <a:rPr lang="en-GB" altLang="en-US" sz="2000" dirty="0"/>
              <a:t>Complex but efficient</a:t>
            </a:r>
          </a:p>
          <a:p>
            <a:pPr eaLnBrk="1" hangingPunct="1"/>
            <a:endParaRPr lang="en-GB" altLang="en-US" sz="2000" dirty="0"/>
          </a:p>
        </p:txBody>
      </p:sp>
      <p:graphicFrame>
        <p:nvGraphicFramePr>
          <p:cNvPr id="6" name="Group 35">
            <a:extLst>
              <a:ext uri="{FF2B5EF4-FFF2-40B4-BE49-F238E27FC236}">
                <a16:creationId xmlns:a16="http://schemas.microsoft.com/office/drawing/2014/main" id="{51B422F6-10C8-43E0-9E18-88123E83C8FE}"/>
              </a:ext>
            </a:extLst>
          </p:cNvPr>
          <p:cNvGraphicFramePr>
            <a:graphicFrameLocks noGrp="1"/>
          </p:cNvGraphicFramePr>
          <p:nvPr>
            <p:extLst>
              <p:ext uri="{D42A27DB-BD31-4B8C-83A1-F6EECF244321}">
                <p14:modId xmlns:p14="http://schemas.microsoft.com/office/powerpoint/2010/main" val="193699014"/>
              </p:ext>
            </p:extLst>
          </p:nvPr>
        </p:nvGraphicFramePr>
        <p:xfrm>
          <a:off x="9272511" y="3609889"/>
          <a:ext cx="2309889" cy="1005912"/>
        </p:xfrm>
        <a:graphic>
          <a:graphicData uri="http://schemas.openxmlformats.org/drawingml/2006/table">
            <a:tbl>
              <a:tblPr/>
              <a:tblGrid>
                <a:gridCol w="1246125">
                  <a:extLst>
                    <a:ext uri="{9D8B030D-6E8A-4147-A177-3AD203B41FA5}">
                      <a16:colId xmlns:a16="http://schemas.microsoft.com/office/drawing/2014/main" val="20000"/>
                    </a:ext>
                  </a:extLst>
                </a:gridCol>
                <a:gridCol w="1063764">
                  <a:extLst>
                    <a:ext uri="{9D8B030D-6E8A-4147-A177-3AD203B41FA5}">
                      <a16:colId xmlns:a16="http://schemas.microsoft.com/office/drawing/2014/main" val="20001"/>
                    </a:ext>
                  </a:extLst>
                </a:gridCol>
              </a:tblGrid>
              <a:tr h="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mn-lt"/>
                        </a:rPr>
                        <a:t>Typical deflection angles</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nl-NL"/>
                    </a:p>
                  </a:txBody>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Take off</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Landing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15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40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3" name="Picture 2" descr="Tech6G3">
            <a:extLst>
              <a:ext uri="{FF2B5EF4-FFF2-40B4-BE49-F238E27FC236}">
                <a16:creationId xmlns:a16="http://schemas.microsoft.com/office/drawing/2014/main" id="{EDC033EC-4BD5-453F-A5B6-634762323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652" b="24022"/>
          <a:stretch>
            <a:fillRect/>
          </a:stretch>
        </p:blipFill>
        <p:spPr bwMode="auto">
          <a:xfrm>
            <a:off x="9032615" y="4702414"/>
            <a:ext cx="2789680" cy="100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lick for larger version">
            <a:extLst>
              <a:ext uri="{FF2B5EF4-FFF2-40B4-BE49-F238E27FC236}">
                <a16:creationId xmlns:a16="http://schemas.microsoft.com/office/drawing/2014/main" id="{8B6C1A9D-4FBE-40A9-8642-D624F4ACA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0187" r="22414"/>
          <a:stretch>
            <a:fillRect/>
          </a:stretch>
        </p:blipFill>
        <p:spPr bwMode="auto">
          <a:xfrm>
            <a:off x="756536" y="3764950"/>
            <a:ext cx="2598933" cy="20548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50530" name="Picture 2">
            <a:extLst>
              <a:ext uri="{FF2B5EF4-FFF2-40B4-BE49-F238E27FC236}">
                <a16:creationId xmlns:a16="http://schemas.microsoft.com/office/drawing/2014/main" id="{E952C13E-745A-4C83-B092-6C203B206E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930" y="3764950"/>
            <a:ext cx="2931932" cy="2054826"/>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5">
            <a:extLst>
              <a:ext uri="{FF2B5EF4-FFF2-40B4-BE49-F238E27FC236}">
                <a16:creationId xmlns:a16="http://schemas.microsoft.com/office/drawing/2014/main" id="{F292188E-1E5E-4045-A305-A27FBB204C7D}"/>
              </a:ext>
            </a:extLst>
          </p:cNvPr>
          <p:cNvSpPr txBox="1">
            <a:spLocks noChangeArrowheads="1"/>
          </p:cNvSpPr>
          <p:nvPr/>
        </p:nvSpPr>
        <p:spPr bwMode="auto">
          <a:xfrm>
            <a:off x="2733183" y="5452653"/>
            <a:ext cx="6222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b="1" dirty="0">
                <a:solidFill>
                  <a:schemeClr val="bg1"/>
                </a:solidFill>
                <a:latin typeface="+mn-lt"/>
              </a:rPr>
              <a:t>A320</a:t>
            </a:r>
          </a:p>
        </p:txBody>
      </p:sp>
      <p:sp>
        <p:nvSpPr>
          <p:cNvPr id="15" name="Text Box 5">
            <a:extLst>
              <a:ext uri="{FF2B5EF4-FFF2-40B4-BE49-F238E27FC236}">
                <a16:creationId xmlns:a16="http://schemas.microsoft.com/office/drawing/2014/main" id="{E52D68E4-4E92-4FC5-9D90-E38E5E7243F3}"/>
              </a:ext>
            </a:extLst>
          </p:cNvPr>
          <p:cNvSpPr txBox="1">
            <a:spLocks noChangeArrowheads="1"/>
          </p:cNvSpPr>
          <p:nvPr/>
        </p:nvSpPr>
        <p:spPr bwMode="auto">
          <a:xfrm>
            <a:off x="6583576" y="5452653"/>
            <a:ext cx="6222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b="1" dirty="0">
                <a:solidFill>
                  <a:schemeClr val="bg1"/>
                </a:solidFill>
                <a:latin typeface="+mn-lt"/>
              </a:rPr>
              <a:t>A320</a:t>
            </a:r>
          </a:p>
        </p:txBody>
      </p:sp>
    </p:spTree>
    <p:extLst>
      <p:ext uri="{BB962C8B-B14F-4D97-AF65-F5344CB8AC3E}">
        <p14:creationId xmlns:p14="http://schemas.microsoft.com/office/powerpoint/2010/main" val="360673341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sz="2400" dirty="0"/>
              <a:t>Fowler flap</a:t>
            </a:r>
            <a:r>
              <a:rPr lang="en-US" altLang="en-US" dirty="0"/>
              <a:t>:</a:t>
            </a:r>
          </a:p>
          <a:p>
            <a:pPr eaLnBrk="1" hangingPunct="1"/>
            <a:r>
              <a:rPr lang="en-GB" altLang="en-US" sz="2000" dirty="0"/>
              <a:t>Variations of increasing efficiency and complexity of the Fowler and single slotted flap </a:t>
            </a:r>
          </a:p>
          <a:p>
            <a:pPr eaLnBrk="1" hangingPunct="1"/>
            <a:endParaRPr lang="en-GB" altLang="en-US" sz="2000" dirty="0"/>
          </a:p>
        </p:txBody>
      </p:sp>
      <p:graphicFrame>
        <p:nvGraphicFramePr>
          <p:cNvPr id="6" name="Group 35">
            <a:extLst>
              <a:ext uri="{FF2B5EF4-FFF2-40B4-BE49-F238E27FC236}">
                <a16:creationId xmlns:a16="http://schemas.microsoft.com/office/drawing/2014/main" id="{51B422F6-10C8-43E0-9E18-88123E83C8FE}"/>
              </a:ext>
            </a:extLst>
          </p:cNvPr>
          <p:cNvGraphicFramePr>
            <a:graphicFrameLocks noGrp="1"/>
          </p:cNvGraphicFramePr>
          <p:nvPr>
            <p:extLst>
              <p:ext uri="{D42A27DB-BD31-4B8C-83A1-F6EECF244321}">
                <p14:modId xmlns:p14="http://schemas.microsoft.com/office/powerpoint/2010/main" val="3102845465"/>
              </p:ext>
            </p:extLst>
          </p:nvPr>
        </p:nvGraphicFramePr>
        <p:xfrm>
          <a:off x="9272511" y="3609889"/>
          <a:ext cx="2309889" cy="1005912"/>
        </p:xfrm>
        <a:graphic>
          <a:graphicData uri="http://schemas.openxmlformats.org/drawingml/2006/table">
            <a:tbl>
              <a:tblPr/>
              <a:tblGrid>
                <a:gridCol w="1246125">
                  <a:extLst>
                    <a:ext uri="{9D8B030D-6E8A-4147-A177-3AD203B41FA5}">
                      <a16:colId xmlns:a16="http://schemas.microsoft.com/office/drawing/2014/main" val="20000"/>
                    </a:ext>
                  </a:extLst>
                </a:gridCol>
                <a:gridCol w="1063764">
                  <a:extLst>
                    <a:ext uri="{9D8B030D-6E8A-4147-A177-3AD203B41FA5}">
                      <a16:colId xmlns:a16="http://schemas.microsoft.com/office/drawing/2014/main" val="20001"/>
                    </a:ext>
                  </a:extLst>
                </a:gridCol>
              </a:tblGrid>
              <a:tr h="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mn-lt"/>
                        </a:rPr>
                        <a:t>Typical deflection angles</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nl-NL"/>
                    </a:p>
                  </a:txBody>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Take off</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Landing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20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50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 name="Picture 4">
            <a:extLst>
              <a:ext uri="{FF2B5EF4-FFF2-40B4-BE49-F238E27FC236}">
                <a16:creationId xmlns:a16="http://schemas.microsoft.com/office/drawing/2014/main" id="{41E7CED4-C2B1-41BB-92F7-2385F64E1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223" t="39951" b="34082"/>
          <a:stretch>
            <a:fillRect/>
          </a:stretch>
        </p:blipFill>
        <p:spPr bwMode="auto">
          <a:xfrm>
            <a:off x="8562975" y="4770120"/>
            <a:ext cx="32766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 Box 24">
            <a:extLst>
              <a:ext uri="{FF2B5EF4-FFF2-40B4-BE49-F238E27FC236}">
                <a16:creationId xmlns:a16="http://schemas.microsoft.com/office/drawing/2014/main" id="{B9E2DF2C-CCF6-40C1-8A6A-0CFB144FA136}"/>
              </a:ext>
            </a:extLst>
          </p:cNvPr>
          <p:cNvSpPr txBox="1">
            <a:spLocks noChangeArrowheads="1"/>
          </p:cNvSpPr>
          <p:nvPr/>
        </p:nvSpPr>
        <p:spPr bwMode="auto">
          <a:xfrm>
            <a:off x="11372424" y="4607490"/>
            <a:ext cx="582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dirty="0">
                <a:latin typeface="+mn-lt"/>
              </a:rPr>
              <a:t>vane</a:t>
            </a:r>
          </a:p>
        </p:txBody>
      </p:sp>
      <p:sp>
        <p:nvSpPr>
          <p:cNvPr id="9" name="Line 25">
            <a:extLst>
              <a:ext uri="{FF2B5EF4-FFF2-40B4-BE49-F238E27FC236}">
                <a16:creationId xmlns:a16="http://schemas.microsoft.com/office/drawing/2014/main" id="{CEAED3D1-3FEE-4602-A963-1E7E9E40B9F7}"/>
              </a:ext>
            </a:extLst>
          </p:cNvPr>
          <p:cNvSpPr>
            <a:spLocks noChangeShapeType="1"/>
          </p:cNvSpPr>
          <p:nvPr/>
        </p:nvSpPr>
        <p:spPr bwMode="auto">
          <a:xfrm flipH="1">
            <a:off x="11220450" y="4868051"/>
            <a:ext cx="274320" cy="274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pic>
        <p:nvPicPr>
          <p:cNvPr id="151554" name="Picture 2" descr="Harlan D. Fowler - Wikipedia">
            <a:extLst>
              <a:ext uri="{FF2B5EF4-FFF2-40B4-BE49-F238E27FC236}">
                <a16:creationId xmlns:a16="http://schemas.microsoft.com/office/drawing/2014/main" id="{34CE1224-35B4-48CC-995D-509BCA7F2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30" y="3362325"/>
            <a:ext cx="3725694" cy="2483796"/>
          </a:xfrm>
          <a:prstGeom prst="rect">
            <a:avLst/>
          </a:prstGeom>
          <a:noFill/>
          <a:extLst>
            <a:ext uri="{909E8E84-426E-40DD-AFC4-6F175D3DCCD1}">
              <a14:hiddenFill xmlns:a14="http://schemas.microsoft.com/office/drawing/2010/main">
                <a:solidFill>
                  <a:srgbClr val="FFFFFF"/>
                </a:solidFill>
              </a14:hiddenFill>
            </a:ext>
          </a:extLst>
        </p:spPr>
      </p:pic>
      <p:pic>
        <p:nvPicPr>
          <p:cNvPr id="151556" name="Picture 4">
            <a:extLst>
              <a:ext uri="{FF2B5EF4-FFF2-40B4-BE49-F238E27FC236}">
                <a16:creationId xmlns:a16="http://schemas.microsoft.com/office/drawing/2014/main" id="{3B3AEF48-8652-47E5-8E3B-FD6A81810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574897" y="3362325"/>
            <a:ext cx="3736155" cy="24907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5">
            <a:extLst>
              <a:ext uri="{FF2B5EF4-FFF2-40B4-BE49-F238E27FC236}">
                <a16:creationId xmlns:a16="http://schemas.microsoft.com/office/drawing/2014/main" id="{8E74DBDC-B0FB-431C-94A7-73ED50EEC202}"/>
              </a:ext>
            </a:extLst>
          </p:cNvPr>
          <p:cNvSpPr txBox="1">
            <a:spLocks noChangeArrowheads="1"/>
          </p:cNvSpPr>
          <p:nvPr/>
        </p:nvSpPr>
        <p:spPr bwMode="auto">
          <a:xfrm>
            <a:off x="3755519" y="5494659"/>
            <a:ext cx="6126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b="1" dirty="0">
                <a:solidFill>
                  <a:schemeClr val="bg1"/>
                </a:solidFill>
                <a:latin typeface="+mn-lt"/>
              </a:rPr>
              <a:t>B737</a:t>
            </a:r>
          </a:p>
        </p:txBody>
      </p:sp>
      <p:sp>
        <p:nvSpPr>
          <p:cNvPr id="21" name="Text Box 5">
            <a:extLst>
              <a:ext uri="{FF2B5EF4-FFF2-40B4-BE49-F238E27FC236}">
                <a16:creationId xmlns:a16="http://schemas.microsoft.com/office/drawing/2014/main" id="{95F0AA0F-8654-433F-88D6-19ECC6FDF047}"/>
              </a:ext>
            </a:extLst>
          </p:cNvPr>
          <p:cNvSpPr txBox="1">
            <a:spLocks noChangeArrowheads="1"/>
          </p:cNvSpPr>
          <p:nvPr/>
        </p:nvSpPr>
        <p:spPr bwMode="auto">
          <a:xfrm>
            <a:off x="7577879" y="5494659"/>
            <a:ext cx="6126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b="1" dirty="0">
                <a:solidFill>
                  <a:schemeClr val="bg1"/>
                </a:solidFill>
                <a:latin typeface="+mn-lt"/>
              </a:rPr>
              <a:t>B737</a:t>
            </a:r>
          </a:p>
        </p:txBody>
      </p:sp>
      <p:sp>
        <p:nvSpPr>
          <p:cNvPr id="22" name="Text Box 24">
            <a:extLst>
              <a:ext uri="{FF2B5EF4-FFF2-40B4-BE49-F238E27FC236}">
                <a16:creationId xmlns:a16="http://schemas.microsoft.com/office/drawing/2014/main" id="{2DFF283F-F7F2-4AF4-91AF-83B5FD4C4662}"/>
              </a:ext>
            </a:extLst>
          </p:cNvPr>
          <p:cNvSpPr txBox="1">
            <a:spLocks noChangeArrowheads="1"/>
          </p:cNvSpPr>
          <p:nvPr/>
        </p:nvSpPr>
        <p:spPr bwMode="auto">
          <a:xfrm>
            <a:off x="5476194" y="3642131"/>
            <a:ext cx="582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dirty="0">
                <a:latin typeface="+mn-lt"/>
              </a:rPr>
              <a:t>vane</a:t>
            </a:r>
          </a:p>
        </p:txBody>
      </p:sp>
      <p:sp>
        <p:nvSpPr>
          <p:cNvPr id="23" name="Line 25">
            <a:extLst>
              <a:ext uri="{FF2B5EF4-FFF2-40B4-BE49-F238E27FC236}">
                <a16:creationId xmlns:a16="http://schemas.microsoft.com/office/drawing/2014/main" id="{997A90AD-0FF1-4D89-9EA4-1B54F84A6B2F}"/>
              </a:ext>
            </a:extLst>
          </p:cNvPr>
          <p:cNvSpPr>
            <a:spLocks noChangeShapeType="1"/>
          </p:cNvSpPr>
          <p:nvPr/>
        </p:nvSpPr>
        <p:spPr bwMode="auto">
          <a:xfrm>
            <a:off x="5991225" y="3980685"/>
            <a:ext cx="714375" cy="3996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21777159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Click for larger version">
            <a:extLst>
              <a:ext uri="{FF2B5EF4-FFF2-40B4-BE49-F238E27FC236}">
                <a16:creationId xmlns:a16="http://schemas.microsoft.com/office/drawing/2014/main" id="{8852316B-E378-45E5-BA91-4995CF828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99" t="28854" b="4096"/>
          <a:stretch/>
        </p:blipFill>
        <p:spPr bwMode="auto">
          <a:xfrm>
            <a:off x="642873" y="3370416"/>
            <a:ext cx="3796333" cy="249077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14" name="Group 2">
            <a:extLst>
              <a:ext uri="{FF2B5EF4-FFF2-40B4-BE49-F238E27FC236}">
                <a16:creationId xmlns:a16="http://schemas.microsoft.com/office/drawing/2014/main" id="{0E7FE088-41C3-475C-9954-11332B8F44E1}"/>
              </a:ext>
            </a:extLst>
          </p:cNvPr>
          <p:cNvGrpSpPr>
            <a:grpSpLocks/>
          </p:cNvGrpSpPr>
          <p:nvPr/>
        </p:nvGrpSpPr>
        <p:grpSpPr bwMode="auto">
          <a:xfrm>
            <a:off x="8763000" y="4634224"/>
            <a:ext cx="3429000" cy="1143000"/>
            <a:chOff x="3600" y="1104"/>
            <a:chExt cx="2160" cy="720"/>
          </a:xfrm>
        </p:grpSpPr>
        <p:grpSp>
          <p:nvGrpSpPr>
            <p:cNvPr id="15" name="Group 3">
              <a:extLst>
                <a:ext uri="{FF2B5EF4-FFF2-40B4-BE49-F238E27FC236}">
                  <a16:creationId xmlns:a16="http://schemas.microsoft.com/office/drawing/2014/main" id="{E13CE9EE-45D5-4DE6-85AC-8E96A7D39A5A}"/>
                </a:ext>
              </a:extLst>
            </p:cNvPr>
            <p:cNvGrpSpPr>
              <a:grpSpLocks/>
            </p:cNvGrpSpPr>
            <p:nvPr/>
          </p:nvGrpSpPr>
          <p:grpSpPr bwMode="auto">
            <a:xfrm>
              <a:off x="3600" y="1104"/>
              <a:ext cx="2160" cy="720"/>
              <a:chOff x="768" y="1728"/>
              <a:chExt cx="4224" cy="1550"/>
            </a:xfrm>
          </p:grpSpPr>
          <p:pic>
            <p:nvPicPr>
              <p:cNvPr id="17" name="Picture 4" descr="Tech6G3">
                <a:extLst>
                  <a:ext uri="{FF2B5EF4-FFF2-40B4-BE49-F238E27FC236}">
                    <a16:creationId xmlns:a16="http://schemas.microsoft.com/office/drawing/2014/main" id="{7B9D1CF3-85D4-4BAC-9BEA-CF129240A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4487"/>
              <a:stretch>
                <a:fillRect/>
              </a:stretch>
            </p:blipFill>
            <p:spPr bwMode="auto">
              <a:xfrm>
                <a:off x="768" y="1728"/>
                <a:ext cx="4224" cy="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5">
                <a:extLst>
                  <a:ext uri="{FF2B5EF4-FFF2-40B4-BE49-F238E27FC236}">
                    <a16:creationId xmlns:a16="http://schemas.microsoft.com/office/drawing/2014/main" id="{FB84A290-4943-4D2C-8BD5-22B37B9B92D6}"/>
                  </a:ext>
                </a:extLst>
              </p:cNvPr>
              <p:cNvSpPr>
                <a:spLocks noChangeArrowheads="1"/>
              </p:cNvSpPr>
              <p:nvPr/>
            </p:nvSpPr>
            <p:spPr bwMode="auto">
              <a:xfrm>
                <a:off x="3648" y="2496"/>
                <a:ext cx="624" cy="576"/>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19" name="Freeform 6">
                <a:extLst>
                  <a:ext uri="{FF2B5EF4-FFF2-40B4-BE49-F238E27FC236}">
                    <a16:creationId xmlns:a16="http://schemas.microsoft.com/office/drawing/2014/main" id="{554EDFC0-A650-4020-B2D9-EBFCED5031B8}"/>
                  </a:ext>
                </a:extLst>
              </p:cNvPr>
              <p:cNvSpPr>
                <a:spLocks/>
              </p:cNvSpPr>
              <p:nvPr/>
            </p:nvSpPr>
            <p:spPr bwMode="auto">
              <a:xfrm rot="819900">
                <a:off x="4115" y="2924"/>
                <a:ext cx="392" cy="354"/>
              </a:xfrm>
              <a:custGeom>
                <a:avLst/>
                <a:gdLst>
                  <a:gd name="T0" fmla="*/ 513 w 513"/>
                  <a:gd name="T1" fmla="*/ 440 h 440"/>
                  <a:gd name="T2" fmla="*/ 385 w 513"/>
                  <a:gd name="T3" fmla="*/ 240 h 440"/>
                  <a:gd name="T4" fmla="*/ 233 w 513"/>
                  <a:gd name="T5" fmla="*/ 72 h 440"/>
                  <a:gd name="T6" fmla="*/ 137 w 513"/>
                  <a:gd name="T7" fmla="*/ 12 h 440"/>
                  <a:gd name="T8" fmla="*/ 53 w 513"/>
                  <a:gd name="T9" fmla="*/ 8 h 440"/>
                  <a:gd name="T10" fmla="*/ 1 w 513"/>
                  <a:gd name="T11" fmla="*/ 60 h 440"/>
                  <a:gd name="T12" fmla="*/ 49 w 513"/>
                  <a:gd name="T13" fmla="*/ 144 h 440"/>
                  <a:gd name="T14" fmla="*/ 141 w 513"/>
                  <a:gd name="T15" fmla="*/ 220 h 440"/>
                  <a:gd name="T16" fmla="*/ 269 w 513"/>
                  <a:gd name="T17" fmla="*/ 296 h 440"/>
                  <a:gd name="T18" fmla="*/ 401 w 513"/>
                  <a:gd name="T19" fmla="*/ 372 h 440"/>
                  <a:gd name="T20" fmla="*/ 513 w 513"/>
                  <a:gd name="T21" fmla="*/ 440 h 4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3"/>
                  <a:gd name="T34" fmla="*/ 0 h 440"/>
                  <a:gd name="T35" fmla="*/ 513 w 513"/>
                  <a:gd name="T36" fmla="*/ 440 h 4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3" h="440">
                    <a:moveTo>
                      <a:pt x="513" y="440"/>
                    </a:moveTo>
                    <a:lnTo>
                      <a:pt x="385" y="240"/>
                    </a:lnTo>
                    <a:cubicBezTo>
                      <a:pt x="338" y="179"/>
                      <a:pt x="274" y="110"/>
                      <a:pt x="233" y="72"/>
                    </a:cubicBezTo>
                    <a:cubicBezTo>
                      <a:pt x="192" y="34"/>
                      <a:pt x="167" y="23"/>
                      <a:pt x="137" y="12"/>
                    </a:cubicBezTo>
                    <a:cubicBezTo>
                      <a:pt x="107" y="1"/>
                      <a:pt x="76" y="0"/>
                      <a:pt x="53" y="8"/>
                    </a:cubicBezTo>
                    <a:cubicBezTo>
                      <a:pt x="30" y="16"/>
                      <a:pt x="2" y="37"/>
                      <a:pt x="1" y="60"/>
                    </a:cubicBezTo>
                    <a:cubicBezTo>
                      <a:pt x="0" y="83"/>
                      <a:pt x="26" y="117"/>
                      <a:pt x="49" y="144"/>
                    </a:cubicBezTo>
                    <a:lnTo>
                      <a:pt x="141" y="220"/>
                    </a:lnTo>
                    <a:cubicBezTo>
                      <a:pt x="178" y="245"/>
                      <a:pt x="226" y="271"/>
                      <a:pt x="269" y="296"/>
                    </a:cubicBezTo>
                    <a:lnTo>
                      <a:pt x="401" y="372"/>
                    </a:lnTo>
                    <a:lnTo>
                      <a:pt x="513" y="440"/>
                    </a:lnTo>
                    <a:close/>
                  </a:path>
                </a:pathLst>
              </a:custGeom>
              <a:solidFill>
                <a:schemeClr val="bg1"/>
              </a:solidFill>
              <a:ln w="38100" cap="flat" cmpd="sng">
                <a:solidFill>
                  <a:schemeClr val="tx1"/>
                </a:solidFill>
                <a:prstDash val="solid"/>
                <a:round/>
                <a:headEnd/>
                <a:tailEnd/>
              </a:ln>
            </p:spPr>
            <p:txBody>
              <a:bodyPr>
                <a:spAutoFit/>
              </a:bodyPr>
              <a:lstStyle/>
              <a:p>
                <a:endParaRPr lang="en-US"/>
              </a:p>
            </p:txBody>
          </p:sp>
          <p:sp>
            <p:nvSpPr>
              <p:cNvPr id="20" name="Freeform 7">
                <a:extLst>
                  <a:ext uri="{FF2B5EF4-FFF2-40B4-BE49-F238E27FC236}">
                    <a16:creationId xmlns:a16="http://schemas.microsoft.com/office/drawing/2014/main" id="{B067BD40-849A-47A3-8F3F-17C1CD3FD006}"/>
                  </a:ext>
                </a:extLst>
              </p:cNvPr>
              <p:cNvSpPr>
                <a:spLocks/>
              </p:cNvSpPr>
              <p:nvPr/>
            </p:nvSpPr>
            <p:spPr bwMode="auto">
              <a:xfrm>
                <a:off x="3741" y="2496"/>
                <a:ext cx="499" cy="360"/>
              </a:xfrm>
              <a:custGeom>
                <a:avLst/>
                <a:gdLst>
                  <a:gd name="T0" fmla="*/ 499 w 499"/>
                  <a:gd name="T1" fmla="*/ 360 h 360"/>
                  <a:gd name="T2" fmla="*/ 403 w 499"/>
                  <a:gd name="T3" fmla="*/ 196 h 360"/>
                  <a:gd name="T4" fmla="*/ 267 w 499"/>
                  <a:gd name="T5" fmla="*/ 76 h 360"/>
                  <a:gd name="T6" fmla="*/ 147 w 499"/>
                  <a:gd name="T7" fmla="*/ 16 h 360"/>
                  <a:gd name="T8" fmla="*/ 27 w 499"/>
                  <a:gd name="T9" fmla="*/ 8 h 360"/>
                  <a:gd name="T10" fmla="*/ 3 w 499"/>
                  <a:gd name="T11" fmla="*/ 64 h 360"/>
                  <a:gd name="T12" fmla="*/ 47 w 499"/>
                  <a:gd name="T13" fmla="*/ 120 h 360"/>
                  <a:gd name="T14" fmla="*/ 159 w 499"/>
                  <a:gd name="T15" fmla="*/ 188 h 360"/>
                  <a:gd name="T16" fmla="*/ 247 w 499"/>
                  <a:gd name="T17" fmla="*/ 236 h 360"/>
                  <a:gd name="T18" fmla="*/ 335 w 499"/>
                  <a:gd name="T19" fmla="*/ 292 h 360"/>
                  <a:gd name="T20" fmla="*/ 379 w 499"/>
                  <a:gd name="T21" fmla="*/ 276 h 360"/>
                  <a:gd name="T22" fmla="*/ 431 w 499"/>
                  <a:gd name="T23" fmla="*/ 300 h 360"/>
                  <a:gd name="T24" fmla="*/ 467 w 499"/>
                  <a:gd name="T25" fmla="*/ 324 h 360"/>
                  <a:gd name="T26" fmla="*/ 499 w 499"/>
                  <a:gd name="T27" fmla="*/ 360 h 3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9"/>
                  <a:gd name="T43" fmla="*/ 0 h 360"/>
                  <a:gd name="T44" fmla="*/ 499 w 499"/>
                  <a:gd name="T45" fmla="*/ 360 h 3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9" h="360">
                    <a:moveTo>
                      <a:pt x="499" y="360"/>
                    </a:moveTo>
                    <a:cubicBezTo>
                      <a:pt x="488" y="339"/>
                      <a:pt x="442" y="243"/>
                      <a:pt x="403" y="196"/>
                    </a:cubicBezTo>
                    <a:cubicBezTo>
                      <a:pt x="364" y="149"/>
                      <a:pt x="310" y="106"/>
                      <a:pt x="267" y="76"/>
                    </a:cubicBezTo>
                    <a:cubicBezTo>
                      <a:pt x="224" y="46"/>
                      <a:pt x="187" y="27"/>
                      <a:pt x="147" y="16"/>
                    </a:cubicBezTo>
                    <a:cubicBezTo>
                      <a:pt x="107" y="5"/>
                      <a:pt x="51" y="0"/>
                      <a:pt x="27" y="8"/>
                    </a:cubicBezTo>
                    <a:cubicBezTo>
                      <a:pt x="3" y="16"/>
                      <a:pt x="0" y="45"/>
                      <a:pt x="3" y="64"/>
                    </a:cubicBezTo>
                    <a:cubicBezTo>
                      <a:pt x="6" y="83"/>
                      <a:pt x="21" y="99"/>
                      <a:pt x="47" y="120"/>
                    </a:cubicBezTo>
                    <a:cubicBezTo>
                      <a:pt x="73" y="141"/>
                      <a:pt x="126" y="169"/>
                      <a:pt x="159" y="188"/>
                    </a:cubicBezTo>
                    <a:lnTo>
                      <a:pt x="247" y="236"/>
                    </a:lnTo>
                    <a:lnTo>
                      <a:pt x="335" y="292"/>
                    </a:lnTo>
                    <a:lnTo>
                      <a:pt x="379" y="276"/>
                    </a:lnTo>
                    <a:lnTo>
                      <a:pt x="431" y="300"/>
                    </a:lnTo>
                    <a:lnTo>
                      <a:pt x="467" y="324"/>
                    </a:lnTo>
                    <a:lnTo>
                      <a:pt x="499" y="360"/>
                    </a:lnTo>
                    <a:close/>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grpSp>
        <p:sp>
          <p:nvSpPr>
            <p:cNvPr id="16" name="Rectangle 8">
              <a:extLst>
                <a:ext uri="{FF2B5EF4-FFF2-40B4-BE49-F238E27FC236}">
                  <a16:creationId xmlns:a16="http://schemas.microsoft.com/office/drawing/2014/main" id="{20CB1351-E548-4A99-9F17-80D1B75675BA}"/>
                </a:ext>
              </a:extLst>
            </p:cNvPr>
            <p:cNvSpPr>
              <a:spLocks noChangeArrowheads="1"/>
            </p:cNvSpPr>
            <p:nvPr/>
          </p:nvSpPr>
          <p:spPr bwMode="auto">
            <a:xfrm>
              <a:off x="4320" y="1536"/>
              <a:ext cx="528" cy="28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gr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sz="2400" dirty="0"/>
              <a:t>Double-Slotted flap</a:t>
            </a:r>
            <a:r>
              <a:rPr lang="en-US" altLang="en-US" dirty="0"/>
              <a:t>:</a:t>
            </a:r>
          </a:p>
          <a:p>
            <a:pPr eaLnBrk="1" hangingPunct="1"/>
            <a:r>
              <a:rPr lang="en-GB" altLang="en-US" sz="2000" dirty="0"/>
              <a:t>Variations of increasing efficiency and complexity of the Fowler and single slotted flap </a:t>
            </a:r>
          </a:p>
          <a:p>
            <a:pPr eaLnBrk="1" hangingPunct="1"/>
            <a:endParaRPr lang="en-GB" altLang="en-US" sz="2000" dirty="0"/>
          </a:p>
        </p:txBody>
      </p:sp>
      <p:graphicFrame>
        <p:nvGraphicFramePr>
          <p:cNvPr id="6" name="Group 35">
            <a:extLst>
              <a:ext uri="{FF2B5EF4-FFF2-40B4-BE49-F238E27FC236}">
                <a16:creationId xmlns:a16="http://schemas.microsoft.com/office/drawing/2014/main" id="{51B422F6-10C8-43E0-9E18-88123E83C8FE}"/>
              </a:ext>
            </a:extLst>
          </p:cNvPr>
          <p:cNvGraphicFramePr>
            <a:graphicFrameLocks noGrp="1"/>
          </p:cNvGraphicFramePr>
          <p:nvPr>
            <p:extLst>
              <p:ext uri="{D42A27DB-BD31-4B8C-83A1-F6EECF244321}">
                <p14:modId xmlns:p14="http://schemas.microsoft.com/office/powerpoint/2010/main" val="1980270074"/>
              </p:ext>
            </p:extLst>
          </p:nvPr>
        </p:nvGraphicFramePr>
        <p:xfrm>
          <a:off x="9272511" y="3609889"/>
          <a:ext cx="2309889" cy="1005912"/>
        </p:xfrm>
        <a:graphic>
          <a:graphicData uri="http://schemas.openxmlformats.org/drawingml/2006/table">
            <a:tbl>
              <a:tblPr/>
              <a:tblGrid>
                <a:gridCol w="1246125">
                  <a:extLst>
                    <a:ext uri="{9D8B030D-6E8A-4147-A177-3AD203B41FA5}">
                      <a16:colId xmlns:a16="http://schemas.microsoft.com/office/drawing/2014/main" val="20000"/>
                    </a:ext>
                  </a:extLst>
                </a:gridCol>
                <a:gridCol w="1063764">
                  <a:extLst>
                    <a:ext uri="{9D8B030D-6E8A-4147-A177-3AD203B41FA5}">
                      <a16:colId xmlns:a16="http://schemas.microsoft.com/office/drawing/2014/main" val="20001"/>
                    </a:ext>
                  </a:extLst>
                </a:gridCol>
              </a:tblGrid>
              <a:tr h="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mn-lt"/>
                        </a:rPr>
                        <a:t>Typical deflection angles</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nl-NL"/>
                    </a:p>
                  </a:txBody>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Take off</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Landing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20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50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 name="Text Box 24">
            <a:extLst>
              <a:ext uri="{FF2B5EF4-FFF2-40B4-BE49-F238E27FC236}">
                <a16:creationId xmlns:a16="http://schemas.microsoft.com/office/drawing/2014/main" id="{B9E2DF2C-CCF6-40C1-8A6A-0CFB144FA136}"/>
              </a:ext>
            </a:extLst>
          </p:cNvPr>
          <p:cNvSpPr txBox="1">
            <a:spLocks noChangeArrowheads="1"/>
          </p:cNvSpPr>
          <p:nvPr/>
        </p:nvSpPr>
        <p:spPr bwMode="auto">
          <a:xfrm>
            <a:off x="11551355" y="4645276"/>
            <a:ext cx="456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dirty="0">
                <a:latin typeface="+mn-lt"/>
              </a:rPr>
              <a:t>tab</a:t>
            </a:r>
          </a:p>
        </p:txBody>
      </p:sp>
      <p:sp>
        <p:nvSpPr>
          <p:cNvPr id="9" name="Line 25">
            <a:extLst>
              <a:ext uri="{FF2B5EF4-FFF2-40B4-BE49-F238E27FC236}">
                <a16:creationId xmlns:a16="http://schemas.microsoft.com/office/drawing/2014/main" id="{CEAED3D1-3FEE-4602-A963-1E7E9E40B9F7}"/>
              </a:ext>
            </a:extLst>
          </p:cNvPr>
          <p:cNvSpPr>
            <a:spLocks noChangeShapeType="1"/>
          </p:cNvSpPr>
          <p:nvPr/>
        </p:nvSpPr>
        <p:spPr bwMode="auto">
          <a:xfrm flipH="1">
            <a:off x="11399381" y="4905837"/>
            <a:ext cx="274320" cy="2743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 name="Text Box 5">
            <a:extLst>
              <a:ext uri="{FF2B5EF4-FFF2-40B4-BE49-F238E27FC236}">
                <a16:creationId xmlns:a16="http://schemas.microsoft.com/office/drawing/2014/main" id="{8E74DBDC-B0FB-431C-94A7-73ED50EEC202}"/>
              </a:ext>
            </a:extLst>
          </p:cNvPr>
          <p:cNvSpPr txBox="1">
            <a:spLocks noChangeArrowheads="1"/>
          </p:cNvSpPr>
          <p:nvPr/>
        </p:nvSpPr>
        <p:spPr bwMode="auto">
          <a:xfrm>
            <a:off x="3755519" y="5494659"/>
            <a:ext cx="6126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b="1" dirty="0">
                <a:solidFill>
                  <a:schemeClr val="bg1"/>
                </a:solidFill>
                <a:latin typeface="+mn-lt"/>
              </a:rPr>
              <a:t>B777</a:t>
            </a:r>
          </a:p>
        </p:txBody>
      </p:sp>
      <p:sp>
        <p:nvSpPr>
          <p:cNvPr id="22" name="Text Box 24">
            <a:extLst>
              <a:ext uri="{FF2B5EF4-FFF2-40B4-BE49-F238E27FC236}">
                <a16:creationId xmlns:a16="http://schemas.microsoft.com/office/drawing/2014/main" id="{2DFF283F-F7F2-4AF4-91AF-83B5FD4C4662}"/>
              </a:ext>
            </a:extLst>
          </p:cNvPr>
          <p:cNvSpPr txBox="1">
            <a:spLocks noChangeArrowheads="1"/>
          </p:cNvSpPr>
          <p:nvPr/>
        </p:nvSpPr>
        <p:spPr bwMode="auto">
          <a:xfrm>
            <a:off x="1571287" y="5539049"/>
            <a:ext cx="20617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dirty="0">
                <a:latin typeface="+mn-lt"/>
              </a:rPr>
              <a:t>Fowler flap (outboard)</a:t>
            </a:r>
          </a:p>
        </p:txBody>
      </p:sp>
      <p:sp>
        <p:nvSpPr>
          <p:cNvPr id="23" name="Line 25">
            <a:extLst>
              <a:ext uri="{FF2B5EF4-FFF2-40B4-BE49-F238E27FC236}">
                <a16:creationId xmlns:a16="http://schemas.microsoft.com/office/drawing/2014/main" id="{997A90AD-0FF1-4D89-9EA4-1B54F84A6B2F}"/>
              </a:ext>
            </a:extLst>
          </p:cNvPr>
          <p:cNvSpPr>
            <a:spLocks noChangeShapeType="1"/>
          </p:cNvSpPr>
          <p:nvPr/>
        </p:nvSpPr>
        <p:spPr bwMode="auto">
          <a:xfrm flipV="1">
            <a:off x="1867272" y="4352925"/>
            <a:ext cx="723527" cy="1216042"/>
          </a:xfrm>
          <a:prstGeom prst="line">
            <a:avLst/>
          </a:prstGeom>
          <a:ln w="28575">
            <a:headEnd/>
            <a:tailEnd type="triangle" w="med" len="me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wrap="square">
            <a:spAutoFit/>
          </a:bodyPr>
          <a:lstStyle/>
          <a:p>
            <a:endParaRPr lang="en-US"/>
          </a:p>
        </p:txBody>
      </p:sp>
      <p:sp>
        <p:nvSpPr>
          <p:cNvPr id="25" name="Text Box 24">
            <a:extLst>
              <a:ext uri="{FF2B5EF4-FFF2-40B4-BE49-F238E27FC236}">
                <a16:creationId xmlns:a16="http://schemas.microsoft.com/office/drawing/2014/main" id="{4119E0B6-FA48-42ED-A9E8-63C4867D241A}"/>
              </a:ext>
            </a:extLst>
          </p:cNvPr>
          <p:cNvSpPr txBox="1">
            <a:spLocks noChangeArrowheads="1"/>
          </p:cNvSpPr>
          <p:nvPr/>
        </p:nvSpPr>
        <p:spPr bwMode="auto">
          <a:xfrm>
            <a:off x="3928082" y="3394924"/>
            <a:ext cx="456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dirty="0">
                <a:latin typeface="+mn-lt"/>
              </a:rPr>
              <a:t>tab</a:t>
            </a:r>
          </a:p>
        </p:txBody>
      </p:sp>
      <p:sp>
        <p:nvSpPr>
          <p:cNvPr id="26" name="Line 25">
            <a:extLst>
              <a:ext uri="{FF2B5EF4-FFF2-40B4-BE49-F238E27FC236}">
                <a16:creationId xmlns:a16="http://schemas.microsoft.com/office/drawing/2014/main" id="{ED83E00B-002E-4C9E-83BA-BF16C19564B6}"/>
              </a:ext>
            </a:extLst>
          </p:cNvPr>
          <p:cNvSpPr>
            <a:spLocks noChangeShapeType="1"/>
          </p:cNvSpPr>
          <p:nvPr/>
        </p:nvSpPr>
        <p:spPr bwMode="auto">
          <a:xfrm flipH="1">
            <a:off x="3826259" y="3708970"/>
            <a:ext cx="296690" cy="786830"/>
          </a:xfrm>
          <a:prstGeom prst="line">
            <a:avLst/>
          </a:prstGeom>
          <a:ln w="28575">
            <a:headEnd/>
            <a:tailEnd type="triangle" w="med" len="med"/>
          </a:ln>
          <a:extLst>
            <a:ext uri="{909E8E84-426E-40DD-AFC4-6F175D3DCCD1}">
              <a14:hiddenFill xmlns:a14="http://schemas.microsoft.com/office/drawing/2010/main">
                <a:noFill/>
              </a14:hiddenFill>
            </a:ext>
          </a:extLst>
        </p:spPr>
        <p:style>
          <a:lnRef idx="1">
            <a:schemeClr val="accent2"/>
          </a:lnRef>
          <a:fillRef idx="0">
            <a:schemeClr val="accent2"/>
          </a:fillRef>
          <a:effectRef idx="0">
            <a:schemeClr val="accent2"/>
          </a:effectRef>
          <a:fontRef idx="minor">
            <a:schemeClr val="tx1"/>
          </a:fontRef>
        </p:style>
        <p:txBody>
          <a:bodyPr wrap="square">
            <a:spAutoFit/>
          </a:bodyPr>
          <a:lstStyle/>
          <a:p>
            <a:endParaRPr lang="en-US"/>
          </a:p>
        </p:txBody>
      </p:sp>
      <p:pic>
        <p:nvPicPr>
          <p:cNvPr id="152578" name="Picture 2" descr="NextCraft™ High Lift Info">
            <a:extLst>
              <a:ext uri="{FF2B5EF4-FFF2-40B4-BE49-F238E27FC236}">
                <a16:creationId xmlns:a16="http://schemas.microsoft.com/office/drawing/2014/main" id="{5D261CB2-D20E-41A4-A68D-D2C1B5B8BD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9" t="1946"/>
          <a:stretch/>
        </p:blipFill>
        <p:spPr bwMode="auto">
          <a:xfrm>
            <a:off x="5118506" y="3370416"/>
            <a:ext cx="3219260" cy="246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0420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4" name="Picture 4" descr="Appreciate the deployment of Boeing 727 Flaps">
            <a:extLst>
              <a:ext uri="{FF2B5EF4-FFF2-40B4-BE49-F238E27FC236}">
                <a16:creationId xmlns:a16="http://schemas.microsoft.com/office/drawing/2014/main" id="{CE1BE8DF-A08E-490C-8076-BA5556967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99" y="3353435"/>
            <a:ext cx="4444390" cy="249997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7">
            <a:extLst>
              <a:ext uri="{FF2B5EF4-FFF2-40B4-BE49-F238E27FC236}">
                <a16:creationId xmlns:a16="http://schemas.microsoft.com/office/drawing/2014/main" id="{6EB20546-5E4A-4E9B-A664-9490D60F49F9}"/>
              </a:ext>
            </a:extLst>
          </p:cNvPr>
          <p:cNvGrpSpPr>
            <a:grpSpLocks/>
          </p:cNvGrpSpPr>
          <p:nvPr/>
        </p:nvGrpSpPr>
        <p:grpSpPr bwMode="auto">
          <a:xfrm>
            <a:off x="8937501" y="4352925"/>
            <a:ext cx="3048000" cy="1463675"/>
            <a:chOff x="3648" y="1248"/>
            <a:chExt cx="1920" cy="922"/>
          </a:xfrm>
        </p:grpSpPr>
        <p:pic>
          <p:nvPicPr>
            <p:cNvPr id="24" name="Picture 8">
              <a:extLst>
                <a:ext uri="{FF2B5EF4-FFF2-40B4-BE49-F238E27FC236}">
                  <a16:creationId xmlns:a16="http://schemas.microsoft.com/office/drawing/2014/main" id="{9B092C04-2AD6-4F40-97C7-AE04D956E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000" t="65918" b="2122"/>
            <a:stretch>
              <a:fillRect/>
            </a:stretch>
          </p:blipFill>
          <p:spPr bwMode="auto">
            <a:xfrm>
              <a:off x="3658" y="1248"/>
              <a:ext cx="1910"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7" name="Rectangle 9">
              <a:extLst>
                <a:ext uri="{FF2B5EF4-FFF2-40B4-BE49-F238E27FC236}">
                  <a16:creationId xmlns:a16="http://schemas.microsoft.com/office/drawing/2014/main" id="{92FFAD4E-3813-4E5F-AEDD-E76B59BBD0E7}"/>
                </a:ext>
              </a:extLst>
            </p:cNvPr>
            <p:cNvSpPr>
              <a:spLocks noChangeArrowheads="1"/>
            </p:cNvSpPr>
            <p:nvPr/>
          </p:nvSpPr>
          <p:spPr bwMode="auto">
            <a:xfrm>
              <a:off x="3648" y="1882"/>
              <a:ext cx="859" cy="27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gr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Triple</a:t>
            </a:r>
            <a:r>
              <a:rPr lang="en-US" altLang="en-US" sz="2400" dirty="0"/>
              <a:t>-Slotted flap</a:t>
            </a:r>
            <a:r>
              <a:rPr lang="en-US" altLang="en-US" dirty="0"/>
              <a:t>:</a:t>
            </a:r>
          </a:p>
          <a:p>
            <a:r>
              <a:rPr lang="en-GB" altLang="en-US" sz="2000" dirty="0"/>
              <a:t>The most efficient but also the most complex version of the fowler flap types. </a:t>
            </a:r>
          </a:p>
          <a:p>
            <a:r>
              <a:rPr lang="en-GB" altLang="en-US" sz="2000" dirty="0"/>
              <a:t>NOT used anymore due to its weight and complexity</a:t>
            </a:r>
          </a:p>
          <a:p>
            <a:pPr eaLnBrk="1" hangingPunct="1"/>
            <a:endParaRPr lang="en-GB" altLang="en-US" sz="2000" dirty="0"/>
          </a:p>
          <a:p>
            <a:pPr eaLnBrk="1" hangingPunct="1"/>
            <a:endParaRPr lang="en-GB" altLang="en-US" sz="2000" dirty="0"/>
          </a:p>
        </p:txBody>
      </p:sp>
      <p:graphicFrame>
        <p:nvGraphicFramePr>
          <p:cNvPr id="6" name="Group 35">
            <a:extLst>
              <a:ext uri="{FF2B5EF4-FFF2-40B4-BE49-F238E27FC236}">
                <a16:creationId xmlns:a16="http://schemas.microsoft.com/office/drawing/2014/main" id="{51B422F6-10C8-43E0-9E18-88123E83C8FE}"/>
              </a:ext>
            </a:extLst>
          </p:cNvPr>
          <p:cNvGraphicFramePr>
            <a:graphicFrameLocks noGrp="1"/>
          </p:cNvGraphicFramePr>
          <p:nvPr>
            <p:extLst>
              <p:ext uri="{D42A27DB-BD31-4B8C-83A1-F6EECF244321}">
                <p14:modId xmlns:p14="http://schemas.microsoft.com/office/powerpoint/2010/main" val="3389658837"/>
              </p:ext>
            </p:extLst>
          </p:nvPr>
        </p:nvGraphicFramePr>
        <p:xfrm>
          <a:off x="9234540" y="3264139"/>
          <a:ext cx="2309889" cy="1005912"/>
        </p:xfrm>
        <a:graphic>
          <a:graphicData uri="http://schemas.openxmlformats.org/drawingml/2006/table">
            <a:tbl>
              <a:tblPr/>
              <a:tblGrid>
                <a:gridCol w="1246125">
                  <a:extLst>
                    <a:ext uri="{9D8B030D-6E8A-4147-A177-3AD203B41FA5}">
                      <a16:colId xmlns:a16="http://schemas.microsoft.com/office/drawing/2014/main" val="20000"/>
                    </a:ext>
                  </a:extLst>
                </a:gridCol>
                <a:gridCol w="1063764">
                  <a:extLst>
                    <a:ext uri="{9D8B030D-6E8A-4147-A177-3AD203B41FA5}">
                      <a16:colId xmlns:a16="http://schemas.microsoft.com/office/drawing/2014/main" val="20001"/>
                    </a:ext>
                  </a:extLst>
                </a:gridCol>
              </a:tblGrid>
              <a:tr h="0">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a:ln>
                            <a:noFill/>
                          </a:ln>
                          <a:solidFill>
                            <a:schemeClr val="tx1"/>
                          </a:solidFill>
                          <a:effectLst/>
                          <a:latin typeface="+mn-lt"/>
                        </a:rPr>
                        <a:t>Typical deflection angles</a:t>
                      </a: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nl-NL"/>
                    </a:p>
                  </a:txBody>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Take off</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Landing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20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cap="none" normalizeH="0" baseline="0" dirty="0">
                          <a:ln>
                            <a:noFill/>
                          </a:ln>
                          <a:solidFill>
                            <a:schemeClr val="tx1"/>
                          </a:solidFill>
                          <a:effectLst/>
                          <a:latin typeface="+mn-lt"/>
                        </a:rPr>
                        <a:t>40 </a:t>
                      </a:r>
                      <a:r>
                        <a:rPr kumimoji="0" lang="en-GB" sz="1600" b="0" i="0" u="none" strike="noStrike" cap="none" normalizeH="0" baseline="0" dirty="0">
                          <a:ln>
                            <a:noFill/>
                          </a:ln>
                          <a:solidFill>
                            <a:schemeClr val="tx1"/>
                          </a:solidFill>
                          <a:effectLst/>
                          <a:latin typeface="+mn-lt"/>
                          <a:cs typeface="Arial" charset="0"/>
                        </a:rPr>
                        <a:t>deg.</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 name="Text Box 5">
            <a:extLst>
              <a:ext uri="{FF2B5EF4-FFF2-40B4-BE49-F238E27FC236}">
                <a16:creationId xmlns:a16="http://schemas.microsoft.com/office/drawing/2014/main" id="{8E74DBDC-B0FB-431C-94A7-73ED50EEC202}"/>
              </a:ext>
            </a:extLst>
          </p:cNvPr>
          <p:cNvSpPr txBox="1">
            <a:spLocks noChangeArrowheads="1"/>
          </p:cNvSpPr>
          <p:nvPr/>
        </p:nvSpPr>
        <p:spPr bwMode="auto">
          <a:xfrm>
            <a:off x="4208580" y="5494659"/>
            <a:ext cx="6126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b="1" dirty="0">
                <a:solidFill>
                  <a:schemeClr val="bg1"/>
                </a:solidFill>
                <a:latin typeface="+mn-lt"/>
              </a:rPr>
              <a:t>B727</a:t>
            </a:r>
          </a:p>
        </p:txBody>
      </p:sp>
      <p:pic>
        <p:nvPicPr>
          <p:cNvPr id="153602" name="Picture 2" descr="1/144 Boeing 747 Trailing Edge Flaps (MG8XTGXAB) by BruceGoorney">
            <a:extLst>
              <a:ext uri="{FF2B5EF4-FFF2-40B4-BE49-F238E27FC236}">
                <a16:creationId xmlns:a16="http://schemas.microsoft.com/office/drawing/2014/main" id="{38507D29-4D15-496D-8967-9F56C99C8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065645" y="3353434"/>
            <a:ext cx="3349330" cy="2490769"/>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5">
            <a:extLst>
              <a:ext uri="{FF2B5EF4-FFF2-40B4-BE49-F238E27FC236}">
                <a16:creationId xmlns:a16="http://schemas.microsoft.com/office/drawing/2014/main" id="{1E89E317-9843-4024-A7D7-325D61077C94}"/>
              </a:ext>
            </a:extLst>
          </p:cNvPr>
          <p:cNvSpPr txBox="1">
            <a:spLocks noChangeArrowheads="1"/>
          </p:cNvSpPr>
          <p:nvPr/>
        </p:nvSpPr>
        <p:spPr bwMode="auto">
          <a:xfrm>
            <a:off x="7697524" y="5494659"/>
            <a:ext cx="6126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600" b="1" dirty="0">
                <a:solidFill>
                  <a:schemeClr val="bg1"/>
                </a:solidFill>
                <a:latin typeface="+mn-lt"/>
              </a:rPr>
              <a:t>B747</a:t>
            </a:r>
          </a:p>
        </p:txBody>
      </p:sp>
    </p:spTree>
    <p:extLst>
      <p:ext uri="{BB962C8B-B14F-4D97-AF65-F5344CB8AC3E}">
        <p14:creationId xmlns:p14="http://schemas.microsoft.com/office/powerpoint/2010/main" val="181545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C71D-B6EB-4527-AB47-F3518414183F}"/>
              </a:ext>
            </a:extLst>
          </p:cNvPr>
          <p:cNvSpPr>
            <a:spLocks noGrp="1"/>
          </p:cNvSpPr>
          <p:nvPr>
            <p:ph type="title"/>
          </p:nvPr>
        </p:nvSpPr>
        <p:spPr/>
        <p:txBody>
          <a:bodyPr/>
          <a:lstStyle/>
          <a:p>
            <a:r>
              <a:rPr lang="en-US" dirty="0"/>
              <a:t>Wing Sizing &amp; Design</a:t>
            </a:r>
          </a:p>
        </p:txBody>
      </p:sp>
      <p:sp>
        <p:nvSpPr>
          <p:cNvPr id="3" name="Content Placeholder 2">
            <a:extLst>
              <a:ext uri="{FF2B5EF4-FFF2-40B4-BE49-F238E27FC236}">
                <a16:creationId xmlns:a16="http://schemas.microsoft.com/office/drawing/2014/main" id="{C9892A0D-C42D-486F-86FF-69D9625B8C1F}"/>
              </a:ext>
            </a:extLst>
          </p:cNvPr>
          <p:cNvSpPr>
            <a:spLocks noGrp="1"/>
          </p:cNvSpPr>
          <p:nvPr>
            <p:ph idx="1"/>
          </p:nvPr>
        </p:nvSpPr>
        <p:spPr/>
        <p:txBody>
          <a:bodyPr/>
          <a:lstStyle/>
          <a:p>
            <a:endParaRPr lang="en-US" dirty="0"/>
          </a:p>
        </p:txBody>
      </p:sp>
      <p:pic>
        <p:nvPicPr>
          <p:cNvPr id="144394" name="Picture 10">
            <a:extLst>
              <a:ext uri="{FF2B5EF4-FFF2-40B4-BE49-F238E27FC236}">
                <a16:creationId xmlns:a16="http://schemas.microsoft.com/office/drawing/2014/main" id="{65B383C1-59E2-4B2B-80C5-0AD86EC903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391"/>
          <a:stretch/>
        </p:blipFill>
        <p:spPr bwMode="auto">
          <a:xfrm>
            <a:off x="898835" y="1862138"/>
            <a:ext cx="5197165" cy="3133725"/>
          </a:xfrm>
          <a:prstGeom prst="rect">
            <a:avLst/>
          </a:prstGeom>
          <a:noFill/>
          <a:extLst>
            <a:ext uri="{909E8E84-426E-40DD-AFC4-6F175D3DCCD1}">
              <a14:hiddenFill xmlns:a14="http://schemas.microsoft.com/office/drawing/2010/main">
                <a:solidFill>
                  <a:srgbClr val="FFFFFF"/>
                </a:solidFill>
              </a14:hiddenFill>
            </a:ext>
          </a:extLst>
        </p:spPr>
      </p:pic>
      <p:pic>
        <p:nvPicPr>
          <p:cNvPr id="144396" name="Picture 12" descr="Flying-V” airplane design promises fuel savings, but there's a catch | Ars  Technica">
            <a:extLst>
              <a:ext uri="{FF2B5EF4-FFF2-40B4-BE49-F238E27FC236}">
                <a16:creationId xmlns:a16="http://schemas.microsoft.com/office/drawing/2014/main" id="{BC382367-844C-4CDB-BD2B-D1F22A8BC3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133"/>
          <a:stretch/>
        </p:blipFill>
        <p:spPr bwMode="auto">
          <a:xfrm>
            <a:off x="6757849" y="1862138"/>
            <a:ext cx="4650755"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7937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eaLnBrk="1" hangingPunct="1">
              <a:buNone/>
            </a:pPr>
            <a:r>
              <a:rPr lang="en-GB" altLang="en-US" dirty="0"/>
              <a:t>Ailerons &amp; Spoilers</a:t>
            </a:r>
          </a:p>
        </p:txBody>
      </p:sp>
      <p:pic>
        <p:nvPicPr>
          <p:cNvPr id="3" name="Picture 2" descr="FlapsAilerons">
            <a:extLst>
              <a:ext uri="{FF2B5EF4-FFF2-40B4-BE49-F238E27FC236}">
                <a16:creationId xmlns:a16="http://schemas.microsoft.com/office/drawing/2014/main" id="{36E6E010-BBF6-4A87-838F-57D269877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133" y="2800414"/>
            <a:ext cx="40386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a:extLst>
              <a:ext uri="{FF2B5EF4-FFF2-40B4-BE49-F238E27FC236}">
                <a16:creationId xmlns:a16="http://schemas.microsoft.com/office/drawing/2014/main" id="{52FADA45-20C3-45CA-A2D0-1A42FC4C14EB}"/>
              </a:ext>
            </a:extLst>
          </p:cNvPr>
          <p:cNvGrpSpPr/>
          <p:nvPr/>
        </p:nvGrpSpPr>
        <p:grpSpPr>
          <a:xfrm>
            <a:off x="6256468" y="2078036"/>
            <a:ext cx="4876800" cy="3649734"/>
            <a:chOff x="6096000" y="1777927"/>
            <a:chExt cx="4876800" cy="3649734"/>
          </a:xfrm>
        </p:grpSpPr>
        <p:pic>
          <p:nvPicPr>
            <p:cNvPr id="4" name="Picture 3" descr="Loading aircraft image...">
              <a:extLst>
                <a:ext uri="{FF2B5EF4-FFF2-40B4-BE49-F238E27FC236}">
                  <a16:creationId xmlns:a16="http://schemas.microsoft.com/office/drawing/2014/main" id="{B3595E0A-B64F-4168-865E-A7FC177E04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77" t="6566" b="3785"/>
            <a:stretch/>
          </p:blipFill>
          <p:spPr bwMode="auto">
            <a:xfrm>
              <a:off x="6096000" y="2306636"/>
              <a:ext cx="48768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6">
              <a:extLst>
                <a:ext uri="{FF2B5EF4-FFF2-40B4-BE49-F238E27FC236}">
                  <a16:creationId xmlns:a16="http://schemas.microsoft.com/office/drawing/2014/main" id="{8B1879E6-FF7E-42B0-813B-C16100A04FB9}"/>
                </a:ext>
              </a:extLst>
            </p:cNvPr>
            <p:cNvSpPr>
              <a:spLocks noChangeShapeType="1"/>
            </p:cNvSpPr>
            <p:nvPr/>
          </p:nvSpPr>
          <p:spPr bwMode="auto">
            <a:xfrm flipH="1">
              <a:off x="6781800" y="2124066"/>
              <a:ext cx="81579" cy="715969"/>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latin typeface="+mn-lt"/>
              </a:endParaRPr>
            </a:p>
          </p:txBody>
        </p:sp>
        <p:sp>
          <p:nvSpPr>
            <p:cNvPr id="8" name="Text Box 7">
              <a:extLst>
                <a:ext uri="{FF2B5EF4-FFF2-40B4-BE49-F238E27FC236}">
                  <a16:creationId xmlns:a16="http://schemas.microsoft.com/office/drawing/2014/main" id="{6B49835A-80F9-46F1-9BDB-5422EFA6AEB9}"/>
                </a:ext>
              </a:extLst>
            </p:cNvPr>
            <p:cNvSpPr txBox="1">
              <a:spLocks noChangeArrowheads="1"/>
            </p:cNvSpPr>
            <p:nvPr/>
          </p:nvSpPr>
          <p:spPr bwMode="auto">
            <a:xfrm>
              <a:off x="6286500" y="1784349"/>
              <a:ext cx="1219200" cy="376238"/>
            </a:xfrm>
            <a:prstGeom prst="rect">
              <a:avLst/>
            </a:prstGeom>
            <a:solidFill>
              <a:schemeClr val="bg1"/>
            </a:solidFill>
            <a:ln w="9525" algn="ctr">
              <a:noFill/>
              <a:miter lim="800000"/>
              <a:headEnd/>
              <a:tailEnd/>
            </a:ln>
          </p:spPr>
          <p:txBody>
            <a:bodyPr>
              <a:spAutoFit/>
            </a:bodyPr>
            <a:lstStyle>
              <a:defPPr>
                <a:defRPr lang="en-US"/>
              </a:defPPr>
              <a:lvl1pPr algn="ctr" eaLnBrk="1" hangingPunct="1">
                <a:defRPr sz="1800" b="1">
                  <a:latin typeface="Tahoma" panose="020B0604030504040204" pitchFamily="34" charset="0"/>
                </a:defRPr>
              </a:lvl1pPr>
              <a:lvl2pPr marL="742950" indent="-285750" eaLnBrk="0" hangingPunct="0">
                <a:defRPr sz="2000">
                  <a:latin typeface="Tahoma" panose="020B0604030504040204" pitchFamily="34" charset="0"/>
                </a:defRPr>
              </a:lvl2pPr>
              <a:lvl3pPr marL="1143000" indent="-228600" eaLnBrk="0" hangingPunct="0">
                <a:defRPr sz="2000">
                  <a:latin typeface="Tahoma" panose="020B0604030504040204" pitchFamily="34" charset="0"/>
                </a:defRPr>
              </a:lvl3pPr>
              <a:lvl4pPr marL="1600200" indent="-228600" eaLnBrk="0" hangingPunct="0">
                <a:defRPr sz="2000">
                  <a:latin typeface="Tahoma" panose="020B0604030504040204" pitchFamily="34" charset="0"/>
                </a:defRPr>
              </a:lvl4pPr>
              <a:lvl5pPr marL="2057400" indent="-228600" eaLnBrk="0" hangingPunct="0">
                <a:defRPr sz="2000">
                  <a:latin typeface="Tahoma" panose="020B0604030504040204" pitchFamily="34" charset="0"/>
                </a:defRPr>
              </a:lvl5pPr>
              <a:lvl6pPr marL="2514600" indent="-228600" eaLnBrk="0" fontAlgn="base" hangingPunct="0">
                <a:spcBef>
                  <a:spcPct val="0"/>
                </a:spcBef>
                <a:spcAft>
                  <a:spcPct val="0"/>
                </a:spcAft>
                <a:defRPr sz="2000">
                  <a:latin typeface="Tahoma" panose="020B0604030504040204" pitchFamily="34" charset="0"/>
                </a:defRPr>
              </a:lvl6pPr>
              <a:lvl7pPr marL="2971800" indent="-228600" eaLnBrk="0" fontAlgn="base" hangingPunct="0">
                <a:spcBef>
                  <a:spcPct val="0"/>
                </a:spcBef>
                <a:spcAft>
                  <a:spcPct val="0"/>
                </a:spcAft>
                <a:defRPr sz="2000">
                  <a:latin typeface="Tahoma" panose="020B0604030504040204" pitchFamily="34" charset="0"/>
                </a:defRPr>
              </a:lvl7pPr>
              <a:lvl8pPr marL="3429000" indent="-228600" eaLnBrk="0" fontAlgn="base" hangingPunct="0">
                <a:spcBef>
                  <a:spcPct val="0"/>
                </a:spcBef>
                <a:spcAft>
                  <a:spcPct val="0"/>
                </a:spcAft>
                <a:defRPr sz="2000">
                  <a:latin typeface="Tahoma" panose="020B0604030504040204" pitchFamily="34" charset="0"/>
                </a:defRPr>
              </a:lvl8pPr>
              <a:lvl9pPr marL="3886200" indent="-228600" eaLnBrk="0" fontAlgn="base" hangingPunct="0">
                <a:spcBef>
                  <a:spcPct val="0"/>
                </a:spcBef>
                <a:spcAft>
                  <a:spcPct val="0"/>
                </a:spcAft>
                <a:defRPr sz="2000">
                  <a:latin typeface="Tahoma" panose="020B0604030504040204" pitchFamily="34" charset="0"/>
                </a:defRPr>
              </a:lvl9pPr>
            </a:lstStyle>
            <a:p>
              <a:r>
                <a:rPr lang="en-GB" altLang="en-US" dirty="0">
                  <a:latin typeface="+mn-lt"/>
                </a:rPr>
                <a:t>Ailerons </a:t>
              </a:r>
            </a:p>
          </p:txBody>
        </p:sp>
        <p:sp>
          <p:nvSpPr>
            <p:cNvPr id="9" name="Line 8">
              <a:extLst>
                <a:ext uri="{FF2B5EF4-FFF2-40B4-BE49-F238E27FC236}">
                  <a16:creationId xmlns:a16="http://schemas.microsoft.com/office/drawing/2014/main" id="{C2436A34-2B66-4C9C-99BB-A4DC0BFDF5BD}"/>
                </a:ext>
              </a:extLst>
            </p:cNvPr>
            <p:cNvSpPr>
              <a:spLocks noChangeShapeType="1"/>
            </p:cNvSpPr>
            <p:nvPr/>
          </p:nvSpPr>
          <p:spPr bwMode="auto">
            <a:xfrm flipH="1">
              <a:off x="8077200" y="2078036"/>
              <a:ext cx="1148378" cy="7620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latin typeface="+mn-lt"/>
              </a:endParaRPr>
            </a:p>
          </p:txBody>
        </p:sp>
        <p:sp>
          <p:nvSpPr>
            <p:cNvPr id="10" name="Line 9">
              <a:extLst>
                <a:ext uri="{FF2B5EF4-FFF2-40B4-BE49-F238E27FC236}">
                  <a16:creationId xmlns:a16="http://schemas.microsoft.com/office/drawing/2014/main" id="{8C83DF1E-9027-40D7-9099-37375A52F6A1}"/>
                </a:ext>
              </a:extLst>
            </p:cNvPr>
            <p:cNvSpPr>
              <a:spLocks noChangeShapeType="1"/>
            </p:cNvSpPr>
            <p:nvPr/>
          </p:nvSpPr>
          <p:spPr bwMode="auto">
            <a:xfrm flipH="1">
              <a:off x="9144000" y="2078036"/>
              <a:ext cx="81578" cy="12192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latin typeface="+mn-lt"/>
              </a:endParaRPr>
            </a:p>
          </p:txBody>
        </p:sp>
        <p:sp>
          <p:nvSpPr>
            <p:cNvPr id="5" name="Text Box 5">
              <a:extLst>
                <a:ext uri="{FF2B5EF4-FFF2-40B4-BE49-F238E27FC236}">
                  <a16:creationId xmlns:a16="http://schemas.microsoft.com/office/drawing/2014/main" id="{2D9CAD1A-CD8F-4E03-99A8-5CA216618496}"/>
                </a:ext>
              </a:extLst>
            </p:cNvPr>
            <p:cNvSpPr txBox="1">
              <a:spLocks noChangeArrowheads="1"/>
            </p:cNvSpPr>
            <p:nvPr/>
          </p:nvSpPr>
          <p:spPr bwMode="auto">
            <a:xfrm>
              <a:off x="8651389" y="1777927"/>
              <a:ext cx="1219200" cy="376238"/>
            </a:xfrm>
            <a:prstGeom prst="rect">
              <a:avLst/>
            </a:prstGeom>
            <a:solidFill>
              <a:schemeClr val="bg1"/>
            </a:solidFill>
            <a:ln w="9525" algn="ctr">
              <a:noFill/>
              <a:miter lim="800000"/>
              <a:headEnd/>
              <a:tailEnd/>
            </a:ln>
          </p:spPr>
          <p:txBody>
            <a:bodyP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eaLnBrk="1" hangingPunct="1"/>
              <a:r>
                <a:rPr lang="en-GB" altLang="en-US" sz="1800" b="1" dirty="0">
                  <a:latin typeface="+mn-lt"/>
                </a:rPr>
                <a:t>Spoilers </a:t>
              </a:r>
            </a:p>
          </p:txBody>
        </p:sp>
      </p:grpSp>
      <p:sp>
        <p:nvSpPr>
          <p:cNvPr id="17" name="Line 6">
            <a:extLst>
              <a:ext uri="{FF2B5EF4-FFF2-40B4-BE49-F238E27FC236}">
                <a16:creationId xmlns:a16="http://schemas.microsoft.com/office/drawing/2014/main" id="{A38E4E2B-3877-442D-A2D2-D3C19AA2F3F0}"/>
              </a:ext>
            </a:extLst>
          </p:cNvPr>
          <p:cNvSpPr>
            <a:spLocks noChangeShapeType="1"/>
          </p:cNvSpPr>
          <p:nvPr/>
        </p:nvSpPr>
        <p:spPr bwMode="auto">
          <a:xfrm>
            <a:off x="1617343" y="2994083"/>
            <a:ext cx="911262" cy="37623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9" name="Text Box 7">
            <a:extLst>
              <a:ext uri="{FF2B5EF4-FFF2-40B4-BE49-F238E27FC236}">
                <a16:creationId xmlns:a16="http://schemas.microsoft.com/office/drawing/2014/main" id="{3C2AC51A-F055-47B6-AC72-A8EA7DF94E80}"/>
              </a:ext>
            </a:extLst>
          </p:cNvPr>
          <p:cNvSpPr txBox="1">
            <a:spLocks noChangeArrowheads="1"/>
          </p:cNvSpPr>
          <p:nvPr/>
        </p:nvSpPr>
        <p:spPr bwMode="auto">
          <a:xfrm>
            <a:off x="739588" y="2488348"/>
            <a:ext cx="1219200" cy="646331"/>
          </a:xfrm>
          <a:prstGeom prst="rect">
            <a:avLst/>
          </a:prstGeom>
          <a:solidFill>
            <a:schemeClr val="bg1"/>
          </a:solidFill>
          <a:ln w="9525" algn="ctr">
            <a:noFill/>
            <a:miter lim="800000"/>
            <a:headEnd/>
            <a:tailEnd/>
          </a:ln>
        </p:spPr>
        <p:txBody>
          <a:bodyPr wrap="square">
            <a:spAutoFit/>
          </a:bodyPr>
          <a:lstStyle>
            <a:defPPr>
              <a:defRPr lang="en-US"/>
            </a:defPPr>
            <a:lvl1pPr algn="ctr" eaLnBrk="1" hangingPunct="1">
              <a:defRPr sz="1800" b="1">
                <a:latin typeface="Tahoma" panose="020B0604030504040204" pitchFamily="34" charset="0"/>
              </a:defRPr>
            </a:lvl1pPr>
            <a:lvl2pPr marL="742950" indent="-285750" eaLnBrk="0" hangingPunct="0">
              <a:defRPr sz="2000">
                <a:latin typeface="Tahoma" panose="020B0604030504040204" pitchFamily="34" charset="0"/>
              </a:defRPr>
            </a:lvl2pPr>
            <a:lvl3pPr marL="1143000" indent="-228600" eaLnBrk="0" hangingPunct="0">
              <a:defRPr sz="2000">
                <a:latin typeface="Tahoma" panose="020B0604030504040204" pitchFamily="34" charset="0"/>
              </a:defRPr>
            </a:lvl3pPr>
            <a:lvl4pPr marL="1600200" indent="-228600" eaLnBrk="0" hangingPunct="0">
              <a:defRPr sz="2000">
                <a:latin typeface="Tahoma" panose="020B0604030504040204" pitchFamily="34" charset="0"/>
              </a:defRPr>
            </a:lvl4pPr>
            <a:lvl5pPr marL="2057400" indent="-228600" eaLnBrk="0" hangingPunct="0">
              <a:defRPr sz="2000">
                <a:latin typeface="Tahoma" panose="020B0604030504040204" pitchFamily="34" charset="0"/>
              </a:defRPr>
            </a:lvl5pPr>
            <a:lvl6pPr marL="2514600" indent="-228600" eaLnBrk="0" fontAlgn="base" hangingPunct="0">
              <a:spcBef>
                <a:spcPct val="0"/>
              </a:spcBef>
              <a:spcAft>
                <a:spcPct val="0"/>
              </a:spcAft>
              <a:defRPr sz="2000">
                <a:latin typeface="Tahoma" panose="020B0604030504040204" pitchFamily="34" charset="0"/>
              </a:defRPr>
            </a:lvl6pPr>
            <a:lvl7pPr marL="2971800" indent="-228600" eaLnBrk="0" fontAlgn="base" hangingPunct="0">
              <a:spcBef>
                <a:spcPct val="0"/>
              </a:spcBef>
              <a:spcAft>
                <a:spcPct val="0"/>
              </a:spcAft>
              <a:defRPr sz="2000">
                <a:latin typeface="Tahoma" panose="020B0604030504040204" pitchFamily="34" charset="0"/>
              </a:defRPr>
            </a:lvl7pPr>
            <a:lvl8pPr marL="3429000" indent="-228600" eaLnBrk="0" fontAlgn="base" hangingPunct="0">
              <a:spcBef>
                <a:spcPct val="0"/>
              </a:spcBef>
              <a:spcAft>
                <a:spcPct val="0"/>
              </a:spcAft>
              <a:defRPr sz="2000">
                <a:latin typeface="Tahoma" panose="020B0604030504040204" pitchFamily="34" charset="0"/>
              </a:defRPr>
            </a:lvl8pPr>
            <a:lvl9pPr marL="3886200" indent="-228600" eaLnBrk="0" fontAlgn="base" hangingPunct="0">
              <a:spcBef>
                <a:spcPct val="0"/>
              </a:spcBef>
              <a:spcAft>
                <a:spcPct val="0"/>
              </a:spcAft>
              <a:defRPr sz="2000">
                <a:latin typeface="Tahoma" panose="020B0604030504040204" pitchFamily="34" charset="0"/>
              </a:defRPr>
            </a:lvl9pPr>
          </a:lstStyle>
          <a:p>
            <a:r>
              <a:rPr lang="en-GB" altLang="en-US" dirty="0">
                <a:latin typeface="+mn-lt"/>
              </a:rPr>
              <a:t>Outboard Ailerons </a:t>
            </a:r>
          </a:p>
        </p:txBody>
      </p:sp>
      <p:sp>
        <p:nvSpPr>
          <p:cNvPr id="23" name="Rectangle 22">
            <a:extLst>
              <a:ext uri="{FF2B5EF4-FFF2-40B4-BE49-F238E27FC236}">
                <a16:creationId xmlns:a16="http://schemas.microsoft.com/office/drawing/2014/main" id="{919A1B0E-BAEA-4912-B37B-16573A3BCBC0}"/>
              </a:ext>
            </a:extLst>
          </p:cNvPr>
          <p:cNvSpPr/>
          <p:nvPr/>
        </p:nvSpPr>
        <p:spPr>
          <a:xfrm>
            <a:off x="2360964" y="2789881"/>
            <a:ext cx="1368014" cy="4994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1DA8429-C516-4139-8890-CAA52881570C}"/>
              </a:ext>
            </a:extLst>
          </p:cNvPr>
          <p:cNvSpPr/>
          <p:nvPr/>
        </p:nvSpPr>
        <p:spPr>
          <a:xfrm>
            <a:off x="1489597" y="4260368"/>
            <a:ext cx="1368014" cy="2901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F412D68-5A99-4777-BE47-949E21BB40BF}"/>
              </a:ext>
            </a:extLst>
          </p:cNvPr>
          <p:cNvGrpSpPr/>
          <p:nvPr/>
        </p:nvGrpSpPr>
        <p:grpSpPr>
          <a:xfrm>
            <a:off x="1168661" y="4237318"/>
            <a:ext cx="1742400" cy="646331"/>
            <a:chOff x="737796" y="4043649"/>
            <a:chExt cx="1742400" cy="646331"/>
          </a:xfrm>
        </p:grpSpPr>
        <p:sp>
          <p:nvSpPr>
            <p:cNvPr id="31" name="Line 6">
              <a:extLst>
                <a:ext uri="{FF2B5EF4-FFF2-40B4-BE49-F238E27FC236}">
                  <a16:creationId xmlns:a16="http://schemas.microsoft.com/office/drawing/2014/main" id="{DECB6B1F-2F54-4968-AA37-65C43116877A}"/>
                </a:ext>
              </a:extLst>
            </p:cNvPr>
            <p:cNvSpPr>
              <a:spLocks noChangeShapeType="1"/>
            </p:cNvSpPr>
            <p:nvPr/>
          </p:nvSpPr>
          <p:spPr bwMode="auto">
            <a:xfrm flipV="1">
              <a:off x="1715283" y="4083347"/>
              <a:ext cx="764913" cy="18995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latin typeface="+mn-lt"/>
              </a:endParaRPr>
            </a:p>
          </p:txBody>
        </p:sp>
        <p:sp>
          <p:nvSpPr>
            <p:cNvPr id="32" name="Text Box 7">
              <a:extLst>
                <a:ext uri="{FF2B5EF4-FFF2-40B4-BE49-F238E27FC236}">
                  <a16:creationId xmlns:a16="http://schemas.microsoft.com/office/drawing/2014/main" id="{FD30607D-26A9-4D4E-96B8-14590E2E5C87}"/>
                </a:ext>
              </a:extLst>
            </p:cNvPr>
            <p:cNvSpPr txBox="1">
              <a:spLocks noChangeArrowheads="1"/>
            </p:cNvSpPr>
            <p:nvPr/>
          </p:nvSpPr>
          <p:spPr bwMode="auto">
            <a:xfrm>
              <a:off x="737796" y="4043649"/>
              <a:ext cx="1037216" cy="646331"/>
            </a:xfrm>
            <a:prstGeom prst="rect">
              <a:avLst/>
            </a:prstGeom>
            <a:solidFill>
              <a:schemeClr val="bg1"/>
            </a:solidFill>
            <a:ln w="9525" algn="ctr">
              <a:noFill/>
              <a:miter lim="800000"/>
              <a:headEnd/>
              <a:tailEnd/>
            </a:ln>
          </p:spPr>
          <p:txBody>
            <a:bodyPr wrap="square">
              <a:spAutoFit/>
            </a:bodyPr>
            <a:lstStyle>
              <a:defPPr>
                <a:defRPr lang="en-US"/>
              </a:defPPr>
              <a:lvl1pPr algn="ctr" eaLnBrk="1" hangingPunct="1">
                <a:defRPr sz="1800" b="1">
                  <a:latin typeface="Tahoma" panose="020B0604030504040204" pitchFamily="34" charset="0"/>
                </a:defRPr>
              </a:lvl1pPr>
              <a:lvl2pPr marL="742950" indent="-285750" eaLnBrk="0" hangingPunct="0">
                <a:defRPr sz="2000">
                  <a:latin typeface="Tahoma" panose="020B0604030504040204" pitchFamily="34" charset="0"/>
                </a:defRPr>
              </a:lvl2pPr>
              <a:lvl3pPr marL="1143000" indent="-228600" eaLnBrk="0" hangingPunct="0">
                <a:defRPr sz="2000">
                  <a:latin typeface="Tahoma" panose="020B0604030504040204" pitchFamily="34" charset="0"/>
                </a:defRPr>
              </a:lvl3pPr>
              <a:lvl4pPr marL="1600200" indent="-228600" eaLnBrk="0" hangingPunct="0">
                <a:defRPr sz="2000">
                  <a:latin typeface="Tahoma" panose="020B0604030504040204" pitchFamily="34" charset="0"/>
                </a:defRPr>
              </a:lvl4pPr>
              <a:lvl5pPr marL="2057400" indent="-228600" eaLnBrk="0" hangingPunct="0">
                <a:defRPr sz="2000">
                  <a:latin typeface="Tahoma" panose="020B0604030504040204" pitchFamily="34" charset="0"/>
                </a:defRPr>
              </a:lvl5pPr>
              <a:lvl6pPr marL="2514600" indent="-228600" eaLnBrk="0" fontAlgn="base" hangingPunct="0">
                <a:spcBef>
                  <a:spcPct val="0"/>
                </a:spcBef>
                <a:spcAft>
                  <a:spcPct val="0"/>
                </a:spcAft>
                <a:defRPr sz="2000">
                  <a:latin typeface="Tahoma" panose="020B0604030504040204" pitchFamily="34" charset="0"/>
                </a:defRPr>
              </a:lvl6pPr>
              <a:lvl7pPr marL="2971800" indent="-228600" eaLnBrk="0" fontAlgn="base" hangingPunct="0">
                <a:spcBef>
                  <a:spcPct val="0"/>
                </a:spcBef>
                <a:spcAft>
                  <a:spcPct val="0"/>
                </a:spcAft>
                <a:defRPr sz="2000">
                  <a:latin typeface="Tahoma" panose="020B0604030504040204" pitchFamily="34" charset="0"/>
                </a:defRPr>
              </a:lvl7pPr>
              <a:lvl8pPr marL="3429000" indent="-228600" eaLnBrk="0" fontAlgn="base" hangingPunct="0">
                <a:spcBef>
                  <a:spcPct val="0"/>
                </a:spcBef>
                <a:spcAft>
                  <a:spcPct val="0"/>
                </a:spcAft>
                <a:defRPr sz="2000">
                  <a:latin typeface="Tahoma" panose="020B0604030504040204" pitchFamily="34" charset="0"/>
                </a:defRPr>
              </a:lvl8pPr>
              <a:lvl9pPr marL="3886200" indent="-228600" eaLnBrk="0" fontAlgn="base" hangingPunct="0">
                <a:spcBef>
                  <a:spcPct val="0"/>
                </a:spcBef>
                <a:spcAft>
                  <a:spcPct val="0"/>
                </a:spcAft>
                <a:defRPr sz="2000">
                  <a:latin typeface="Tahoma" panose="020B0604030504040204" pitchFamily="34" charset="0"/>
                </a:defRPr>
              </a:lvl9pPr>
            </a:lstStyle>
            <a:p>
              <a:r>
                <a:rPr lang="en-GB" altLang="en-US" dirty="0">
                  <a:latin typeface="+mn-lt"/>
                </a:rPr>
                <a:t>Inboard Ailerons </a:t>
              </a:r>
            </a:p>
          </p:txBody>
        </p:sp>
      </p:grpSp>
    </p:spTree>
    <p:extLst>
      <p:ext uri="{BB962C8B-B14F-4D97-AF65-F5344CB8AC3E}">
        <p14:creationId xmlns:p14="http://schemas.microsoft.com/office/powerpoint/2010/main" val="5234132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GB" altLang="en-US" dirty="0"/>
              <a:t>Ailerons are typically located between the 50 and the 90% of the wingspan</a:t>
            </a:r>
          </a:p>
          <a:p>
            <a:pPr eaLnBrk="1" hangingPunct="1"/>
            <a:r>
              <a:rPr lang="en-GB" altLang="en-US" sz="2000" dirty="0"/>
              <a:t>An aileron works as a plain flap! </a:t>
            </a:r>
          </a:p>
          <a:p>
            <a:pPr eaLnBrk="1" hangingPunct="1"/>
            <a:r>
              <a:rPr lang="en-GB" altLang="en-US" sz="2000" dirty="0"/>
              <a:t>The best position for aileron is close to the tip: a large moment arm allows for small control surfaces </a:t>
            </a:r>
          </a:p>
          <a:p>
            <a:r>
              <a:rPr lang="en-GB" altLang="en-US" sz="2000" dirty="0"/>
              <a:t>Fast (yet subsonic) aircraft often have both inboard (high speed) and outboard ailerons (low speed)</a:t>
            </a:r>
          </a:p>
          <a:p>
            <a:pPr eaLnBrk="1" hangingPunct="1">
              <a:lnSpc>
                <a:spcPct val="80000"/>
              </a:lnSpc>
            </a:pPr>
            <a:endParaRPr lang="en-GB" altLang="en-US" sz="2000" dirty="0"/>
          </a:p>
          <a:p>
            <a:pPr marL="0" indent="0" eaLnBrk="1" hangingPunct="1">
              <a:buNone/>
            </a:pPr>
            <a:r>
              <a:rPr lang="en-GB" altLang="en-US" dirty="0"/>
              <a:t>High Speed Aileron Roll Reversal:</a:t>
            </a:r>
          </a:p>
          <a:p>
            <a:r>
              <a:rPr lang="en-GB" altLang="en-US" sz="2000" dirty="0"/>
              <a:t>At high airspeed, the outboard ailerons can be subject to the</a:t>
            </a:r>
            <a:r>
              <a:rPr lang="en-GB" altLang="en-US" sz="2000" b="1" dirty="0"/>
              <a:t> roll-reversal phenomena </a:t>
            </a:r>
          </a:p>
          <a:p>
            <a:r>
              <a:rPr lang="en-GB" altLang="en-US" sz="2000" dirty="0"/>
              <a:t>This is associated with elastic deformation (bending &amp; twisting) of the wing: </a:t>
            </a:r>
          </a:p>
          <a:p>
            <a:pPr lvl="1"/>
            <a:r>
              <a:rPr lang="en-GB" altLang="en-US" sz="1600" dirty="0"/>
              <a:t>Downward aileron deflection locally increases lift, camber and pitch down moment</a:t>
            </a:r>
          </a:p>
          <a:p>
            <a:pPr lvl="1"/>
            <a:r>
              <a:rPr lang="en-GB" altLang="en-US" sz="1600" dirty="0"/>
              <a:t>This causes the wing to (locally) rotate nose down </a:t>
            </a:r>
          </a:p>
          <a:p>
            <a:pPr lvl="1"/>
            <a:r>
              <a:rPr lang="en-GB" altLang="en-US" sz="1600" dirty="0"/>
              <a:t>This rotation can result in a negative </a:t>
            </a:r>
            <a:r>
              <a:rPr lang="en-GB" altLang="en-US" sz="1600" dirty="0" err="1"/>
              <a:t>AoA</a:t>
            </a:r>
            <a:r>
              <a:rPr lang="en-GB" altLang="en-US" sz="1600" dirty="0"/>
              <a:t> condition, hence creating a negative lift! (resulting behaviour opposite from desired) </a:t>
            </a:r>
          </a:p>
        </p:txBody>
      </p:sp>
    </p:spTree>
    <p:extLst>
      <p:ext uri="{BB962C8B-B14F-4D97-AF65-F5344CB8AC3E}">
        <p14:creationId xmlns:p14="http://schemas.microsoft.com/office/powerpoint/2010/main" val="37478809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eaLnBrk="1" hangingPunct="1">
              <a:buNone/>
            </a:pPr>
            <a:r>
              <a:rPr lang="en-GB" altLang="en-US" dirty="0"/>
              <a:t>High Speed Aileron Roll Reversal (right aileron section):</a:t>
            </a:r>
          </a:p>
        </p:txBody>
      </p:sp>
      <p:sp>
        <p:nvSpPr>
          <p:cNvPr id="4" name="TextBox 3">
            <a:extLst>
              <a:ext uri="{FF2B5EF4-FFF2-40B4-BE49-F238E27FC236}">
                <a16:creationId xmlns:a16="http://schemas.microsoft.com/office/drawing/2014/main" id="{4C9A8C49-578E-9272-8466-013C0090D6E7}"/>
              </a:ext>
            </a:extLst>
          </p:cNvPr>
          <p:cNvSpPr txBox="1"/>
          <p:nvPr/>
        </p:nvSpPr>
        <p:spPr>
          <a:xfrm>
            <a:off x="7706982" y="5473602"/>
            <a:ext cx="4206240" cy="369332"/>
          </a:xfrm>
          <a:prstGeom prst="rect">
            <a:avLst/>
          </a:prstGeom>
          <a:noFill/>
        </p:spPr>
        <p:txBody>
          <a:bodyPr wrap="square">
            <a:spAutoFit/>
          </a:bodyPr>
          <a:lstStyle/>
          <a:p>
            <a:pPr algn="ctr"/>
            <a:r>
              <a:rPr lang="en-GB" altLang="en-US" sz="1800" dirty="0"/>
              <a:t>At high airspeed (with low stiffness wing)</a:t>
            </a:r>
            <a:endParaRPr lang="en-US" dirty="0"/>
          </a:p>
        </p:txBody>
      </p:sp>
      <p:sp>
        <p:nvSpPr>
          <p:cNvPr id="5" name="TextBox 4">
            <a:extLst>
              <a:ext uri="{FF2B5EF4-FFF2-40B4-BE49-F238E27FC236}">
                <a16:creationId xmlns:a16="http://schemas.microsoft.com/office/drawing/2014/main" id="{56B1E713-E666-CC8C-D5DE-44108F9A79D5}"/>
              </a:ext>
            </a:extLst>
          </p:cNvPr>
          <p:cNvSpPr txBox="1"/>
          <p:nvPr/>
        </p:nvSpPr>
        <p:spPr>
          <a:xfrm>
            <a:off x="570055" y="5473602"/>
            <a:ext cx="2816352" cy="369332"/>
          </a:xfrm>
          <a:prstGeom prst="rect">
            <a:avLst/>
          </a:prstGeom>
          <a:noFill/>
        </p:spPr>
        <p:txBody>
          <a:bodyPr wrap="square">
            <a:spAutoFit/>
          </a:bodyPr>
          <a:lstStyle/>
          <a:p>
            <a:pPr algn="ctr"/>
            <a:r>
              <a:rPr lang="en-GB" altLang="en-US" sz="1800" dirty="0"/>
              <a:t>At Low airspeed</a:t>
            </a:r>
            <a:endParaRPr lang="en-US" dirty="0"/>
          </a:p>
        </p:txBody>
      </p:sp>
      <p:grpSp>
        <p:nvGrpSpPr>
          <p:cNvPr id="9" name="Group 8">
            <a:extLst>
              <a:ext uri="{FF2B5EF4-FFF2-40B4-BE49-F238E27FC236}">
                <a16:creationId xmlns:a16="http://schemas.microsoft.com/office/drawing/2014/main" id="{DC476F15-A8D5-F0D1-6577-6412988AB107}"/>
              </a:ext>
            </a:extLst>
          </p:cNvPr>
          <p:cNvGrpSpPr/>
          <p:nvPr/>
        </p:nvGrpSpPr>
        <p:grpSpPr>
          <a:xfrm rot="295163">
            <a:off x="995428" y="3148025"/>
            <a:ext cx="2290702" cy="483020"/>
            <a:chOff x="1304299" y="3441540"/>
            <a:chExt cx="2290702" cy="483020"/>
          </a:xfrm>
        </p:grpSpPr>
        <p:sp>
          <p:nvSpPr>
            <p:cNvPr id="61" name="Freeform 24">
              <a:extLst>
                <a:ext uri="{FF2B5EF4-FFF2-40B4-BE49-F238E27FC236}">
                  <a16:creationId xmlns:a16="http://schemas.microsoft.com/office/drawing/2014/main" id="{A492F7C9-61E4-A7F6-FC11-1144316AC93A}"/>
                </a:ext>
              </a:extLst>
            </p:cNvPr>
            <p:cNvSpPr>
              <a:spLocks/>
            </p:cNvSpPr>
            <p:nvPr/>
          </p:nvSpPr>
          <p:spPr bwMode="auto">
            <a:xfrm rot="21304837">
              <a:off x="2853100" y="3547884"/>
              <a:ext cx="741901" cy="222391"/>
            </a:xfrm>
            <a:custGeom>
              <a:avLst/>
              <a:gdLst>
                <a:gd name="T0" fmla="*/ 2338387 w 1473"/>
                <a:gd name="T1" fmla="*/ 355600 h 268"/>
                <a:gd name="T2" fmla="*/ 1703387 w 1473"/>
                <a:gd name="T3" fmla="*/ 133350 h 268"/>
                <a:gd name="T4" fmla="*/ 1119187 w 1473"/>
                <a:gd name="T5" fmla="*/ 12700 h 268"/>
                <a:gd name="T6" fmla="*/ 750887 w 1473"/>
                <a:gd name="T7" fmla="*/ 0 h 268"/>
                <a:gd name="T8" fmla="*/ 439737 w 1473"/>
                <a:gd name="T9" fmla="*/ 25400 h 268"/>
                <a:gd name="T10" fmla="*/ 204787 w 1473"/>
                <a:gd name="T11" fmla="*/ 88900 h 268"/>
                <a:gd name="T12" fmla="*/ 71437 w 1473"/>
                <a:gd name="T13" fmla="*/ 184150 h 268"/>
                <a:gd name="T14" fmla="*/ 7937 w 1473"/>
                <a:gd name="T15" fmla="*/ 317500 h 268"/>
                <a:gd name="T16" fmla="*/ 26987 w 1473"/>
                <a:gd name="T17" fmla="*/ 368300 h 268"/>
                <a:gd name="T18" fmla="*/ 134937 w 1473"/>
                <a:gd name="T19" fmla="*/ 419100 h 268"/>
                <a:gd name="T20" fmla="*/ 401637 w 1473"/>
                <a:gd name="T21" fmla="*/ 406400 h 268"/>
                <a:gd name="T22" fmla="*/ 763587 w 1473"/>
                <a:gd name="T23" fmla="*/ 368300 h 268"/>
                <a:gd name="T24" fmla="*/ 1227137 w 1473"/>
                <a:gd name="T25" fmla="*/ 336550 h 268"/>
                <a:gd name="T26" fmla="*/ 1620837 w 1473"/>
                <a:gd name="T27" fmla="*/ 323850 h 268"/>
                <a:gd name="T28" fmla="*/ 1955800 w 1473"/>
                <a:gd name="T29" fmla="*/ 344487 h 268"/>
                <a:gd name="T30" fmla="*/ 2338387 w 1473"/>
                <a:gd name="T31" fmla="*/ 349250 h 268"/>
                <a:gd name="T32" fmla="*/ 2338387 w 1473"/>
                <a:gd name="T33" fmla="*/ 35560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3"/>
                <a:gd name="T52" fmla="*/ 0 h 268"/>
                <a:gd name="T53" fmla="*/ 1473 w 1473"/>
                <a:gd name="T54" fmla="*/ 268 h 268"/>
                <a:gd name="connsiteX0" fmla="*/ 9981 w 9981"/>
                <a:gd name="connsiteY0" fmla="*/ 8358 h 9895"/>
                <a:gd name="connsiteX1" fmla="*/ 7265 w 9981"/>
                <a:gd name="connsiteY1" fmla="*/ 3134 h 9895"/>
                <a:gd name="connsiteX2" fmla="*/ 4767 w 9981"/>
                <a:gd name="connsiteY2" fmla="*/ 299 h 9895"/>
                <a:gd name="connsiteX3" fmla="*/ 3192 w 9981"/>
                <a:gd name="connsiteY3" fmla="*/ 0 h 9895"/>
                <a:gd name="connsiteX4" fmla="*/ 1862 w 9981"/>
                <a:gd name="connsiteY4" fmla="*/ 597 h 9895"/>
                <a:gd name="connsiteX5" fmla="*/ 857 w 9981"/>
                <a:gd name="connsiteY5" fmla="*/ 2090 h 9895"/>
                <a:gd name="connsiteX6" fmla="*/ 286 w 9981"/>
                <a:gd name="connsiteY6" fmla="*/ 4328 h 9895"/>
                <a:gd name="connsiteX7" fmla="*/ 15 w 9981"/>
                <a:gd name="connsiteY7" fmla="*/ 7463 h 9895"/>
                <a:gd name="connsiteX8" fmla="*/ 96 w 9981"/>
                <a:gd name="connsiteY8" fmla="*/ 8657 h 9895"/>
                <a:gd name="connsiteX9" fmla="*/ 558 w 9981"/>
                <a:gd name="connsiteY9" fmla="*/ 9851 h 9895"/>
                <a:gd name="connsiteX10" fmla="*/ 1699 w 9981"/>
                <a:gd name="connsiteY10" fmla="*/ 9552 h 9895"/>
                <a:gd name="connsiteX11" fmla="*/ 3246 w 9981"/>
                <a:gd name="connsiteY11" fmla="*/ 8657 h 9895"/>
                <a:gd name="connsiteX12" fmla="*/ 6912 w 9981"/>
                <a:gd name="connsiteY12" fmla="*/ 7612 h 9895"/>
                <a:gd name="connsiteX13" fmla="*/ 8345 w 9981"/>
                <a:gd name="connsiteY13" fmla="*/ 8097 h 9895"/>
                <a:gd name="connsiteX14" fmla="*/ 9981 w 9981"/>
                <a:gd name="connsiteY14" fmla="*/ 8209 h 9895"/>
                <a:gd name="connsiteX15" fmla="*/ 9981 w 9981"/>
                <a:gd name="connsiteY15" fmla="*/ 8358 h 9895"/>
                <a:gd name="connsiteX0" fmla="*/ 10000 w 10000"/>
                <a:gd name="connsiteY0" fmla="*/ 8582 h 10135"/>
                <a:gd name="connsiteX1" fmla="*/ 7279 w 10000"/>
                <a:gd name="connsiteY1" fmla="*/ 3302 h 10135"/>
                <a:gd name="connsiteX2" fmla="*/ 3198 w 10000"/>
                <a:gd name="connsiteY2" fmla="*/ 135 h 10135"/>
                <a:gd name="connsiteX3" fmla="*/ 1866 w 10000"/>
                <a:gd name="connsiteY3" fmla="*/ 738 h 10135"/>
                <a:gd name="connsiteX4" fmla="*/ 859 w 10000"/>
                <a:gd name="connsiteY4" fmla="*/ 2247 h 10135"/>
                <a:gd name="connsiteX5" fmla="*/ 287 w 10000"/>
                <a:gd name="connsiteY5" fmla="*/ 4509 h 10135"/>
                <a:gd name="connsiteX6" fmla="*/ 15 w 10000"/>
                <a:gd name="connsiteY6" fmla="*/ 7677 h 10135"/>
                <a:gd name="connsiteX7" fmla="*/ 96 w 10000"/>
                <a:gd name="connsiteY7" fmla="*/ 8884 h 10135"/>
                <a:gd name="connsiteX8" fmla="*/ 559 w 10000"/>
                <a:gd name="connsiteY8" fmla="*/ 10091 h 10135"/>
                <a:gd name="connsiteX9" fmla="*/ 1702 w 10000"/>
                <a:gd name="connsiteY9" fmla="*/ 9788 h 10135"/>
                <a:gd name="connsiteX10" fmla="*/ 3252 w 10000"/>
                <a:gd name="connsiteY10" fmla="*/ 8884 h 10135"/>
                <a:gd name="connsiteX11" fmla="*/ 6925 w 10000"/>
                <a:gd name="connsiteY11" fmla="*/ 7828 h 10135"/>
                <a:gd name="connsiteX12" fmla="*/ 8361 w 10000"/>
                <a:gd name="connsiteY12" fmla="*/ 8318 h 10135"/>
                <a:gd name="connsiteX13" fmla="*/ 10000 w 10000"/>
                <a:gd name="connsiteY13" fmla="*/ 8431 h 10135"/>
                <a:gd name="connsiteX14" fmla="*/ 10000 w 10000"/>
                <a:gd name="connsiteY14" fmla="*/ 8582 h 10135"/>
                <a:gd name="connsiteX0" fmla="*/ 10000 w 10000"/>
                <a:gd name="connsiteY0" fmla="*/ 7864 h 9417"/>
                <a:gd name="connsiteX1" fmla="*/ 7279 w 10000"/>
                <a:gd name="connsiteY1" fmla="*/ 2584 h 9417"/>
                <a:gd name="connsiteX2" fmla="*/ 1866 w 10000"/>
                <a:gd name="connsiteY2" fmla="*/ 20 h 9417"/>
                <a:gd name="connsiteX3" fmla="*/ 859 w 10000"/>
                <a:gd name="connsiteY3" fmla="*/ 1529 h 9417"/>
                <a:gd name="connsiteX4" fmla="*/ 287 w 10000"/>
                <a:gd name="connsiteY4" fmla="*/ 3791 h 9417"/>
                <a:gd name="connsiteX5" fmla="*/ 15 w 10000"/>
                <a:gd name="connsiteY5" fmla="*/ 6959 h 9417"/>
                <a:gd name="connsiteX6" fmla="*/ 96 w 10000"/>
                <a:gd name="connsiteY6" fmla="*/ 8166 h 9417"/>
                <a:gd name="connsiteX7" fmla="*/ 559 w 10000"/>
                <a:gd name="connsiteY7" fmla="*/ 9373 h 9417"/>
                <a:gd name="connsiteX8" fmla="*/ 1702 w 10000"/>
                <a:gd name="connsiteY8" fmla="*/ 9070 h 9417"/>
                <a:gd name="connsiteX9" fmla="*/ 3252 w 10000"/>
                <a:gd name="connsiteY9" fmla="*/ 8166 h 9417"/>
                <a:gd name="connsiteX10" fmla="*/ 6925 w 10000"/>
                <a:gd name="connsiteY10" fmla="*/ 7110 h 9417"/>
                <a:gd name="connsiteX11" fmla="*/ 8361 w 10000"/>
                <a:gd name="connsiteY11" fmla="*/ 7600 h 9417"/>
                <a:gd name="connsiteX12" fmla="*/ 10000 w 10000"/>
                <a:gd name="connsiteY12" fmla="*/ 7713 h 9417"/>
                <a:gd name="connsiteX13" fmla="*/ 10000 w 10000"/>
                <a:gd name="connsiteY13" fmla="*/ 7864 h 9417"/>
                <a:gd name="connsiteX0" fmla="*/ 10000 w 10000"/>
                <a:gd name="connsiteY0" fmla="*/ 6802 h 8451"/>
                <a:gd name="connsiteX1" fmla="*/ 7279 w 10000"/>
                <a:gd name="connsiteY1" fmla="*/ 1195 h 8451"/>
                <a:gd name="connsiteX2" fmla="*/ 859 w 10000"/>
                <a:gd name="connsiteY2" fmla="*/ 75 h 8451"/>
                <a:gd name="connsiteX3" fmla="*/ 287 w 10000"/>
                <a:gd name="connsiteY3" fmla="*/ 2477 h 8451"/>
                <a:gd name="connsiteX4" fmla="*/ 15 w 10000"/>
                <a:gd name="connsiteY4" fmla="*/ 5841 h 8451"/>
                <a:gd name="connsiteX5" fmla="*/ 96 w 10000"/>
                <a:gd name="connsiteY5" fmla="*/ 7123 h 8451"/>
                <a:gd name="connsiteX6" fmla="*/ 559 w 10000"/>
                <a:gd name="connsiteY6" fmla="*/ 8404 h 8451"/>
                <a:gd name="connsiteX7" fmla="*/ 1702 w 10000"/>
                <a:gd name="connsiteY7" fmla="*/ 8083 h 8451"/>
                <a:gd name="connsiteX8" fmla="*/ 3252 w 10000"/>
                <a:gd name="connsiteY8" fmla="*/ 7123 h 8451"/>
                <a:gd name="connsiteX9" fmla="*/ 6925 w 10000"/>
                <a:gd name="connsiteY9" fmla="*/ 6001 h 8451"/>
                <a:gd name="connsiteX10" fmla="*/ 8361 w 10000"/>
                <a:gd name="connsiteY10" fmla="*/ 6522 h 8451"/>
                <a:gd name="connsiteX11" fmla="*/ 10000 w 10000"/>
                <a:gd name="connsiteY11" fmla="*/ 6642 h 8451"/>
                <a:gd name="connsiteX12" fmla="*/ 10000 w 10000"/>
                <a:gd name="connsiteY12" fmla="*/ 6802 h 8451"/>
                <a:gd name="connsiteX0" fmla="*/ 10000 w 10000"/>
                <a:gd name="connsiteY0" fmla="*/ 6894 h 8845"/>
                <a:gd name="connsiteX1" fmla="*/ 7279 w 10000"/>
                <a:gd name="connsiteY1" fmla="*/ 259 h 8845"/>
                <a:gd name="connsiteX2" fmla="*/ 287 w 10000"/>
                <a:gd name="connsiteY2" fmla="*/ 1776 h 8845"/>
                <a:gd name="connsiteX3" fmla="*/ 15 w 10000"/>
                <a:gd name="connsiteY3" fmla="*/ 5757 h 8845"/>
                <a:gd name="connsiteX4" fmla="*/ 96 w 10000"/>
                <a:gd name="connsiteY4" fmla="*/ 7274 h 8845"/>
                <a:gd name="connsiteX5" fmla="*/ 559 w 10000"/>
                <a:gd name="connsiteY5" fmla="*/ 8789 h 8845"/>
                <a:gd name="connsiteX6" fmla="*/ 1702 w 10000"/>
                <a:gd name="connsiteY6" fmla="*/ 8410 h 8845"/>
                <a:gd name="connsiteX7" fmla="*/ 3252 w 10000"/>
                <a:gd name="connsiteY7" fmla="*/ 7274 h 8845"/>
                <a:gd name="connsiteX8" fmla="*/ 6925 w 10000"/>
                <a:gd name="connsiteY8" fmla="*/ 5946 h 8845"/>
                <a:gd name="connsiteX9" fmla="*/ 8361 w 10000"/>
                <a:gd name="connsiteY9" fmla="*/ 6562 h 8845"/>
                <a:gd name="connsiteX10" fmla="*/ 10000 w 10000"/>
                <a:gd name="connsiteY10" fmla="*/ 6704 h 8845"/>
                <a:gd name="connsiteX11" fmla="*/ 10000 w 10000"/>
                <a:gd name="connsiteY11" fmla="*/ 6894 h 8845"/>
                <a:gd name="connsiteX0" fmla="*/ 10000 w 10000"/>
                <a:gd name="connsiteY0" fmla="*/ 7508 h 9714"/>
                <a:gd name="connsiteX1" fmla="*/ 7279 w 10000"/>
                <a:gd name="connsiteY1" fmla="*/ 7 h 9714"/>
                <a:gd name="connsiteX2" fmla="*/ 15 w 10000"/>
                <a:gd name="connsiteY2" fmla="*/ 6223 h 9714"/>
                <a:gd name="connsiteX3" fmla="*/ 96 w 10000"/>
                <a:gd name="connsiteY3" fmla="*/ 7938 h 9714"/>
                <a:gd name="connsiteX4" fmla="*/ 559 w 10000"/>
                <a:gd name="connsiteY4" fmla="*/ 9651 h 9714"/>
                <a:gd name="connsiteX5" fmla="*/ 1702 w 10000"/>
                <a:gd name="connsiteY5" fmla="*/ 9222 h 9714"/>
                <a:gd name="connsiteX6" fmla="*/ 3252 w 10000"/>
                <a:gd name="connsiteY6" fmla="*/ 7938 h 9714"/>
                <a:gd name="connsiteX7" fmla="*/ 6925 w 10000"/>
                <a:gd name="connsiteY7" fmla="*/ 6436 h 9714"/>
                <a:gd name="connsiteX8" fmla="*/ 8361 w 10000"/>
                <a:gd name="connsiteY8" fmla="*/ 7133 h 9714"/>
                <a:gd name="connsiteX9" fmla="*/ 10000 w 10000"/>
                <a:gd name="connsiteY9" fmla="*/ 7293 h 9714"/>
                <a:gd name="connsiteX10" fmla="*/ 10000 w 10000"/>
                <a:gd name="connsiteY10" fmla="*/ 7508 h 9714"/>
                <a:gd name="connsiteX0" fmla="*/ 10348 w 10348"/>
                <a:gd name="connsiteY0" fmla="*/ 7722 h 9992"/>
                <a:gd name="connsiteX1" fmla="*/ 7627 w 10348"/>
                <a:gd name="connsiteY1" fmla="*/ 0 h 9992"/>
                <a:gd name="connsiteX2" fmla="*/ 444 w 10348"/>
                <a:gd name="connsiteY2" fmla="*/ 8165 h 9992"/>
                <a:gd name="connsiteX3" fmla="*/ 907 w 10348"/>
                <a:gd name="connsiteY3" fmla="*/ 9928 h 9992"/>
                <a:gd name="connsiteX4" fmla="*/ 2050 w 10348"/>
                <a:gd name="connsiteY4" fmla="*/ 9487 h 9992"/>
                <a:gd name="connsiteX5" fmla="*/ 3600 w 10348"/>
                <a:gd name="connsiteY5" fmla="*/ 8165 h 9992"/>
                <a:gd name="connsiteX6" fmla="*/ 7273 w 10348"/>
                <a:gd name="connsiteY6" fmla="*/ 6618 h 9992"/>
                <a:gd name="connsiteX7" fmla="*/ 8709 w 10348"/>
                <a:gd name="connsiteY7" fmla="*/ 7336 h 9992"/>
                <a:gd name="connsiteX8" fmla="*/ 10348 w 10348"/>
                <a:gd name="connsiteY8" fmla="*/ 7501 h 9992"/>
                <a:gd name="connsiteX9" fmla="*/ 10348 w 10348"/>
                <a:gd name="connsiteY9" fmla="*/ 7722 h 9992"/>
                <a:gd name="connsiteX0" fmla="*/ 9397 w 9397"/>
                <a:gd name="connsiteY0" fmla="*/ 7728 h 10590"/>
                <a:gd name="connsiteX1" fmla="*/ 6768 w 9397"/>
                <a:gd name="connsiteY1" fmla="*/ 0 h 10590"/>
                <a:gd name="connsiteX2" fmla="*/ 273 w 9397"/>
                <a:gd name="connsiteY2" fmla="*/ 9936 h 10590"/>
                <a:gd name="connsiteX3" fmla="*/ 1378 w 9397"/>
                <a:gd name="connsiteY3" fmla="*/ 9495 h 10590"/>
                <a:gd name="connsiteX4" fmla="*/ 2876 w 9397"/>
                <a:gd name="connsiteY4" fmla="*/ 8172 h 10590"/>
                <a:gd name="connsiteX5" fmla="*/ 6425 w 9397"/>
                <a:gd name="connsiteY5" fmla="*/ 6623 h 10590"/>
                <a:gd name="connsiteX6" fmla="*/ 7813 w 9397"/>
                <a:gd name="connsiteY6" fmla="*/ 7342 h 10590"/>
                <a:gd name="connsiteX7" fmla="*/ 9397 w 9397"/>
                <a:gd name="connsiteY7" fmla="*/ 7507 h 10590"/>
                <a:gd name="connsiteX8" fmla="*/ 9397 w 9397"/>
                <a:gd name="connsiteY8" fmla="*/ 7728 h 10590"/>
                <a:gd name="connsiteX0" fmla="*/ 8534 w 8534"/>
                <a:gd name="connsiteY0" fmla="*/ 7297 h 8966"/>
                <a:gd name="connsiteX1" fmla="*/ 5736 w 8534"/>
                <a:gd name="connsiteY1" fmla="*/ 0 h 8966"/>
                <a:gd name="connsiteX2" fmla="*/ 0 w 8534"/>
                <a:gd name="connsiteY2" fmla="*/ 8966 h 8966"/>
                <a:gd name="connsiteX3" fmla="*/ 1595 w 8534"/>
                <a:gd name="connsiteY3" fmla="*/ 7717 h 8966"/>
                <a:gd name="connsiteX4" fmla="*/ 5371 w 8534"/>
                <a:gd name="connsiteY4" fmla="*/ 6254 h 8966"/>
                <a:gd name="connsiteX5" fmla="*/ 6848 w 8534"/>
                <a:gd name="connsiteY5" fmla="*/ 6933 h 8966"/>
                <a:gd name="connsiteX6" fmla="*/ 8534 w 8534"/>
                <a:gd name="connsiteY6" fmla="*/ 7089 h 8966"/>
                <a:gd name="connsiteX7" fmla="*/ 8534 w 8534"/>
                <a:gd name="connsiteY7" fmla="*/ 7297 h 8966"/>
                <a:gd name="connsiteX0" fmla="*/ 8131 w 8131"/>
                <a:gd name="connsiteY0" fmla="*/ 8139 h 8607"/>
                <a:gd name="connsiteX1" fmla="*/ 4852 w 8131"/>
                <a:gd name="connsiteY1" fmla="*/ 0 h 8607"/>
                <a:gd name="connsiteX2" fmla="*/ 0 w 8131"/>
                <a:gd name="connsiteY2" fmla="*/ 8607 h 8607"/>
                <a:gd name="connsiteX3" fmla="*/ 4425 w 8131"/>
                <a:gd name="connsiteY3" fmla="*/ 6975 h 8607"/>
                <a:gd name="connsiteX4" fmla="*/ 6155 w 8131"/>
                <a:gd name="connsiteY4" fmla="*/ 7733 h 8607"/>
                <a:gd name="connsiteX5" fmla="*/ 8131 w 8131"/>
                <a:gd name="connsiteY5" fmla="*/ 7907 h 8607"/>
                <a:gd name="connsiteX6" fmla="*/ 8131 w 8131"/>
                <a:gd name="connsiteY6" fmla="*/ 8139 h 8607"/>
                <a:gd name="connsiteX0" fmla="*/ 4711 w 4711"/>
                <a:gd name="connsiteY0" fmla="*/ 9461 h 9461"/>
                <a:gd name="connsiteX1" fmla="*/ 678 w 4711"/>
                <a:gd name="connsiteY1" fmla="*/ 5 h 9461"/>
                <a:gd name="connsiteX2" fmla="*/ 153 w 4711"/>
                <a:gd name="connsiteY2" fmla="*/ 8109 h 9461"/>
                <a:gd name="connsiteX3" fmla="*/ 2281 w 4711"/>
                <a:gd name="connsiteY3" fmla="*/ 8990 h 9461"/>
                <a:gd name="connsiteX4" fmla="*/ 4711 w 4711"/>
                <a:gd name="connsiteY4" fmla="*/ 9192 h 9461"/>
                <a:gd name="connsiteX5" fmla="*/ 4711 w 4711"/>
                <a:gd name="connsiteY5" fmla="*/ 9461 h 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1" h="9461">
                  <a:moveTo>
                    <a:pt x="4711" y="9461"/>
                  </a:moveTo>
                  <a:lnTo>
                    <a:pt x="678" y="5"/>
                  </a:lnTo>
                  <a:cubicBezTo>
                    <a:pt x="-82" y="-220"/>
                    <a:pt x="-114" y="6612"/>
                    <a:pt x="153" y="8109"/>
                  </a:cubicBezTo>
                  <a:lnTo>
                    <a:pt x="2281" y="8990"/>
                  </a:lnTo>
                  <a:lnTo>
                    <a:pt x="4711" y="9192"/>
                  </a:lnTo>
                  <a:lnTo>
                    <a:pt x="4711" y="9461"/>
                  </a:lnTo>
                  <a:close/>
                </a:path>
              </a:pathLst>
            </a:custGeom>
            <a:noFill/>
            <a:ln w="38100" cap="flat" cmpd="sng">
              <a:solidFill>
                <a:srgbClr val="A6A6A6"/>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dirty="0"/>
            </a:p>
          </p:txBody>
        </p:sp>
        <p:sp>
          <p:nvSpPr>
            <p:cNvPr id="6" name="Freeform 24">
              <a:extLst>
                <a:ext uri="{FF2B5EF4-FFF2-40B4-BE49-F238E27FC236}">
                  <a16:creationId xmlns:a16="http://schemas.microsoft.com/office/drawing/2014/main" id="{CB2DE2CB-AD75-0675-8205-F7EAE2C189CA}"/>
                </a:ext>
              </a:extLst>
            </p:cNvPr>
            <p:cNvSpPr>
              <a:spLocks/>
            </p:cNvSpPr>
            <p:nvPr/>
          </p:nvSpPr>
          <p:spPr bwMode="auto">
            <a:xfrm>
              <a:off x="1304299" y="3441540"/>
              <a:ext cx="1698728" cy="420983"/>
            </a:xfrm>
            <a:custGeom>
              <a:avLst/>
              <a:gdLst>
                <a:gd name="T0" fmla="*/ 2338387 w 1473"/>
                <a:gd name="T1" fmla="*/ 355600 h 268"/>
                <a:gd name="T2" fmla="*/ 1703387 w 1473"/>
                <a:gd name="T3" fmla="*/ 133350 h 268"/>
                <a:gd name="T4" fmla="*/ 1119187 w 1473"/>
                <a:gd name="T5" fmla="*/ 12700 h 268"/>
                <a:gd name="T6" fmla="*/ 750887 w 1473"/>
                <a:gd name="T7" fmla="*/ 0 h 268"/>
                <a:gd name="T8" fmla="*/ 439737 w 1473"/>
                <a:gd name="T9" fmla="*/ 25400 h 268"/>
                <a:gd name="T10" fmla="*/ 204787 w 1473"/>
                <a:gd name="T11" fmla="*/ 88900 h 268"/>
                <a:gd name="T12" fmla="*/ 71437 w 1473"/>
                <a:gd name="T13" fmla="*/ 184150 h 268"/>
                <a:gd name="T14" fmla="*/ 7937 w 1473"/>
                <a:gd name="T15" fmla="*/ 317500 h 268"/>
                <a:gd name="T16" fmla="*/ 26987 w 1473"/>
                <a:gd name="T17" fmla="*/ 368300 h 268"/>
                <a:gd name="T18" fmla="*/ 134937 w 1473"/>
                <a:gd name="T19" fmla="*/ 419100 h 268"/>
                <a:gd name="T20" fmla="*/ 401637 w 1473"/>
                <a:gd name="T21" fmla="*/ 406400 h 268"/>
                <a:gd name="T22" fmla="*/ 763587 w 1473"/>
                <a:gd name="T23" fmla="*/ 368300 h 268"/>
                <a:gd name="T24" fmla="*/ 1227137 w 1473"/>
                <a:gd name="T25" fmla="*/ 336550 h 268"/>
                <a:gd name="T26" fmla="*/ 1620837 w 1473"/>
                <a:gd name="T27" fmla="*/ 323850 h 268"/>
                <a:gd name="T28" fmla="*/ 1955800 w 1473"/>
                <a:gd name="T29" fmla="*/ 344487 h 268"/>
                <a:gd name="T30" fmla="*/ 2338387 w 1473"/>
                <a:gd name="T31" fmla="*/ 349250 h 268"/>
                <a:gd name="T32" fmla="*/ 2338387 w 1473"/>
                <a:gd name="T33" fmla="*/ 35560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3"/>
                <a:gd name="T52" fmla="*/ 0 h 268"/>
                <a:gd name="T53" fmla="*/ 1473 w 1473"/>
                <a:gd name="T54" fmla="*/ 268 h 268"/>
                <a:gd name="connsiteX0" fmla="*/ 9981 w 9981"/>
                <a:gd name="connsiteY0" fmla="*/ 8209 h 9895"/>
                <a:gd name="connsiteX1" fmla="*/ 7265 w 9981"/>
                <a:gd name="connsiteY1" fmla="*/ 3134 h 9895"/>
                <a:gd name="connsiteX2" fmla="*/ 4767 w 9981"/>
                <a:gd name="connsiteY2" fmla="*/ 299 h 9895"/>
                <a:gd name="connsiteX3" fmla="*/ 3192 w 9981"/>
                <a:gd name="connsiteY3" fmla="*/ 0 h 9895"/>
                <a:gd name="connsiteX4" fmla="*/ 1862 w 9981"/>
                <a:gd name="connsiteY4" fmla="*/ 597 h 9895"/>
                <a:gd name="connsiteX5" fmla="*/ 857 w 9981"/>
                <a:gd name="connsiteY5" fmla="*/ 2090 h 9895"/>
                <a:gd name="connsiteX6" fmla="*/ 286 w 9981"/>
                <a:gd name="connsiteY6" fmla="*/ 4328 h 9895"/>
                <a:gd name="connsiteX7" fmla="*/ 15 w 9981"/>
                <a:gd name="connsiteY7" fmla="*/ 7463 h 9895"/>
                <a:gd name="connsiteX8" fmla="*/ 96 w 9981"/>
                <a:gd name="connsiteY8" fmla="*/ 8657 h 9895"/>
                <a:gd name="connsiteX9" fmla="*/ 558 w 9981"/>
                <a:gd name="connsiteY9" fmla="*/ 9851 h 9895"/>
                <a:gd name="connsiteX10" fmla="*/ 1699 w 9981"/>
                <a:gd name="connsiteY10" fmla="*/ 9552 h 9895"/>
                <a:gd name="connsiteX11" fmla="*/ 3246 w 9981"/>
                <a:gd name="connsiteY11" fmla="*/ 8657 h 9895"/>
                <a:gd name="connsiteX12" fmla="*/ 5229 w 9981"/>
                <a:gd name="connsiteY12" fmla="*/ 7910 h 9895"/>
                <a:gd name="connsiteX13" fmla="*/ 6912 w 9981"/>
                <a:gd name="connsiteY13" fmla="*/ 7612 h 9895"/>
                <a:gd name="connsiteX14" fmla="*/ 8345 w 9981"/>
                <a:gd name="connsiteY14" fmla="*/ 8097 h 9895"/>
                <a:gd name="connsiteX15" fmla="*/ 9981 w 9981"/>
                <a:gd name="connsiteY15" fmla="*/ 8209 h 9895"/>
                <a:gd name="connsiteX0" fmla="*/ 8361 w 8361"/>
                <a:gd name="connsiteY0" fmla="*/ 8183 h 10000"/>
                <a:gd name="connsiteX1" fmla="*/ 7279 w 8361"/>
                <a:gd name="connsiteY1" fmla="*/ 3167 h 10000"/>
                <a:gd name="connsiteX2" fmla="*/ 4776 w 8361"/>
                <a:gd name="connsiteY2" fmla="*/ 302 h 10000"/>
                <a:gd name="connsiteX3" fmla="*/ 3198 w 8361"/>
                <a:gd name="connsiteY3" fmla="*/ 0 h 10000"/>
                <a:gd name="connsiteX4" fmla="*/ 1866 w 8361"/>
                <a:gd name="connsiteY4" fmla="*/ 603 h 10000"/>
                <a:gd name="connsiteX5" fmla="*/ 859 w 8361"/>
                <a:gd name="connsiteY5" fmla="*/ 2112 h 10000"/>
                <a:gd name="connsiteX6" fmla="*/ 287 w 8361"/>
                <a:gd name="connsiteY6" fmla="*/ 4374 h 10000"/>
                <a:gd name="connsiteX7" fmla="*/ 15 w 8361"/>
                <a:gd name="connsiteY7" fmla="*/ 7542 h 10000"/>
                <a:gd name="connsiteX8" fmla="*/ 96 w 8361"/>
                <a:gd name="connsiteY8" fmla="*/ 8749 h 10000"/>
                <a:gd name="connsiteX9" fmla="*/ 559 w 8361"/>
                <a:gd name="connsiteY9" fmla="*/ 9956 h 10000"/>
                <a:gd name="connsiteX10" fmla="*/ 1702 w 8361"/>
                <a:gd name="connsiteY10" fmla="*/ 9653 h 10000"/>
                <a:gd name="connsiteX11" fmla="*/ 3252 w 8361"/>
                <a:gd name="connsiteY11" fmla="*/ 8749 h 10000"/>
                <a:gd name="connsiteX12" fmla="*/ 5239 w 8361"/>
                <a:gd name="connsiteY12" fmla="*/ 7994 h 10000"/>
                <a:gd name="connsiteX13" fmla="*/ 6925 w 8361"/>
                <a:gd name="connsiteY13" fmla="*/ 7693 h 10000"/>
                <a:gd name="connsiteX14" fmla="*/ 8361 w 8361"/>
                <a:gd name="connsiteY14" fmla="*/ 8183 h 10000"/>
                <a:gd name="connsiteX0" fmla="*/ 8283 w 8706"/>
                <a:gd name="connsiteY0" fmla="*/ 7693 h 10000"/>
                <a:gd name="connsiteX1" fmla="*/ 8706 w 8706"/>
                <a:gd name="connsiteY1" fmla="*/ 3167 h 10000"/>
                <a:gd name="connsiteX2" fmla="*/ 5712 w 8706"/>
                <a:gd name="connsiteY2" fmla="*/ 302 h 10000"/>
                <a:gd name="connsiteX3" fmla="*/ 3825 w 8706"/>
                <a:gd name="connsiteY3" fmla="*/ 0 h 10000"/>
                <a:gd name="connsiteX4" fmla="*/ 2232 w 8706"/>
                <a:gd name="connsiteY4" fmla="*/ 603 h 10000"/>
                <a:gd name="connsiteX5" fmla="*/ 1027 w 8706"/>
                <a:gd name="connsiteY5" fmla="*/ 2112 h 10000"/>
                <a:gd name="connsiteX6" fmla="*/ 343 w 8706"/>
                <a:gd name="connsiteY6" fmla="*/ 4374 h 10000"/>
                <a:gd name="connsiteX7" fmla="*/ 18 w 8706"/>
                <a:gd name="connsiteY7" fmla="*/ 7542 h 10000"/>
                <a:gd name="connsiteX8" fmla="*/ 115 w 8706"/>
                <a:gd name="connsiteY8" fmla="*/ 8749 h 10000"/>
                <a:gd name="connsiteX9" fmla="*/ 669 w 8706"/>
                <a:gd name="connsiteY9" fmla="*/ 9956 h 10000"/>
                <a:gd name="connsiteX10" fmla="*/ 2036 w 8706"/>
                <a:gd name="connsiteY10" fmla="*/ 9653 h 10000"/>
                <a:gd name="connsiteX11" fmla="*/ 3889 w 8706"/>
                <a:gd name="connsiteY11" fmla="*/ 8749 h 10000"/>
                <a:gd name="connsiteX12" fmla="*/ 6266 w 8706"/>
                <a:gd name="connsiteY12" fmla="*/ 7994 h 10000"/>
                <a:gd name="connsiteX13" fmla="*/ 8283 w 8706"/>
                <a:gd name="connsiteY13" fmla="*/ 7693 h 10000"/>
                <a:gd name="connsiteX0" fmla="*/ 9513 w 9999"/>
                <a:gd name="connsiteY0" fmla="*/ 7693 h 10000"/>
                <a:gd name="connsiteX1" fmla="*/ 9722 w 9999"/>
                <a:gd name="connsiteY1" fmla="*/ 5660 h 10000"/>
                <a:gd name="connsiteX2" fmla="*/ 9999 w 9999"/>
                <a:gd name="connsiteY2" fmla="*/ 3167 h 10000"/>
                <a:gd name="connsiteX3" fmla="*/ 6560 w 9999"/>
                <a:gd name="connsiteY3" fmla="*/ 302 h 10000"/>
                <a:gd name="connsiteX4" fmla="*/ 4393 w 9999"/>
                <a:gd name="connsiteY4" fmla="*/ 0 h 10000"/>
                <a:gd name="connsiteX5" fmla="*/ 2563 w 9999"/>
                <a:gd name="connsiteY5" fmla="*/ 603 h 10000"/>
                <a:gd name="connsiteX6" fmla="*/ 1179 w 9999"/>
                <a:gd name="connsiteY6" fmla="*/ 2112 h 10000"/>
                <a:gd name="connsiteX7" fmla="*/ 393 w 9999"/>
                <a:gd name="connsiteY7" fmla="*/ 4374 h 10000"/>
                <a:gd name="connsiteX8" fmla="*/ 20 w 9999"/>
                <a:gd name="connsiteY8" fmla="*/ 7542 h 10000"/>
                <a:gd name="connsiteX9" fmla="*/ 131 w 9999"/>
                <a:gd name="connsiteY9" fmla="*/ 8749 h 10000"/>
                <a:gd name="connsiteX10" fmla="*/ 767 w 9999"/>
                <a:gd name="connsiteY10" fmla="*/ 9956 h 10000"/>
                <a:gd name="connsiteX11" fmla="*/ 2338 w 9999"/>
                <a:gd name="connsiteY11" fmla="*/ 9653 h 10000"/>
                <a:gd name="connsiteX12" fmla="*/ 4466 w 9999"/>
                <a:gd name="connsiteY12" fmla="*/ 8749 h 10000"/>
                <a:gd name="connsiteX13" fmla="*/ 7196 w 9999"/>
                <a:gd name="connsiteY13" fmla="*/ 7994 h 10000"/>
                <a:gd name="connsiteX14" fmla="*/ 9513 w 9999"/>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514" y="7693"/>
                  </a:moveTo>
                  <a:cubicBezTo>
                    <a:pt x="9341" y="6336"/>
                    <a:pt x="9204" y="6262"/>
                    <a:pt x="9330" y="4830"/>
                  </a:cubicBezTo>
                  <a:cubicBezTo>
                    <a:pt x="9422" y="3999"/>
                    <a:pt x="9609" y="3621"/>
                    <a:pt x="10000" y="3167"/>
                  </a:cubicBezTo>
                  <a:cubicBezTo>
                    <a:pt x="8803" y="1810"/>
                    <a:pt x="7496" y="830"/>
                    <a:pt x="6561" y="302"/>
                  </a:cubicBezTo>
                  <a:lnTo>
                    <a:pt x="4393" y="0"/>
                  </a:lnTo>
                  <a:cubicBezTo>
                    <a:pt x="3729" y="37"/>
                    <a:pt x="3092" y="264"/>
                    <a:pt x="2563" y="603"/>
                  </a:cubicBezTo>
                  <a:cubicBezTo>
                    <a:pt x="2030" y="943"/>
                    <a:pt x="1543" y="1470"/>
                    <a:pt x="1179" y="2112"/>
                  </a:cubicBezTo>
                  <a:cubicBezTo>
                    <a:pt x="813" y="2753"/>
                    <a:pt x="589" y="3469"/>
                    <a:pt x="393" y="4374"/>
                  </a:cubicBezTo>
                  <a:cubicBezTo>
                    <a:pt x="197" y="5279"/>
                    <a:pt x="67" y="6826"/>
                    <a:pt x="20" y="7542"/>
                  </a:cubicBezTo>
                  <a:cubicBezTo>
                    <a:pt x="-27" y="8259"/>
                    <a:pt x="10" y="8334"/>
                    <a:pt x="131" y="8749"/>
                  </a:cubicBezTo>
                  <a:cubicBezTo>
                    <a:pt x="253" y="9163"/>
                    <a:pt x="403" y="9804"/>
                    <a:pt x="767" y="9956"/>
                  </a:cubicBezTo>
                  <a:cubicBezTo>
                    <a:pt x="1133" y="10106"/>
                    <a:pt x="1721" y="9842"/>
                    <a:pt x="2338" y="9653"/>
                  </a:cubicBezTo>
                  <a:cubicBezTo>
                    <a:pt x="2954" y="9465"/>
                    <a:pt x="3655" y="9013"/>
                    <a:pt x="4466" y="8749"/>
                  </a:cubicBezTo>
                  <a:cubicBezTo>
                    <a:pt x="5281" y="8485"/>
                    <a:pt x="6357" y="8183"/>
                    <a:pt x="7197" y="7994"/>
                  </a:cubicBezTo>
                  <a:cubicBezTo>
                    <a:pt x="8038" y="7806"/>
                    <a:pt x="8803" y="7655"/>
                    <a:pt x="9514" y="7693"/>
                  </a:cubicBezTo>
                  <a:close/>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dirty="0"/>
            </a:p>
          </p:txBody>
        </p:sp>
        <p:sp>
          <p:nvSpPr>
            <p:cNvPr id="8" name="Freeform 24">
              <a:extLst>
                <a:ext uri="{FF2B5EF4-FFF2-40B4-BE49-F238E27FC236}">
                  <a16:creationId xmlns:a16="http://schemas.microsoft.com/office/drawing/2014/main" id="{9B053958-F4F2-B2BA-B5CE-7B05BFF337A3}"/>
                </a:ext>
              </a:extLst>
            </p:cNvPr>
            <p:cNvSpPr>
              <a:spLocks/>
            </p:cNvSpPr>
            <p:nvPr/>
          </p:nvSpPr>
          <p:spPr bwMode="auto">
            <a:xfrm rot="1800000">
              <a:off x="2819972" y="3702169"/>
              <a:ext cx="741901" cy="222391"/>
            </a:xfrm>
            <a:custGeom>
              <a:avLst/>
              <a:gdLst>
                <a:gd name="T0" fmla="*/ 2338387 w 1473"/>
                <a:gd name="T1" fmla="*/ 355600 h 268"/>
                <a:gd name="T2" fmla="*/ 1703387 w 1473"/>
                <a:gd name="T3" fmla="*/ 133350 h 268"/>
                <a:gd name="T4" fmla="*/ 1119187 w 1473"/>
                <a:gd name="T5" fmla="*/ 12700 h 268"/>
                <a:gd name="T6" fmla="*/ 750887 w 1473"/>
                <a:gd name="T7" fmla="*/ 0 h 268"/>
                <a:gd name="T8" fmla="*/ 439737 w 1473"/>
                <a:gd name="T9" fmla="*/ 25400 h 268"/>
                <a:gd name="T10" fmla="*/ 204787 w 1473"/>
                <a:gd name="T11" fmla="*/ 88900 h 268"/>
                <a:gd name="T12" fmla="*/ 71437 w 1473"/>
                <a:gd name="T13" fmla="*/ 184150 h 268"/>
                <a:gd name="T14" fmla="*/ 7937 w 1473"/>
                <a:gd name="T15" fmla="*/ 317500 h 268"/>
                <a:gd name="T16" fmla="*/ 26987 w 1473"/>
                <a:gd name="T17" fmla="*/ 368300 h 268"/>
                <a:gd name="T18" fmla="*/ 134937 w 1473"/>
                <a:gd name="T19" fmla="*/ 419100 h 268"/>
                <a:gd name="T20" fmla="*/ 401637 w 1473"/>
                <a:gd name="T21" fmla="*/ 406400 h 268"/>
                <a:gd name="T22" fmla="*/ 763587 w 1473"/>
                <a:gd name="T23" fmla="*/ 368300 h 268"/>
                <a:gd name="T24" fmla="*/ 1227137 w 1473"/>
                <a:gd name="T25" fmla="*/ 336550 h 268"/>
                <a:gd name="T26" fmla="*/ 1620837 w 1473"/>
                <a:gd name="T27" fmla="*/ 323850 h 268"/>
                <a:gd name="T28" fmla="*/ 1955800 w 1473"/>
                <a:gd name="T29" fmla="*/ 344487 h 268"/>
                <a:gd name="T30" fmla="*/ 2338387 w 1473"/>
                <a:gd name="T31" fmla="*/ 349250 h 268"/>
                <a:gd name="T32" fmla="*/ 2338387 w 1473"/>
                <a:gd name="T33" fmla="*/ 35560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3"/>
                <a:gd name="T52" fmla="*/ 0 h 268"/>
                <a:gd name="T53" fmla="*/ 1473 w 1473"/>
                <a:gd name="T54" fmla="*/ 268 h 268"/>
                <a:gd name="connsiteX0" fmla="*/ 9981 w 9981"/>
                <a:gd name="connsiteY0" fmla="*/ 8358 h 9895"/>
                <a:gd name="connsiteX1" fmla="*/ 7265 w 9981"/>
                <a:gd name="connsiteY1" fmla="*/ 3134 h 9895"/>
                <a:gd name="connsiteX2" fmla="*/ 4767 w 9981"/>
                <a:gd name="connsiteY2" fmla="*/ 299 h 9895"/>
                <a:gd name="connsiteX3" fmla="*/ 3192 w 9981"/>
                <a:gd name="connsiteY3" fmla="*/ 0 h 9895"/>
                <a:gd name="connsiteX4" fmla="*/ 1862 w 9981"/>
                <a:gd name="connsiteY4" fmla="*/ 597 h 9895"/>
                <a:gd name="connsiteX5" fmla="*/ 857 w 9981"/>
                <a:gd name="connsiteY5" fmla="*/ 2090 h 9895"/>
                <a:gd name="connsiteX6" fmla="*/ 286 w 9981"/>
                <a:gd name="connsiteY6" fmla="*/ 4328 h 9895"/>
                <a:gd name="connsiteX7" fmla="*/ 15 w 9981"/>
                <a:gd name="connsiteY7" fmla="*/ 7463 h 9895"/>
                <a:gd name="connsiteX8" fmla="*/ 96 w 9981"/>
                <a:gd name="connsiteY8" fmla="*/ 8657 h 9895"/>
                <a:gd name="connsiteX9" fmla="*/ 558 w 9981"/>
                <a:gd name="connsiteY9" fmla="*/ 9851 h 9895"/>
                <a:gd name="connsiteX10" fmla="*/ 1699 w 9981"/>
                <a:gd name="connsiteY10" fmla="*/ 9552 h 9895"/>
                <a:gd name="connsiteX11" fmla="*/ 3246 w 9981"/>
                <a:gd name="connsiteY11" fmla="*/ 8657 h 9895"/>
                <a:gd name="connsiteX12" fmla="*/ 6912 w 9981"/>
                <a:gd name="connsiteY12" fmla="*/ 7612 h 9895"/>
                <a:gd name="connsiteX13" fmla="*/ 8345 w 9981"/>
                <a:gd name="connsiteY13" fmla="*/ 8097 h 9895"/>
                <a:gd name="connsiteX14" fmla="*/ 9981 w 9981"/>
                <a:gd name="connsiteY14" fmla="*/ 8209 h 9895"/>
                <a:gd name="connsiteX15" fmla="*/ 9981 w 9981"/>
                <a:gd name="connsiteY15" fmla="*/ 8358 h 9895"/>
                <a:gd name="connsiteX0" fmla="*/ 10000 w 10000"/>
                <a:gd name="connsiteY0" fmla="*/ 8582 h 10135"/>
                <a:gd name="connsiteX1" fmla="*/ 7279 w 10000"/>
                <a:gd name="connsiteY1" fmla="*/ 3302 h 10135"/>
                <a:gd name="connsiteX2" fmla="*/ 3198 w 10000"/>
                <a:gd name="connsiteY2" fmla="*/ 135 h 10135"/>
                <a:gd name="connsiteX3" fmla="*/ 1866 w 10000"/>
                <a:gd name="connsiteY3" fmla="*/ 738 h 10135"/>
                <a:gd name="connsiteX4" fmla="*/ 859 w 10000"/>
                <a:gd name="connsiteY4" fmla="*/ 2247 h 10135"/>
                <a:gd name="connsiteX5" fmla="*/ 287 w 10000"/>
                <a:gd name="connsiteY5" fmla="*/ 4509 h 10135"/>
                <a:gd name="connsiteX6" fmla="*/ 15 w 10000"/>
                <a:gd name="connsiteY6" fmla="*/ 7677 h 10135"/>
                <a:gd name="connsiteX7" fmla="*/ 96 w 10000"/>
                <a:gd name="connsiteY7" fmla="*/ 8884 h 10135"/>
                <a:gd name="connsiteX8" fmla="*/ 559 w 10000"/>
                <a:gd name="connsiteY8" fmla="*/ 10091 h 10135"/>
                <a:gd name="connsiteX9" fmla="*/ 1702 w 10000"/>
                <a:gd name="connsiteY9" fmla="*/ 9788 h 10135"/>
                <a:gd name="connsiteX10" fmla="*/ 3252 w 10000"/>
                <a:gd name="connsiteY10" fmla="*/ 8884 h 10135"/>
                <a:gd name="connsiteX11" fmla="*/ 6925 w 10000"/>
                <a:gd name="connsiteY11" fmla="*/ 7828 h 10135"/>
                <a:gd name="connsiteX12" fmla="*/ 8361 w 10000"/>
                <a:gd name="connsiteY12" fmla="*/ 8318 h 10135"/>
                <a:gd name="connsiteX13" fmla="*/ 10000 w 10000"/>
                <a:gd name="connsiteY13" fmla="*/ 8431 h 10135"/>
                <a:gd name="connsiteX14" fmla="*/ 10000 w 10000"/>
                <a:gd name="connsiteY14" fmla="*/ 8582 h 10135"/>
                <a:gd name="connsiteX0" fmla="*/ 10000 w 10000"/>
                <a:gd name="connsiteY0" fmla="*/ 7864 h 9417"/>
                <a:gd name="connsiteX1" fmla="*/ 7279 w 10000"/>
                <a:gd name="connsiteY1" fmla="*/ 2584 h 9417"/>
                <a:gd name="connsiteX2" fmla="*/ 1866 w 10000"/>
                <a:gd name="connsiteY2" fmla="*/ 20 h 9417"/>
                <a:gd name="connsiteX3" fmla="*/ 859 w 10000"/>
                <a:gd name="connsiteY3" fmla="*/ 1529 h 9417"/>
                <a:gd name="connsiteX4" fmla="*/ 287 w 10000"/>
                <a:gd name="connsiteY4" fmla="*/ 3791 h 9417"/>
                <a:gd name="connsiteX5" fmla="*/ 15 w 10000"/>
                <a:gd name="connsiteY5" fmla="*/ 6959 h 9417"/>
                <a:gd name="connsiteX6" fmla="*/ 96 w 10000"/>
                <a:gd name="connsiteY6" fmla="*/ 8166 h 9417"/>
                <a:gd name="connsiteX7" fmla="*/ 559 w 10000"/>
                <a:gd name="connsiteY7" fmla="*/ 9373 h 9417"/>
                <a:gd name="connsiteX8" fmla="*/ 1702 w 10000"/>
                <a:gd name="connsiteY8" fmla="*/ 9070 h 9417"/>
                <a:gd name="connsiteX9" fmla="*/ 3252 w 10000"/>
                <a:gd name="connsiteY9" fmla="*/ 8166 h 9417"/>
                <a:gd name="connsiteX10" fmla="*/ 6925 w 10000"/>
                <a:gd name="connsiteY10" fmla="*/ 7110 h 9417"/>
                <a:gd name="connsiteX11" fmla="*/ 8361 w 10000"/>
                <a:gd name="connsiteY11" fmla="*/ 7600 h 9417"/>
                <a:gd name="connsiteX12" fmla="*/ 10000 w 10000"/>
                <a:gd name="connsiteY12" fmla="*/ 7713 h 9417"/>
                <a:gd name="connsiteX13" fmla="*/ 10000 w 10000"/>
                <a:gd name="connsiteY13" fmla="*/ 7864 h 9417"/>
                <a:gd name="connsiteX0" fmla="*/ 10000 w 10000"/>
                <a:gd name="connsiteY0" fmla="*/ 6802 h 8451"/>
                <a:gd name="connsiteX1" fmla="*/ 7279 w 10000"/>
                <a:gd name="connsiteY1" fmla="*/ 1195 h 8451"/>
                <a:gd name="connsiteX2" fmla="*/ 859 w 10000"/>
                <a:gd name="connsiteY2" fmla="*/ 75 h 8451"/>
                <a:gd name="connsiteX3" fmla="*/ 287 w 10000"/>
                <a:gd name="connsiteY3" fmla="*/ 2477 h 8451"/>
                <a:gd name="connsiteX4" fmla="*/ 15 w 10000"/>
                <a:gd name="connsiteY4" fmla="*/ 5841 h 8451"/>
                <a:gd name="connsiteX5" fmla="*/ 96 w 10000"/>
                <a:gd name="connsiteY5" fmla="*/ 7123 h 8451"/>
                <a:gd name="connsiteX6" fmla="*/ 559 w 10000"/>
                <a:gd name="connsiteY6" fmla="*/ 8404 h 8451"/>
                <a:gd name="connsiteX7" fmla="*/ 1702 w 10000"/>
                <a:gd name="connsiteY7" fmla="*/ 8083 h 8451"/>
                <a:gd name="connsiteX8" fmla="*/ 3252 w 10000"/>
                <a:gd name="connsiteY8" fmla="*/ 7123 h 8451"/>
                <a:gd name="connsiteX9" fmla="*/ 6925 w 10000"/>
                <a:gd name="connsiteY9" fmla="*/ 6001 h 8451"/>
                <a:gd name="connsiteX10" fmla="*/ 8361 w 10000"/>
                <a:gd name="connsiteY10" fmla="*/ 6522 h 8451"/>
                <a:gd name="connsiteX11" fmla="*/ 10000 w 10000"/>
                <a:gd name="connsiteY11" fmla="*/ 6642 h 8451"/>
                <a:gd name="connsiteX12" fmla="*/ 10000 w 10000"/>
                <a:gd name="connsiteY12" fmla="*/ 6802 h 8451"/>
                <a:gd name="connsiteX0" fmla="*/ 10000 w 10000"/>
                <a:gd name="connsiteY0" fmla="*/ 6894 h 8845"/>
                <a:gd name="connsiteX1" fmla="*/ 7279 w 10000"/>
                <a:gd name="connsiteY1" fmla="*/ 259 h 8845"/>
                <a:gd name="connsiteX2" fmla="*/ 287 w 10000"/>
                <a:gd name="connsiteY2" fmla="*/ 1776 h 8845"/>
                <a:gd name="connsiteX3" fmla="*/ 15 w 10000"/>
                <a:gd name="connsiteY3" fmla="*/ 5757 h 8845"/>
                <a:gd name="connsiteX4" fmla="*/ 96 w 10000"/>
                <a:gd name="connsiteY4" fmla="*/ 7274 h 8845"/>
                <a:gd name="connsiteX5" fmla="*/ 559 w 10000"/>
                <a:gd name="connsiteY5" fmla="*/ 8789 h 8845"/>
                <a:gd name="connsiteX6" fmla="*/ 1702 w 10000"/>
                <a:gd name="connsiteY6" fmla="*/ 8410 h 8845"/>
                <a:gd name="connsiteX7" fmla="*/ 3252 w 10000"/>
                <a:gd name="connsiteY7" fmla="*/ 7274 h 8845"/>
                <a:gd name="connsiteX8" fmla="*/ 6925 w 10000"/>
                <a:gd name="connsiteY8" fmla="*/ 5946 h 8845"/>
                <a:gd name="connsiteX9" fmla="*/ 8361 w 10000"/>
                <a:gd name="connsiteY9" fmla="*/ 6562 h 8845"/>
                <a:gd name="connsiteX10" fmla="*/ 10000 w 10000"/>
                <a:gd name="connsiteY10" fmla="*/ 6704 h 8845"/>
                <a:gd name="connsiteX11" fmla="*/ 10000 w 10000"/>
                <a:gd name="connsiteY11" fmla="*/ 6894 h 8845"/>
                <a:gd name="connsiteX0" fmla="*/ 10000 w 10000"/>
                <a:gd name="connsiteY0" fmla="*/ 7508 h 9714"/>
                <a:gd name="connsiteX1" fmla="*/ 7279 w 10000"/>
                <a:gd name="connsiteY1" fmla="*/ 7 h 9714"/>
                <a:gd name="connsiteX2" fmla="*/ 15 w 10000"/>
                <a:gd name="connsiteY2" fmla="*/ 6223 h 9714"/>
                <a:gd name="connsiteX3" fmla="*/ 96 w 10000"/>
                <a:gd name="connsiteY3" fmla="*/ 7938 h 9714"/>
                <a:gd name="connsiteX4" fmla="*/ 559 w 10000"/>
                <a:gd name="connsiteY4" fmla="*/ 9651 h 9714"/>
                <a:gd name="connsiteX5" fmla="*/ 1702 w 10000"/>
                <a:gd name="connsiteY5" fmla="*/ 9222 h 9714"/>
                <a:gd name="connsiteX6" fmla="*/ 3252 w 10000"/>
                <a:gd name="connsiteY6" fmla="*/ 7938 h 9714"/>
                <a:gd name="connsiteX7" fmla="*/ 6925 w 10000"/>
                <a:gd name="connsiteY7" fmla="*/ 6436 h 9714"/>
                <a:gd name="connsiteX8" fmla="*/ 8361 w 10000"/>
                <a:gd name="connsiteY8" fmla="*/ 7133 h 9714"/>
                <a:gd name="connsiteX9" fmla="*/ 10000 w 10000"/>
                <a:gd name="connsiteY9" fmla="*/ 7293 h 9714"/>
                <a:gd name="connsiteX10" fmla="*/ 10000 w 10000"/>
                <a:gd name="connsiteY10" fmla="*/ 7508 h 9714"/>
                <a:gd name="connsiteX0" fmla="*/ 10348 w 10348"/>
                <a:gd name="connsiteY0" fmla="*/ 7722 h 9992"/>
                <a:gd name="connsiteX1" fmla="*/ 7627 w 10348"/>
                <a:gd name="connsiteY1" fmla="*/ 0 h 9992"/>
                <a:gd name="connsiteX2" fmla="*/ 444 w 10348"/>
                <a:gd name="connsiteY2" fmla="*/ 8165 h 9992"/>
                <a:gd name="connsiteX3" fmla="*/ 907 w 10348"/>
                <a:gd name="connsiteY3" fmla="*/ 9928 h 9992"/>
                <a:gd name="connsiteX4" fmla="*/ 2050 w 10348"/>
                <a:gd name="connsiteY4" fmla="*/ 9487 h 9992"/>
                <a:gd name="connsiteX5" fmla="*/ 3600 w 10348"/>
                <a:gd name="connsiteY5" fmla="*/ 8165 h 9992"/>
                <a:gd name="connsiteX6" fmla="*/ 7273 w 10348"/>
                <a:gd name="connsiteY6" fmla="*/ 6618 h 9992"/>
                <a:gd name="connsiteX7" fmla="*/ 8709 w 10348"/>
                <a:gd name="connsiteY7" fmla="*/ 7336 h 9992"/>
                <a:gd name="connsiteX8" fmla="*/ 10348 w 10348"/>
                <a:gd name="connsiteY8" fmla="*/ 7501 h 9992"/>
                <a:gd name="connsiteX9" fmla="*/ 10348 w 10348"/>
                <a:gd name="connsiteY9" fmla="*/ 7722 h 9992"/>
                <a:gd name="connsiteX0" fmla="*/ 9397 w 9397"/>
                <a:gd name="connsiteY0" fmla="*/ 7728 h 10590"/>
                <a:gd name="connsiteX1" fmla="*/ 6768 w 9397"/>
                <a:gd name="connsiteY1" fmla="*/ 0 h 10590"/>
                <a:gd name="connsiteX2" fmla="*/ 273 w 9397"/>
                <a:gd name="connsiteY2" fmla="*/ 9936 h 10590"/>
                <a:gd name="connsiteX3" fmla="*/ 1378 w 9397"/>
                <a:gd name="connsiteY3" fmla="*/ 9495 h 10590"/>
                <a:gd name="connsiteX4" fmla="*/ 2876 w 9397"/>
                <a:gd name="connsiteY4" fmla="*/ 8172 h 10590"/>
                <a:gd name="connsiteX5" fmla="*/ 6425 w 9397"/>
                <a:gd name="connsiteY5" fmla="*/ 6623 h 10590"/>
                <a:gd name="connsiteX6" fmla="*/ 7813 w 9397"/>
                <a:gd name="connsiteY6" fmla="*/ 7342 h 10590"/>
                <a:gd name="connsiteX7" fmla="*/ 9397 w 9397"/>
                <a:gd name="connsiteY7" fmla="*/ 7507 h 10590"/>
                <a:gd name="connsiteX8" fmla="*/ 9397 w 9397"/>
                <a:gd name="connsiteY8" fmla="*/ 7728 h 10590"/>
                <a:gd name="connsiteX0" fmla="*/ 8534 w 8534"/>
                <a:gd name="connsiteY0" fmla="*/ 7297 h 8966"/>
                <a:gd name="connsiteX1" fmla="*/ 5736 w 8534"/>
                <a:gd name="connsiteY1" fmla="*/ 0 h 8966"/>
                <a:gd name="connsiteX2" fmla="*/ 0 w 8534"/>
                <a:gd name="connsiteY2" fmla="*/ 8966 h 8966"/>
                <a:gd name="connsiteX3" fmla="*/ 1595 w 8534"/>
                <a:gd name="connsiteY3" fmla="*/ 7717 h 8966"/>
                <a:gd name="connsiteX4" fmla="*/ 5371 w 8534"/>
                <a:gd name="connsiteY4" fmla="*/ 6254 h 8966"/>
                <a:gd name="connsiteX5" fmla="*/ 6848 w 8534"/>
                <a:gd name="connsiteY5" fmla="*/ 6933 h 8966"/>
                <a:gd name="connsiteX6" fmla="*/ 8534 w 8534"/>
                <a:gd name="connsiteY6" fmla="*/ 7089 h 8966"/>
                <a:gd name="connsiteX7" fmla="*/ 8534 w 8534"/>
                <a:gd name="connsiteY7" fmla="*/ 7297 h 8966"/>
                <a:gd name="connsiteX0" fmla="*/ 8131 w 8131"/>
                <a:gd name="connsiteY0" fmla="*/ 8139 h 8607"/>
                <a:gd name="connsiteX1" fmla="*/ 4852 w 8131"/>
                <a:gd name="connsiteY1" fmla="*/ 0 h 8607"/>
                <a:gd name="connsiteX2" fmla="*/ 0 w 8131"/>
                <a:gd name="connsiteY2" fmla="*/ 8607 h 8607"/>
                <a:gd name="connsiteX3" fmla="*/ 4425 w 8131"/>
                <a:gd name="connsiteY3" fmla="*/ 6975 h 8607"/>
                <a:gd name="connsiteX4" fmla="*/ 6155 w 8131"/>
                <a:gd name="connsiteY4" fmla="*/ 7733 h 8607"/>
                <a:gd name="connsiteX5" fmla="*/ 8131 w 8131"/>
                <a:gd name="connsiteY5" fmla="*/ 7907 h 8607"/>
                <a:gd name="connsiteX6" fmla="*/ 8131 w 8131"/>
                <a:gd name="connsiteY6" fmla="*/ 8139 h 8607"/>
                <a:gd name="connsiteX0" fmla="*/ 4711 w 4711"/>
                <a:gd name="connsiteY0" fmla="*/ 9461 h 9461"/>
                <a:gd name="connsiteX1" fmla="*/ 678 w 4711"/>
                <a:gd name="connsiteY1" fmla="*/ 5 h 9461"/>
                <a:gd name="connsiteX2" fmla="*/ 153 w 4711"/>
                <a:gd name="connsiteY2" fmla="*/ 8109 h 9461"/>
                <a:gd name="connsiteX3" fmla="*/ 2281 w 4711"/>
                <a:gd name="connsiteY3" fmla="*/ 8990 h 9461"/>
                <a:gd name="connsiteX4" fmla="*/ 4711 w 4711"/>
                <a:gd name="connsiteY4" fmla="*/ 9192 h 9461"/>
                <a:gd name="connsiteX5" fmla="*/ 4711 w 4711"/>
                <a:gd name="connsiteY5" fmla="*/ 9461 h 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1" h="9461">
                  <a:moveTo>
                    <a:pt x="4711" y="9461"/>
                  </a:moveTo>
                  <a:lnTo>
                    <a:pt x="678" y="5"/>
                  </a:lnTo>
                  <a:cubicBezTo>
                    <a:pt x="-82" y="-220"/>
                    <a:pt x="-114" y="6612"/>
                    <a:pt x="153" y="8109"/>
                  </a:cubicBezTo>
                  <a:lnTo>
                    <a:pt x="2281" y="8990"/>
                  </a:lnTo>
                  <a:lnTo>
                    <a:pt x="4711" y="9192"/>
                  </a:lnTo>
                  <a:lnTo>
                    <a:pt x="4711" y="9461"/>
                  </a:lnTo>
                  <a:close/>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dirty="0"/>
            </a:p>
          </p:txBody>
        </p:sp>
      </p:grpSp>
      <p:sp>
        <p:nvSpPr>
          <p:cNvPr id="16" name="Arc 15">
            <a:extLst>
              <a:ext uri="{FF2B5EF4-FFF2-40B4-BE49-F238E27FC236}">
                <a16:creationId xmlns:a16="http://schemas.microsoft.com/office/drawing/2014/main" id="{79D69BA5-8C5B-7BC2-982E-633EC1C3D977}"/>
              </a:ext>
            </a:extLst>
          </p:cNvPr>
          <p:cNvSpPr/>
          <p:nvPr/>
        </p:nvSpPr>
        <p:spPr>
          <a:xfrm>
            <a:off x="863843" y="2870079"/>
            <a:ext cx="1369222" cy="1369222"/>
          </a:xfrm>
          <a:prstGeom prst="arc">
            <a:avLst>
              <a:gd name="adj1" fmla="val 12815090"/>
              <a:gd name="adj2" fmla="val 18943776"/>
            </a:avLst>
          </a:prstGeom>
          <a:ln w="28575">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C18603E9-DEDD-A1B0-0213-B3FBCF5B9CA4}"/>
              </a:ext>
            </a:extLst>
          </p:cNvPr>
          <p:cNvCxnSpPr>
            <a:cxnSpLocks/>
          </p:cNvCxnSpPr>
          <p:nvPr/>
        </p:nvCxnSpPr>
        <p:spPr>
          <a:xfrm>
            <a:off x="1548454" y="2345846"/>
            <a:ext cx="0" cy="930116"/>
          </a:xfrm>
          <a:prstGeom prst="straightConnector1">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79CCA9E6-2E93-2AE0-E18F-38FE42D552E9}"/>
              </a:ext>
            </a:extLst>
          </p:cNvPr>
          <p:cNvGrpSpPr/>
          <p:nvPr/>
        </p:nvGrpSpPr>
        <p:grpSpPr>
          <a:xfrm rot="295163">
            <a:off x="4810164" y="3146604"/>
            <a:ext cx="2257574" cy="483020"/>
            <a:chOff x="1304299" y="3441540"/>
            <a:chExt cx="2257574" cy="483020"/>
          </a:xfrm>
        </p:grpSpPr>
        <p:sp>
          <p:nvSpPr>
            <p:cNvPr id="24" name="Freeform 24">
              <a:extLst>
                <a:ext uri="{FF2B5EF4-FFF2-40B4-BE49-F238E27FC236}">
                  <a16:creationId xmlns:a16="http://schemas.microsoft.com/office/drawing/2014/main" id="{AAFA19FA-0ABD-A945-EE0A-6BCA0E160CAF}"/>
                </a:ext>
              </a:extLst>
            </p:cNvPr>
            <p:cNvSpPr>
              <a:spLocks/>
            </p:cNvSpPr>
            <p:nvPr/>
          </p:nvSpPr>
          <p:spPr bwMode="auto">
            <a:xfrm>
              <a:off x="1304299" y="3441540"/>
              <a:ext cx="1698728" cy="420983"/>
            </a:xfrm>
            <a:custGeom>
              <a:avLst/>
              <a:gdLst>
                <a:gd name="T0" fmla="*/ 2338387 w 1473"/>
                <a:gd name="T1" fmla="*/ 355600 h 268"/>
                <a:gd name="T2" fmla="*/ 1703387 w 1473"/>
                <a:gd name="T3" fmla="*/ 133350 h 268"/>
                <a:gd name="T4" fmla="*/ 1119187 w 1473"/>
                <a:gd name="T5" fmla="*/ 12700 h 268"/>
                <a:gd name="T6" fmla="*/ 750887 w 1473"/>
                <a:gd name="T7" fmla="*/ 0 h 268"/>
                <a:gd name="T8" fmla="*/ 439737 w 1473"/>
                <a:gd name="T9" fmla="*/ 25400 h 268"/>
                <a:gd name="T10" fmla="*/ 204787 w 1473"/>
                <a:gd name="T11" fmla="*/ 88900 h 268"/>
                <a:gd name="T12" fmla="*/ 71437 w 1473"/>
                <a:gd name="T13" fmla="*/ 184150 h 268"/>
                <a:gd name="T14" fmla="*/ 7937 w 1473"/>
                <a:gd name="T15" fmla="*/ 317500 h 268"/>
                <a:gd name="T16" fmla="*/ 26987 w 1473"/>
                <a:gd name="T17" fmla="*/ 368300 h 268"/>
                <a:gd name="T18" fmla="*/ 134937 w 1473"/>
                <a:gd name="T19" fmla="*/ 419100 h 268"/>
                <a:gd name="T20" fmla="*/ 401637 w 1473"/>
                <a:gd name="T21" fmla="*/ 406400 h 268"/>
                <a:gd name="T22" fmla="*/ 763587 w 1473"/>
                <a:gd name="T23" fmla="*/ 368300 h 268"/>
                <a:gd name="T24" fmla="*/ 1227137 w 1473"/>
                <a:gd name="T25" fmla="*/ 336550 h 268"/>
                <a:gd name="T26" fmla="*/ 1620837 w 1473"/>
                <a:gd name="T27" fmla="*/ 323850 h 268"/>
                <a:gd name="T28" fmla="*/ 1955800 w 1473"/>
                <a:gd name="T29" fmla="*/ 344487 h 268"/>
                <a:gd name="T30" fmla="*/ 2338387 w 1473"/>
                <a:gd name="T31" fmla="*/ 349250 h 268"/>
                <a:gd name="T32" fmla="*/ 2338387 w 1473"/>
                <a:gd name="T33" fmla="*/ 35560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3"/>
                <a:gd name="T52" fmla="*/ 0 h 268"/>
                <a:gd name="T53" fmla="*/ 1473 w 1473"/>
                <a:gd name="T54" fmla="*/ 268 h 268"/>
                <a:gd name="connsiteX0" fmla="*/ 9981 w 9981"/>
                <a:gd name="connsiteY0" fmla="*/ 8209 h 9895"/>
                <a:gd name="connsiteX1" fmla="*/ 7265 w 9981"/>
                <a:gd name="connsiteY1" fmla="*/ 3134 h 9895"/>
                <a:gd name="connsiteX2" fmla="*/ 4767 w 9981"/>
                <a:gd name="connsiteY2" fmla="*/ 299 h 9895"/>
                <a:gd name="connsiteX3" fmla="*/ 3192 w 9981"/>
                <a:gd name="connsiteY3" fmla="*/ 0 h 9895"/>
                <a:gd name="connsiteX4" fmla="*/ 1862 w 9981"/>
                <a:gd name="connsiteY4" fmla="*/ 597 h 9895"/>
                <a:gd name="connsiteX5" fmla="*/ 857 w 9981"/>
                <a:gd name="connsiteY5" fmla="*/ 2090 h 9895"/>
                <a:gd name="connsiteX6" fmla="*/ 286 w 9981"/>
                <a:gd name="connsiteY6" fmla="*/ 4328 h 9895"/>
                <a:gd name="connsiteX7" fmla="*/ 15 w 9981"/>
                <a:gd name="connsiteY7" fmla="*/ 7463 h 9895"/>
                <a:gd name="connsiteX8" fmla="*/ 96 w 9981"/>
                <a:gd name="connsiteY8" fmla="*/ 8657 h 9895"/>
                <a:gd name="connsiteX9" fmla="*/ 558 w 9981"/>
                <a:gd name="connsiteY9" fmla="*/ 9851 h 9895"/>
                <a:gd name="connsiteX10" fmla="*/ 1699 w 9981"/>
                <a:gd name="connsiteY10" fmla="*/ 9552 h 9895"/>
                <a:gd name="connsiteX11" fmla="*/ 3246 w 9981"/>
                <a:gd name="connsiteY11" fmla="*/ 8657 h 9895"/>
                <a:gd name="connsiteX12" fmla="*/ 5229 w 9981"/>
                <a:gd name="connsiteY12" fmla="*/ 7910 h 9895"/>
                <a:gd name="connsiteX13" fmla="*/ 6912 w 9981"/>
                <a:gd name="connsiteY13" fmla="*/ 7612 h 9895"/>
                <a:gd name="connsiteX14" fmla="*/ 8345 w 9981"/>
                <a:gd name="connsiteY14" fmla="*/ 8097 h 9895"/>
                <a:gd name="connsiteX15" fmla="*/ 9981 w 9981"/>
                <a:gd name="connsiteY15" fmla="*/ 8209 h 9895"/>
                <a:gd name="connsiteX0" fmla="*/ 8361 w 8361"/>
                <a:gd name="connsiteY0" fmla="*/ 8183 h 10000"/>
                <a:gd name="connsiteX1" fmla="*/ 7279 w 8361"/>
                <a:gd name="connsiteY1" fmla="*/ 3167 h 10000"/>
                <a:gd name="connsiteX2" fmla="*/ 4776 w 8361"/>
                <a:gd name="connsiteY2" fmla="*/ 302 h 10000"/>
                <a:gd name="connsiteX3" fmla="*/ 3198 w 8361"/>
                <a:gd name="connsiteY3" fmla="*/ 0 h 10000"/>
                <a:gd name="connsiteX4" fmla="*/ 1866 w 8361"/>
                <a:gd name="connsiteY4" fmla="*/ 603 h 10000"/>
                <a:gd name="connsiteX5" fmla="*/ 859 w 8361"/>
                <a:gd name="connsiteY5" fmla="*/ 2112 h 10000"/>
                <a:gd name="connsiteX6" fmla="*/ 287 w 8361"/>
                <a:gd name="connsiteY6" fmla="*/ 4374 h 10000"/>
                <a:gd name="connsiteX7" fmla="*/ 15 w 8361"/>
                <a:gd name="connsiteY7" fmla="*/ 7542 h 10000"/>
                <a:gd name="connsiteX8" fmla="*/ 96 w 8361"/>
                <a:gd name="connsiteY8" fmla="*/ 8749 h 10000"/>
                <a:gd name="connsiteX9" fmla="*/ 559 w 8361"/>
                <a:gd name="connsiteY9" fmla="*/ 9956 h 10000"/>
                <a:gd name="connsiteX10" fmla="*/ 1702 w 8361"/>
                <a:gd name="connsiteY10" fmla="*/ 9653 h 10000"/>
                <a:gd name="connsiteX11" fmla="*/ 3252 w 8361"/>
                <a:gd name="connsiteY11" fmla="*/ 8749 h 10000"/>
                <a:gd name="connsiteX12" fmla="*/ 5239 w 8361"/>
                <a:gd name="connsiteY12" fmla="*/ 7994 h 10000"/>
                <a:gd name="connsiteX13" fmla="*/ 6925 w 8361"/>
                <a:gd name="connsiteY13" fmla="*/ 7693 h 10000"/>
                <a:gd name="connsiteX14" fmla="*/ 8361 w 8361"/>
                <a:gd name="connsiteY14" fmla="*/ 8183 h 10000"/>
                <a:gd name="connsiteX0" fmla="*/ 8283 w 8706"/>
                <a:gd name="connsiteY0" fmla="*/ 7693 h 10000"/>
                <a:gd name="connsiteX1" fmla="*/ 8706 w 8706"/>
                <a:gd name="connsiteY1" fmla="*/ 3167 h 10000"/>
                <a:gd name="connsiteX2" fmla="*/ 5712 w 8706"/>
                <a:gd name="connsiteY2" fmla="*/ 302 h 10000"/>
                <a:gd name="connsiteX3" fmla="*/ 3825 w 8706"/>
                <a:gd name="connsiteY3" fmla="*/ 0 h 10000"/>
                <a:gd name="connsiteX4" fmla="*/ 2232 w 8706"/>
                <a:gd name="connsiteY4" fmla="*/ 603 h 10000"/>
                <a:gd name="connsiteX5" fmla="*/ 1027 w 8706"/>
                <a:gd name="connsiteY5" fmla="*/ 2112 h 10000"/>
                <a:gd name="connsiteX6" fmla="*/ 343 w 8706"/>
                <a:gd name="connsiteY6" fmla="*/ 4374 h 10000"/>
                <a:gd name="connsiteX7" fmla="*/ 18 w 8706"/>
                <a:gd name="connsiteY7" fmla="*/ 7542 h 10000"/>
                <a:gd name="connsiteX8" fmla="*/ 115 w 8706"/>
                <a:gd name="connsiteY8" fmla="*/ 8749 h 10000"/>
                <a:gd name="connsiteX9" fmla="*/ 669 w 8706"/>
                <a:gd name="connsiteY9" fmla="*/ 9956 h 10000"/>
                <a:gd name="connsiteX10" fmla="*/ 2036 w 8706"/>
                <a:gd name="connsiteY10" fmla="*/ 9653 h 10000"/>
                <a:gd name="connsiteX11" fmla="*/ 3889 w 8706"/>
                <a:gd name="connsiteY11" fmla="*/ 8749 h 10000"/>
                <a:gd name="connsiteX12" fmla="*/ 6266 w 8706"/>
                <a:gd name="connsiteY12" fmla="*/ 7994 h 10000"/>
                <a:gd name="connsiteX13" fmla="*/ 8283 w 8706"/>
                <a:gd name="connsiteY13" fmla="*/ 7693 h 10000"/>
                <a:gd name="connsiteX0" fmla="*/ 9513 w 9999"/>
                <a:gd name="connsiteY0" fmla="*/ 7693 h 10000"/>
                <a:gd name="connsiteX1" fmla="*/ 9722 w 9999"/>
                <a:gd name="connsiteY1" fmla="*/ 5660 h 10000"/>
                <a:gd name="connsiteX2" fmla="*/ 9999 w 9999"/>
                <a:gd name="connsiteY2" fmla="*/ 3167 h 10000"/>
                <a:gd name="connsiteX3" fmla="*/ 6560 w 9999"/>
                <a:gd name="connsiteY3" fmla="*/ 302 h 10000"/>
                <a:gd name="connsiteX4" fmla="*/ 4393 w 9999"/>
                <a:gd name="connsiteY4" fmla="*/ 0 h 10000"/>
                <a:gd name="connsiteX5" fmla="*/ 2563 w 9999"/>
                <a:gd name="connsiteY5" fmla="*/ 603 h 10000"/>
                <a:gd name="connsiteX6" fmla="*/ 1179 w 9999"/>
                <a:gd name="connsiteY6" fmla="*/ 2112 h 10000"/>
                <a:gd name="connsiteX7" fmla="*/ 393 w 9999"/>
                <a:gd name="connsiteY7" fmla="*/ 4374 h 10000"/>
                <a:gd name="connsiteX8" fmla="*/ 20 w 9999"/>
                <a:gd name="connsiteY8" fmla="*/ 7542 h 10000"/>
                <a:gd name="connsiteX9" fmla="*/ 131 w 9999"/>
                <a:gd name="connsiteY9" fmla="*/ 8749 h 10000"/>
                <a:gd name="connsiteX10" fmla="*/ 767 w 9999"/>
                <a:gd name="connsiteY10" fmla="*/ 9956 h 10000"/>
                <a:gd name="connsiteX11" fmla="*/ 2338 w 9999"/>
                <a:gd name="connsiteY11" fmla="*/ 9653 h 10000"/>
                <a:gd name="connsiteX12" fmla="*/ 4466 w 9999"/>
                <a:gd name="connsiteY12" fmla="*/ 8749 h 10000"/>
                <a:gd name="connsiteX13" fmla="*/ 7196 w 9999"/>
                <a:gd name="connsiteY13" fmla="*/ 7994 h 10000"/>
                <a:gd name="connsiteX14" fmla="*/ 9513 w 9999"/>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514" y="7693"/>
                  </a:moveTo>
                  <a:cubicBezTo>
                    <a:pt x="9341" y="6336"/>
                    <a:pt x="9204" y="6262"/>
                    <a:pt x="9330" y="4830"/>
                  </a:cubicBezTo>
                  <a:cubicBezTo>
                    <a:pt x="9422" y="3999"/>
                    <a:pt x="9609" y="3621"/>
                    <a:pt x="10000" y="3167"/>
                  </a:cubicBezTo>
                  <a:cubicBezTo>
                    <a:pt x="8803" y="1810"/>
                    <a:pt x="7496" y="830"/>
                    <a:pt x="6561" y="302"/>
                  </a:cubicBezTo>
                  <a:lnTo>
                    <a:pt x="4393" y="0"/>
                  </a:lnTo>
                  <a:cubicBezTo>
                    <a:pt x="3729" y="37"/>
                    <a:pt x="3092" y="264"/>
                    <a:pt x="2563" y="603"/>
                  </a:cubicBezTo>
                  <a:cubicBezTo>
                    <a:pt x="2030" y="943"/>
                    <a:pt x="1543" y="1470"/>
                    <a:pt x="1179" y="2112"/>
                  </a:cubicBezTo>
                  <a:cubicBezTo>
                    <a:pt x="813" y="2753"/>
                    <a:pt x="589" y="3469"/>
                    <a:pt x="393" y="4374"/>
                  </a:cubicBezTo>
                  <a:cubicBezTo>
                    <a:pt x="197" y="5279"/>
                    <a:pt x="67" y="6826"/>
                    <a:pt x="20" y="7542"/>
                  </a:cubicBezTo>
                  <a:cubicBezTo>
                    <a:pt x="-27" y="8259"/>
                    <a:pt x="10" y="8334"/>
                    <a:pt x="131" y="8749"/>
                  </a:cubicBezTo>
                  <a:cubicBezTo>
                    <a:pt x="253" y="9163"/>
                    <a:pt x="403" y="9804"/>
                    <a:pt x="767" y="9956"/>
                  </a:cubicBezTo>
                  <a:cubicBezTo>
                    <a:pt x="1133" y="10106"/>
                    <a:pt x="1721" y="9842"/>
                    <a:pt x="2338" y="9653"/>
                  </a:cubicBezTo>
                  <a:cubicBezTo>
                    <a:pt x="2954" y="9465"/>
                    <a:pt x="3655" y="9013"/>
                    <a:pt x="4466" y="8749"/>
                  </a:cubicBezTo>
                  <a:cubicBezTo>
                    <a:pt x="5281" y="8485"/>
                    <a:pt x="6357" y="8183"/>
                    <a:pt x="7197" y="7994"/>
                  </a:cubicBezTo>
                  <a:cubicBezTo>
                    <a:pt x="8038" y="7806"/>
                    <a:pt x="8803" y="7655"/>
                    <a:pt x="9514" y="7693"/>
                  </a:cubicBezTo>
                  <a:close/>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dirty="0"/>
            </a:p>
          </p:txBody>
        </p:sp>
        <p:sp>
          <p:nvSpPr>
            <p:cNvPr id="25" name="Freeform 24">
              <a:extLst>
                <a:ext uri="{FF2B5EF4-FFF2-40B4-BE49-F238E27FC236}">
                  <a16:creationId xmlns:a16="http://schemas.microsoft.com/office/drawing/2014/main" id="{9044E85E-820F-E149-10FD-2B5D7BB12093}"/>
                </a:ext>
              </a:extLst>
            </p:cNvPr>
            <p:cNvSpPr>
              <a:spLocks/>
            </p:cNvSpPr>
            <p:nvPr/>
          </p:nvSpPr>
          <p:spPr bwMode="auto">
            <a:xfrm rot="1800000">
              <a:off x="2819972" y="3702169"/>
              <a:ext cx="741901" cy="222391"/>
            </a:xfrm>
            <a:custGeom>
              <a:avLst/>
              <a:gdLst>
                <a:gd name="T0" fmla="*/ 2338387 w 1473"/>
                <a:gd name="T1" fmla="*/ 355600 h 268"/>
                <a:gd name="T2" fmla="*/ 1703387 w 1473"/>
                <a:gd name="T3" fmla="*/ 133350 h 268"/>
                <a:gd name="T4" fmla="*/ 1119187 w 1473"/>
                <a:gd name="T5" fmla="*/ 12700 h 268"/>
                <a:gd name="T6" fmla="*/ 750887 w 1473"/>
                <a:gd name="T7" fmla="*/ 0 h 268"/>
                <a:gd name="T8" fmla="*/ 439737 w 1473"/>
                <a:gd name="T9" fmla="*/ 25400 h 268"/>
                <a:gd name="T10" fmla="*/ 204787 w 1473"/>
                <a:gd name="T11" fmla="*/ 88900 h 268"/>
                <a:gd name="T12" fmla="*/ 71437 w 1473"/>
                <a:gd name="T13" fmla="*/ 184150 h 268"/>
                <a:gd name="T14" fmla="*/ 7937 w 1473"/>
                <a:gd name="T15" fmla="*/ 317500 h 268"/>
                <a:gd name="T16" fmla="*/ 26987 w 1473"/>
                <a:gd name="T17" fmla="*/ 368300 h 268"/>
                <a:gd name="T18" fmla="*/ 134937 w 1473"/>
                <a:gd name="T19" fmla="*/ 419100 h 268"/>
                <a:gd name="T20" fmla="*/ 401637 w 1473"/>
                <a:gd name="T21" fmla="*/ 406400 h 268"/>
                <a:gd name="T22" fmla="*/ 763587 w 1473"/>
                <a:gd name="T23" fmla="*/ 368300 h 268"/>
                <a:gd name="T24" fmla="*/ 1227137 w 1473"/>
                <a:gd name="T25" fmla="*/ 336550 h 268"/>
                <a:gd name="T26" fmla="*/ 1620837 w 1473"/>
                <a:gd name="T27" fmla="*/ 323850 h 268"/>
                <a:gd name="T28" fmla="*/ 1955800 w 1473"/>
                <a:gd name="T29" fmla="*/ 344487 h 268"/>
                <a:gd name="T30" fmla="*/ 2338387 w 1473"/>
                <a:gd name="T31" fmla="*/ 349250 h 268"/>
                <a:gd name="T32" fmla="*/ 2338387 w 1473"/>
                <a:gd name="T33" fmla="*/ 35560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3"/>
                <a:gd name="T52" fmla="*/ 0 h 268"/>
                <a:gd name="T53" fmla="*/ 1473 w 1473"/>
                <a:gd name="T54" fmla="*/ 268 h 268"/>
                <a:gd name="connsiteX0" fmla="*/ 9981 w 9981"/>
                <a:gd name="connsiteY0" fmla="*/ 8358 h 9895"/>
                <a:gd name="connsiteX1" fmla="*/ 7265 w 9981"/>
                <a:gd name="connsiteY1" fmla="*/ 3134 h 9895"/>
                <a:gd name="connsiteX2" fmla="*/ 4767 w 9981"/>
                <a:gd name="connsiteY2" fmla="*/ 299 h 9895"/>
                <a:gd name="connsiteX3" fmla="*/ 3192 w 9981"/>
                <a:gd name="connsiteY3" fmla="*/ 0 h 9895"/>
                <a:gd name="connsiteX4" fmla="*/ 1862 w 9981"/>
                <a:gd name="connsiteY4" fmla="*/ 597 h 9895"/>
                <a:gd name="connsiteX5" fmla="*/ 857 w 9981"/>
                <a:gd name="connsiteY5" fmla="*/ 2090 h 9895"/>
                <a:gd name="connsiteX6" fmla="*/ 286 w 9981"/>
                <a:gd name="connsiteY6" fmla="*/ 4328 h 9895"/>
                <a:gd name="connsiteX7" fmla="*/ 15 w 9981"/>
                <a:gd name="connsiteY7" fmla="*/ 7463 h 9895"/>
                <a:gd name="connsiteX8" fmla="*/ 96 w 9981"/>
                <a:gd name="connsiteY8" fmla="*/ 8657 h 9895"/>
                <a:gd name="connsiteX9" fmla="*/ 558 w 9981"/>
                <a:gd name="connsiteY9" fmla="*/ 9851 h 9895"/>
                <a:gd name="connsiteX10" fmla="*/ 1699 w 9981"/>
                <a:gd name="connsiteY10" fmla="*/ 9552 h 9895"/>
                <a:gd name="connsiteX11" fmla="*/ 3246 w 9981"/>
                <a:gd name="connsiteY11" fmla="*/ 8657 h 9895"/>
                <a:gd name="connsiteX12" fmla="*/ 6912 w 9981"/>
                <a:gd name="connsiteY12" fmla="*/ 7612 h 9895"/>
                <a:gd name="connsiteX13" fmla="*/ 8345 w 9981"/>
                <a:gd name="connsiteY13" fmla="*/ 8097 h 9895"/>
                <a:gd name="connsiteX14" fmla="*/ 9981 w 9981"/>
                <a:gd name="connsiteY14" fmla="*/ 8209 h 9895"/>
                <a:gd name="connsiteX15" fmla="*/ 9981 w 9981"/>
                <a:gd name="connsiteY15" fmla="*/ 8358 h 9895"/>
                <a:gd name="connsiteX0" fmla="*/ 10000 w 10000"/>
                <a:gd name="connsiteY0" fmla="*/ 8582 h 10135"/>
                <a:gd name="connsiteX1" fmla="*/ 7279 w 10000"/>
                <a:gd name="connsiteY1" fmla="*/ 3302 h 10135"/>
                <a:gd name="connsiteX2" fmla="*/ 3198 w 10000"/>
                <a:gd name="connsiteY2" fmla="*/ 135 h 10135"/>
                <a:gd name="connsiteX3" fmla="*/ 1866 w 10000"/>
                <a:gd name="connsiteY3" fmla="*/ 738 h 10135"/>
                <a:gd name="connsiteX4" fmla="*/ 859 w 10000"/>
                <a:gd name="connsiteY4" fmla="*/ 2247 h 10135"/>
                <a:gd name="connsiteX5" fmla="*/ 287 w 10000"/>
                <a:gd name="connsiteY5" fmla="*/ 4509 h 10135"/>
                <a:gd name="connsiteX6" fmla="*/ 15 w 10000"/>
                <a:gd name="connsiteY6" fmla="*/ 7677 h 10135"/>
                <a:gd name="connsiteX7" fmla="*/ 96 w 10000"/>
                <a:gd name="connsiteY7" fmla="*/ 8884 h 10135"/>
                <a:gd name="connsiteX8" fmla="*/ 559 w 10000"/>
                <a:gd name="connsiteY8" fmla="*/ 10091 h 10135"/>
                <a:gd name="connsiteX9" fmla="*/ 1702 w 10000"/>
                <a:gd name="connsiteY9" fmla="*/ 9788 h 10135"/>
                <a:gd name="connsiteX10" fmla="*/ 3252 w 10000"/>
                <a:gd name="connsiteY10" fmla="*/ 8884 h 10135"/>
                <a:gd name="connsiteX11" fmla="*/ 6925 w 10000"/>
                <a:gd name="connsiteY11" fmla="*/ 7828 h 10135"/>
                <a:gd name="connsiteX12" fmla="*/ 8361 w 10000"/>
                <a:gd name="connsiteY12" fmla="*/ 8318 h 10135"/>
                <a:gd name="connsiteX13" fmla="*/ 10000 w 10000"/>
                <a:gd name="connsiteY13" fmla="*/ 8431 h 10135"/>
                <a:gd name="connsiteX14" fmla="*/ 10000 w 10000"/>
                <a:gd name="connsiteY14" fmla="*/ 8582 h 10135"/>
                <a:gd name="connsiteX0" fmla="*/ 10000 w 10000"/>
                <a:gd name="connsiteY0" fmla="*/ 7864 h 9417"/>
                <a:gd name="connsiteX1" fmla="*/ 7279 w 10000"/>
                <a:gd name="connsiteY1" fmla="*/ 2584 h 9417"/>
                <a:gd name="connsiteX2" fmla="*/ 1866 w 10000"/>
                <a:gd name="connsiteY2" fmla="*/ 20 h 9417"/>
                <a:gd name="connsiteX3" fmla="*/ 859 w 10000"/>
                <a:gd name="connsiteY3" fmla="*/ 1529 h 9417"/>
                <a:gd name="connsiteX4" fmla="*/ 287 w 10000"/>
                <a:gd name="connsiteY4" fmla="*/ 3791 h 9417"/>
                <a:gd name="connsiteX5" fmla="*/ 15 w 10000"/>
                <a:gd name="connsiteY5" fmla="*/ 6959 h 9417"/>
                <a:gd name="connsiteX6" fmla="*/ 96 w 10000"/>
                <a:gd name="connsiteY6" fmla="*/ 8166 h 9417"/>
                <a:gd name="connsiteX7" fmla="*/ 559 w 10000"/>
                <a:gd name="connsiteY7" fmla="*/ 9373 h 9417"/>
                <a:gd name="connsiteX8" fmla="*/ 1702 w 10000"/>
                <a:gd name="connsiteY8" fmla="*/ 9070 h 9417"/>
                <a:gd name="connsiteX9" fmla="*/ 3252 w 10000"/>
                <a:gd name="connsiteY9" fmla="*/ 8166 h 9417"/>
                <a:gd name="connsiteX10" fmla="*/ 6925 w 10000"/>
                <a:gd name="connsiteY10" fmla="*/ 7110 h 9417"/>
                <a:gd name="connsiteX11" fmla="*/ 8361 w 10000"/>
                <a:gd name="connsiteY11" fmla="*/ 7600 h 9417"/>
                <a:gd name="connsiteX12" fmla="*/ 10000 w 10000"/>
                <a:gd name="connsiteY12" fmla="*/ 7713 h 9417"/>
                <a:gd name="connsiteX13" fmla="*/ 10000 w 10000"/>
                <a:gd name="connsiteY13" fmla="*/ 7864 h 9417"/>
                <a:gd name="connsiteX0" fmla="*/ 10000 w 10000"/>
                <a:gd name="connsiteY0" fmla="*/ 6802 h 8451"/>
                <a:gd name="connsiteX1" fmla="*/ 7279 w 10000"/>
                <a:gd name="connsiteY1" fmla="*/ 1195 h 8451"/>
                <a:gd name="connsiteX2" fmla="*/ 859 w 10000"/>
                <a:gd name="connsiteY2" fmla="*/ 75 h 8451"/>
                <a:gd name="connsiteX3" fmla="*/ 287 w 10000"/>
                <a:gd name="connsiteY3" fmla="*/ 2477 h 8451"/>
                <a:gd name="connsiteX4" fmla="*/ 15 w 10000"/>
                <a:gd name="connsiteY4" fmla="*/ 5841 h 8451"/>
                <a:gd name="connsiteX5" fmla="*/ 96 w 10000"/>
                <a:gd name="connsiteY5" fmla="*/ 7123 h 8451"/>
                <a:gd name="connsiteX6" fmla="*/ 559 w 10000"/>
                <a:gd name="connsiteY6" fmla="*/ 8404 h 8451"/>
                <a:gd name="connsiteX7" fmla="*/ 1702 w 10000"/>
                <a:gd name="connsiteY7" fmla="*/ 8083 h 8451"/>
                <a:gd name="connsiteX8" fmla="*/ 3252 w 10000"/>
                <a:gd name="connsiteY8" fmla="*/ 7123 h 8451"/>
                <a:gd name="connsiteX9" fmla="*/ 6925 w 10000"/>
                <a:gd name="connsiteY9" fmla="*/ 6001 h 8451"/>
                <a:gd name="connsiteX10" fmla="*/ 8361 w 10000"/>
                <a:gd name="connsiteY10" fmla="*/ 6522 h 8451"/>
                <a:gd name="connsiteX11" fmla="*/ 10000 w 10000"/>
                <a:gd name="connsiteY11" fmla="*/ 6642 h 8451"/>
                <a:gd name="connsiteX12" fmla="*/ 10000 w 10000"/>
                <a:gd name="connsiteY12" fmla="*/ 6802 h 8451"/>
                <a:gd name="connsiteX0" fmla="*/ 10000 w 10000"/>
                <a:gd name="connsiteY0" fmla="*/ 6894 h 8845"/>
                <a:gd name="connsiteX1" fmla="*/ 7279 w 10000"/>
                <a:gd name="connsiteY1" fmla="*/ 259 h 8845"/>
                <a:gd name="connsiteX2" fmla="*/ 287 w 10000"/>
                <a:gd name="connsiteY2" fmla="*/ 1776 h 8845"/>
                <a:gd name="connsiteX3" fmla="*/ 15 w 10000"/>
                <a:gd name="connsiteY3" fmla="*/ 5757 h 8845"/>
                <a:gd name="connsiteX4" fmla="*/ 96 w 10000"/>
                <a:gd name="connsiteY4" fmla="*/ 7274 h 8845"/>
                <a:gd name="connsiteX5" fmla="*/ 559 w 10000"/>
                <a:gd name="connsiteY5" fmla="*/ 8789 h 8845"/>
                <a:gd name="connsiteX6" fmla="*/ 1702 w 10000"/>
                <a:gd name="connsiteY6" fmla="*/ 8410 h 8845"/>
                <a:gd name="connsiteX7" fmla="*/ 3252 w 10000"/>
                <a:gd name="connsiteY7" fmla="*/ 7274 h 8845"/>
                <a:gd name="connsiteX8" fmla="*/ 6925 w 10000"/>
                <a:gd name="connsiteY8" fmla="*/ 5946 h 8845"/>
                <a:gd name="connsiteX9" fmla="*/ 8361 w 10000"/>
                <a:gd name="connsiteY9" fmla="*/ 6562 h 8845"/>
                <a:gd name="connsiteX10" fmla="*/ 10000 w 10000"/>
                <a:gd name="connsiteY10" fmla="*/ 6704 h 8845"/>
                <a:gd name="connsiteX11" fmla="*/ 10000 w 10000"/>
                <a:gd name="connsiteY11" fmla="*/ 6894 h 8845"/>
                <a:gd name="connsiteX0" fmla="*/ 10000 w 10000"/>
                <a:gd name="connsiteY0" fmla="*/ 7508 h 9714"/>
                <a:gd name="connsiteX1" fmla="*/ 7279 w 10000"/>
                <a:gd name="connsiteY1" fmla="*/ 7 h 9714"/>
                <a:gd name="connsiteX2" fmla="*/ 15 w 10000"/>
                <a:gd name="connsiteY2" fmla="*/ 6223 h 9714"/>
                <a:gd name="connsiteX3" fmla="*/ 96 w 10000"/>
                <a:gd name="connsiteY3" fmla="*/ 7938 h 9714"/>
                <a:gd name="connsiteX4" fmla="*/ 559 w 10000"/>
                <a:gd name="connsiteY4" fmla="*/ 9651 h 9714"/>
                <a:gd name="connsiteX5" fmla="*/ 1702 w 10000"/>
                <a:gd name="connsiteY5" fmla="*/ 9222 h 9714"/>
                <a:gd name="connsiteX6" fmla="*/ 3252 w 10000"/>
                <a:gd name="connsiteY6" fmla="*/ 7938 h 9714"/>
                <a:gd name="connsiteX7" fmla="*/ 6925 w 10000"/>
                <a:gd name="connsiteY7" fmla="*/ 6436 h 9714"/>
                <a:gd name="connsiteX8" fmla="*/ 8361 w 10000"/>
                <a:gd name="connsiteY8" fmla="*/ 7133 h 9714"/>
                <a:gd name="connsiteX9" fmla="*/ 10000 w 10000"/>
                <a:gd name="connsiteY9" fmla="*/ 7293 h 9714"/>
                <a:gd name="connsiteX10" fmla="*/ 10000 w 10000"/>
                <a:gd name="connsiteY10" fmla="*/ 7508 h 9714"/>
                <a:gd name="connsiteX0" fmla="*/ 10348 w 10348"/>
                <a:gd name="connsiteY0" fmla="*/ 7722 h 9992"/>
                <a:gd name="connsiteX1" fmla="*/ 7627 w 10348"/>
                <a:gd name="connsiteY1" fmla="*/ 0 h 9992"/>
                <a:gd name="connsiteX2" fmla="*/ 444 w 10348"/>
                <a:gd name="connsiteY2" fmla="*/ 8165 h 9992"/>
                <a:gd name="connsiteX3" fmla="*/ 907 w 10348"/>
                <a:gd name="connsiteY3" fmla="*/ 9928 h 9992"/>
                <a:gd name="connsiteX4" fmla="*/ 2050 w 10348"/>
                <a:gd name="connsiteY4" fmla="*/ 9487 h 9992"/>
                <a:gd name="connsiteX5" fmla="*/ 3600 w 10348"/>
                <a:gd name="connsiteY5" fmla="*/ 8165 h 9992"/>
                <a:gd name="connsiteX6" fmla="*/ 7273 w 10348"/>
                <a:gd name="connsiteY6" fmla="*/ 6618 h 9992"/>
                <a:gd name="connsiteX7" fmla="*/ 8709 w 10348"/>
                <a:gd name="connsiteY7" fmla="*/ 7336 h 9992"/>
                <a:gd name="connsiteX8" fmla="*/ 10348 w 10348"/>
                <a:gd name="connsiteY8" fmla="*/ 7501 h 9992"/>
                <a:gd name="connsiteX9" fmla="*/ 10348 w 10348"/>
                <a:gd name="connsiteY9" fmla="*/ 7722 h 9992"/>
                <a:gd name="connsiteX0" fmla="*/ 9397 w 9397"/>
                <a:gd name="connsiteY0" fmla="*/ 7728 h 10590"/>
                <a:gd name="connsiteX1" fmla="*/ 6768 w 9397"/>
                <a:gd name="connsiteY1" fmla="*/ 0 h 10590"/>
                <a:gd name="connsiteX2" fmla="*/ 273 w 9397"/>
                <a:gd name="connsiteY2" fmla="*/ 9936 h 10590"/>
                <a:gd name="connsiteX3" fmla="*/ 1378 w 9397"/>
                <a:gd name="connsiteY3" fmla="*/ 9495 h 10590"/>
                <a:gd name="connsiteX4" fmla="*/ 2876 w 9397"/>
                <a:gd name="connsiteY4" fmla="*/ 8172 h 10590"/>
                <a:gd name="connsiteX5" fmla="*/ 6425 w 9397"/>
                <a:gd name="connsiteY5" fmla="*/ 6623 h 10590"/>
                <a:gd name="connsiteX6" fmla="*/ 7813 w 9397"/>
                <a:gd name="connsiteY6" fmla="*/ 7342 h 10590"/>
                <a:gd name="connsiteX7" fmla="*/ 9397 w 9397"/>
                <a:gd name="connsiteY7" fmla="*/ 7507 h 10590"/>
                <a:gd name="connsiteX8" fmla="*/ 9397 w 9397"/>
                <a:gd name="connsiteY8" fmla="*/ 7728 h 10590"/>
                <a:gd name="connsiteX0" fmla="*/ 8534 w 8534"/>
                <a:gd name="connsiteY0" fmla="*/ 7297 h 8966"/>
                <a:gd name="connsiteX1" fmla="*/ 5736 w 8534"/>
                <a:gd name="connsiteY1" fmla="*/ 0 h 8966"/>
                <a:gd name="connsiteX2" fmla="*/ 0 w 8534"/>
                <a:gd name="connsiteY2" fmla="*/ 8966 h 8966"/>
                <a:gd name="connsiteX3" fmla="*/ 1595 w 8534"/>
                <a:gd name="connsiteY3" fmla="*/ 7717 h 8966"/>
                <a:gd name="connsiteX4" fmla="*/ 5371 w 8534"/>
                <a:gd name="connsiteY4" fmla="*/ 6254 h 8966"/>
                <a:gd name="connsiteX5" fmla="*/ 6848 w 8534"/>
                <a:gd name="connsiteY5" fmla="*/ 6933 h 8966"/>
                <a:gd name="connsiteX6" fmla="*/ 8534 w 8534"/>
                <a:gd name="connsiteY6" fmla="*/ 7089 h 8966"/>
                <a:gd name="connsiteX7" fmla="*/ 8534 w 8534"/>
                <a:gd name="connsiteY7" fmla="*/ 7297 h 8966"/>
                <a:gd name="connsiteX0" fmla="*/ 8131 w 8131"/>
                <a:gd name="connsiteY0" fmla="*/ 8139 h 8607"/>
                <a:gd name="connsiteX1" fmla="*/ 4852 w 8131"/>
                <a:gd name="connsiteY1" fmla="*/ 0 h 8607"/>
                <a:gd name="connsiteX2" fmla="*/ 0 w 8131"/>
                <a:gd name="connsiteY2" fmla="*/ 8607 h 8607"/>
                <a:gd name="connsiteX3" fmla="*/ 4425 w 8131"/>
                <a:gd name="connsiteY3" fmla="*/ 6975 h 8607"/>
                <a:gd name="connsiteX4" fmla="*/ 6155 w 8131"/>
                <a:gd name="connsiteY4" fmla="*/ 7733 h 8607"/>
                <a:gd name="connsiteX5" fmla="*/ 8131 w 8131"/>
                <a:gd name="connsiteY5" fmla="*/ 7907 h 8607"/>
                <a:gd name="connsiteX6" fmla="*/ 8131 w 8131"/>
                <a:gd name="connsiteY6" fmla="*/ 8139 h 8607"/>
                <a:gd name="connsiteX0" fmla="*/ 4711 w 4711"/>
                <a:gd name="connsiteY0" fmla="*/ 9461 h 9461"/>
                <a:gd name="connsiteX1" fmla="*/ 678 w 4711"/>
                <a:gd name="connsiteY1" fmla="*/ 5 h 9461"/>
                <a:gd name="connsiteX2" fmla="*/ 153 w 4711"/>
                <a:gd name="connsiteY2" fmla="*/ 8109 h 9461"/>
                <a:gd name="connsiteX3" fmla="*/ 2281 w 4711"/>
                <a:gd name="connsiteY3" fmla="*/ 8990 h 9461"/>
                <a:gd name="connsiteX4" fmla="*/ 4711 w 4711"/>
                <a:gd name="connsiteY4" fmla="*/ 9192 h 9461"/>
                <a:gd name="connsiteX5" fmla="*/ 4711 w 4711"/>
                <a:gd name="connsiteY5" fmla="*/ 9461 h 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1" h="9461">
                  <a:moveTo>
                    <a:pt x="4711" y="9461"/>
                  </a:moveTo>
                  <a:lnTo>
                    <a:pt x="678" y="5"/>
                  </a:lnTo>
                  <a:cubicBezTo>
                    <a:pt x="-82" y="-220"/>
                    <a:pt x="-114" y="6612"/>
                    <a:pt x="153" y="8109"/>
                  </a:cubicBezTo>
                  <a:lnTo>
                    <a:pt x="2281" y="8990"/>
                  </a:lnTo>
                  <a:lnTo>
                    <a:pt x="4711" y="9192"/>
                  </a:lnTo>
                  <a:lnTo>
                    <a:pt x="4711" y="9461"/>
                  </a:lnTo>
                  <a:close/>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dirty="0"/>
            </a:p>
          </p:txBody>
        </p:sp>
      </p:grpSp>
      <p:sp>
        <p:nvSpPr>
          <p:cNvPr id="26" name="Arc 25">
            <a:extLst>
              <a:ext uri="{FF2B5EF4-FFF2-40B4-BE49-F238E27FC236}">
                <a16:creationId xmlns:a16="http://schemas.microsoft.com/office/drawing/2014/main" id="{EECDD538-FC87-FFFE-AF68-194EE29B69D7}"/>
              </a:ext>
            </a:extLst>
          </p:cNvPr>
          <p:cNvSpPr/>
          <p:nvPr/>
        </p:nvSpPr>
        <p:spPr>
          <a:xfrm>
            <a:off x="4678518" y="2870079"/>
            <a:ext cx="1369222" cy="1369222"/>
          </a:xfrm>
          <a:prstGeom prst="arc">
            <a:avLst>
              <a:gd name="adj1" fmla="val 9052065"/>
              <a:gd name="adj2" fmla="val 1670687"/>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38A32BEB-832D-5258-3A66-0BA570FCBFB3}"/>
              </a:ext>
            </a:extLst>
          </p:cNvPr>
          <p:cNvCxnSpPr>
            <a:cxnSpLocks/>
          </p:cNvCxnSpPr>
          <p:nvPr/>
        </p:nvCxnSpPr>
        <p:spPr>
          <a:xfrm>
            <a:off x="5363129" y="1993421"/>
            <a:ext cx="0" cy="1282541"/>
          </a:xfrm>
          <a:prstGeom prst="straightConnector1">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180FD6D9-7313-860F-5069-8955A1611D4E}"/>
              </a:ext>
            </a:extLst>
          </p:cNvPr>
          <p:cNvGrpSpPr/>
          <p:nvPr/>
        </p:nvGrpSpPr>
        <p:grpSpPr>
          <a:xfrm rot="19800000">
            <a:off x="8924253" y="2641308"/>
            <a:ext cx="1952333" cy="1118849"/>
            <a:chOff x="8189698" y="3248384"/>
            <a:chExt cx="2389220" cy="1369222"/>
          </a:xfrm>
        </p:grpSpPr>
        <p:grpSp>
          <p:nvGrpSpPr>
            <p:cNvPr id="29" name="Group 28">
              <a:extLst>
                <a:ext uri="{FF2B5EF4-FFF2-40B4-BE49-F238E27FC236}">
                  <a16:creationId xmlns:a16="http://schemas.microsoft.com/office/drawing/2014/main" id="{F4D7013F-8FE5-7C5E-CA8B-8D1A2C4AC5EA}"/>
                </a:ext>
              </a:extLst>
            </p:cNvPr>
            <p:cNvGrpSpPr/>
            <p:nvPr/>
          </p:nvGrpSpPr>
          <p:grpSpPr>
            <a:xfrm rot="295163">
              <a:off x="8321344" y="3524909"/>
              <a:ext cx="2257574" cy="483020"/>
              <a:chOff x="1304299" y="3441540"/>
              <a:chExt cx="2257574" cy="483020"/>
            </a:xfrm>
          </p:grpSpPr>
          <p:sp>
            <p:nvSpPr>
              <p:cNvPr id="30" name="Freeform 24">
                <a:extLst>
                  <a:ext uri="{FF2B5EF4-FFF2-40B4-BE49-F238E27FC236}">
                    <a16:creationId xmlns:a16="http://schemas.microsoft.com/office/drawing/2014/main" id="{9D1BD8A8-DEBB-AC95-57FA-5745CD1714CD}"/>
                  </a:ext>
                </a:extLst>
              </p:cNvPr>
              <p:cNvSpPr>
                <a:spLocks/>
              </p:cNvSpPr>
              <p:nvPr/>
            </p:nvSpPr>
            <p:spPr bwMode="auto">
              <a:xfrm>
                <a:off x="1304299" y="3441540"/>
                <a:ext cx="1698728" cy="420983"/>
              </a:xfrm>
              <a:custGeom>
                <a:avLst/>
                <a:gdLst>
                  <a:gd name="T0" fmla="*/ 2338387 w 1473"/>
                  <a:gd name="T1" fmla="*/ 355600 h 268"/>
                  <a:gd name="T2" fmla="*/ 1703387 w 1473"/>
                  <a:gd name="T3" fmla="*/ 133350 h 268"/>
                  <a:gd name="T4" fmla="*/ 1119187 w 1473"/>
                  <a:gd name="T5" fmla="*/ 12700 h 268"/>
                  <a:gd name="T6" fmla="*/ 750887 w 1473"/>
                  <a:gd name="T7" fmla="*/ 0 h 268"/>
                  <a:gd name="T8" fmla="*/ 439737 w 1473"/>
                  <a:gd name="T9" fmla="*/ 25400 h 268"/>
                  <a:gd name="T10" fmla="*/ 204787 w 1473"/>
                  <a:gd name="T11" fmla="*/ 88900 h 268"/>
                  <a:gd name="T12" fmla="*/ 71437 w 1473"/>
                  <a:gd name="T13" fmla="*/ 184150 h 268"/>
                  <a:gd name="T14" fmla="*/ 7937 w 1473"/>
                  <a:gd name="T15" fmla="*/ 317500 h 268"/>
                  <a:gd name="T16" fmla="*/ 26987 w 1473"/>
                  <a:gd name="T17" fmla="*/ 368300 h 268"/>
                  <a:gd name="T18" fmla="*/ 134937 w 1473"/>
                  <a:gd name="T19" fmla="*/ 419100 h 268"/>
                  <a:gd name="T20" fmla="*/ 401637 w 1473"/>
                  <a:gd name="T21" fmla="*/ 406400 h 268"/>
                  <a:gd name="T22" fmla="*/ 763587 w 1473"/>
                  <a:gd name="T23" fmla="*/ 368300 h 268"/>
                  <a:gd name="T24" fmla="*/ 1227137 w 1473"/>
                  <a:gd name="T25" fmla="*/ 336550 h 268"/>
                  <a:gd name="T26" fmla="*/ 1620837 w 1473"/>
                  <a:gd name="T27" fmla="*/ 323850 h 268"/>
                  <a:gd name="T28" fmla="*/ 1955800 w 1473"/>
                  <a:gd name="T29" fmla="*/ 344487 h 268"/>
                  <a:gd name="T30" fmla="*/ 2338387 w 1473"/>
                  <a:gd name="T31" fmla="*/ 349250 h 268"/>
                  <a:gd name="T32" fmla="*/ 2338387 w 1473"/>
                  <a:gd name="T33" fmla="*/ 35560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3"/>
                  <a:gd name="T52" fmla="*/ 0 h 268"/>
                  <a:gd name="T53" fmla="*/ 1473 w 1473"/>
                  <a:gd name="T54" fmla="*/ 268 h 268"/>
                  <a:gd name="connsiteX0" fmla="*/ 9981 w 9981"/>
                  <a:gd name="connsiteY0" fmla="*/ 8209 h 9895"/>
                  <a:gd name="connsiteX1" fmla="*/ 7265 w 9981"/>
                  <a:gd name="connsiteY1" fmla="*/ 3134 h 9895"/>
                  <a:gd name="connsiteX2" fmla="*/ 4767 w 9981"/>
                  <a:gd name="connsiteY2" fmla="*/ 299 h 9895"/>
                  <a:gd name="connsiteX3" fmla="*/ 3192 w 9981"/>
                  <a:gd name="connsiteY3" fmla="*/ 0 h 9895"/>
                  <a:gd name="connsiteX4" fmla="*/ 1862 w 9981"/>
                  <a:gd name="connsiteY4" fmla="*/ 597 h 9895"/>
                  <a:gd name="connsiteX5" fmla="*/ 857 w 9981"/>
                  <a:gd name="connsiteY5" fmla="*/ 2090 h 9895"/>
                  <a:gd name="connsiteX6" fmla="*/ 286 w 9981"/>
                  <a:gd name="connsiteY6" fmla="*/ 4328 h 9895"/>
                  <a:gd name="connsiteX7" fmla="*/ 15 w 9981"/>
                  <a:gd name="connsiteY7" fmla="*/ 7463 h 9895"/>
                  <a:gd name="connsiteX8" fmla="*/ 96 w 9981"/>
                  <a:gd name="connsiteY8" fmla="*/ 8657 h 9895"/>
                  <a:gd name="connsiteX9" fmla="*/ 558 w 9981"/>
                  <a:gd name="connsiteY9" fmla="*/ 9851 h 9895"/>
                  <a:gd name="connsiteX10" fmla="*/ 1699 w 9981"/>
                  <a:gd name="connsiteY10" fmla="*/ 9552 h 9895"/>
                  <a:gd name="connsiteX11" fmla="*/ 3246 w 9981"/>
                  <a:gd name="connsiteY11" fmla="*/ 8657 h 9895"/>
                  <a:gd name="connsiteX12" fmla="*/ 5229 w 9981"/>
                  <a:gd name="connsiteY12" fmla="*/ 7910 h 9895"/>
                  <a:gd name="connsiteX13" fmla="*/ 6912 w 9981"/>
                  <a:gd name="connsiteY13" fmla="*/ 7612 h 9895"/>
                  <a:gd name="connsiteX14" fmla="*/ 8345 w 9981"/>
                  <a:gd name="connsiteY14" fmla="*/ 8097 h 9895"/>
                  <a:gd name="connsiteX15" fmla="*/ 9981 w 9981"/>
                  <a:gd name="connsiteY15" fmla="*/ 8209 h 9895"/>
                  <a:gd name="connsiteX0" fmla="*/ 8361 w 8361"/>
                  <a:gd name="connsiteY0" fmla="*/ 8183 h 10000"/>
                  <a:gd name="connsiteX1" fmla="*/ 7279 w 8361"/>
                  <a:gd name="connsiteY1" fmla="*/ 3167 h 10000"/>
                  <a:gd name="connsiteX2" fmla="*/ 4776 w 8361"/>
                  <a:gd name="connsiteY2" fmla="*/ 302 h 10000"/>
                  <a:gd name="connsiteX3" fmla="*/ 3198 w 8361"/>
                  <a:gd name="connsiteY3" fmla="*/ 0 h 10000"/>
                  <a:gd name="connsiteX4" fmla="*/ 1866 w 8361"/>
                  <a:gd name="connsiteY4" fmla="*/ 603 h 10000"/>
                  <a:gd name="connsiteX5" fmla="*/ 859 w 8361"/>
                  <a:gd name="connsiteY5" fmla="*/ 2112 h 10000"/>
                  <a:gd name="connsiteX6" fmla="*/ 287 w 8361"/>
                  <a:gd name="connsiteY6" fmla="*/ 4374 h 10000"/>
                  <a:gd name="connsiteX7" fmla="*/ 15 w 8361"/>
                  <a:gd name="connsiteY7" fmla="*/ 7542 h 10000"/>
                  <a:gd name="connsiteX8" fmla="*/ 96 w 8361"/>
                  <a:gd name="connsiteY8" fmla="*/ 8749 h 10000"/>
                  <a:gd name="connsiteX9" fmla="*/ 559 w 8361"/>
                  <a:gd name="connsiteY9" fmla="*/ 9956 h 10000"/>
                  <a:gd name="connsiteX10" fmla="*/ 1702 w 8361"/>
                  <a:gd name="connsiteY10" fmla="*/ 9653 h 10000"/>
                  <a:gd name="connsiteX11" fmla="*/ 3252 w 8361"/>
                  <a:gd name="connsiteY11" fmla="*/ 8749 h 10000"/>
                  <a:gd name="connsiteX12" fmla="*/ 5239 w 8361"/>
                  <a:gd name="connsiteY12" fmla="*/ 7994 h 10000"/>
                  <a:gd name="connsiteX13" fmla="*/ 6925 w 8361"/>
                  <a:gd name="connsiteY13" fmla="*/ 7693 h 10000"/>
                  <a:gd name="connsiteX14" fmla="*/ 8361 w 8361"/>
                  <a:gd name="connsiteY14" fmla="*/ 8183 h 10000"/>
                  <a:gd name="connsiteX0" fmla="*/ 8283 w 8706"/>
                  <a:gd name="connsiteY0" fmla="*/ 7693 h 10000"/>
                  <a:gd name="connsiteX1" fmla="*/ 8706 w 8706"/>
                  <a:gd name="connsiteY1" fmla="*/ 3167 h 10000"/>
                  <a:gd name="connsiteX2" fmla="*/ 5712 w 8706"/>
                  <a:gd name="connsiteY2" fmla="*/ 302 h 10000"/>
                  <a:gd name="connsiteX3" fmla="*/ 3825 w 8706"/>
                  <a:gd name="connsiteY3" fmla="*/ 0 h 10000"/>
                  <a:gd name="connsiteX4" fmla="*/ 2232 w 8706"/>
                  <a:gd name="connsiteY4" fmla="*/ 603 h 10000"/>
                  <a:gd name="connsiteX5" fmla="*/ 1027 w 8706"/>
                  <a:gd name="connsiteY5" fmla="*/ 2112 h 10000"/>
                  <a:gd name="connsiteX6" fmla="*/ 343 w 8706"/>
                  <a:gd name="connsiteY6" fmla="*/ 4374 h 10000"/>
                  <a:gd name="connsiteX7" fmla="*/ 18 w 8706"/>
                  <a:gd name="connsiteY7" fmla="*/ 7542 h 10000"/>
                  <a:gd name="connsiteX8" fmla="*/ 115 w 8706"/>
                  <a:gd name="connsiteY8" fmla="*/ 8749 h 10000"/>
                  <a:gd name="connsiteX9" fmla="*/ 669 w 8706"/>
                  <a:gd name="connsiteY9" fmla="*/ 9956 h 10000"/>
                  <a:gd name="connsiteX10" fmla="*/ 2036 w 8706"/>
                  <a:gd name="connsiteY10" fmla="*/ 9653 h 10000"/>
                  <a:gd name="connsiteX11" fmla="*/ 3889 w 8706"/>
                  <a:gd name="connsiteY11" fmla="*/ 8749 h 10000"/>
                  <a:gd name="connsiteX12" fmla="*/ 6266 w 8706"/>
                  <a:gd name="connsiteY12" fmla="*/ 7994 h 10000"/>
                  <a:gd name="connsiteX13" fmla="*/ 8283 w 8706"/>
                  <a:gd name="connsiteY13" fmla="*/ 7693 h 10000"/>
                  <a:gd name="connsiteX0" fmla="*/ 9513 w 9999"/>
                  <a:gd name="connsiteY0" fmla="*/ 7693 h 10000"/>
                  <a:gd name="connsiteX1" fmla="*/ 9722 w 9999"/>
                  <a:gd name="connsiteY1" fmla="*/ 5660 h 10000"/>
                  <a:gd name="connsiteX2" fmla="*/ 9999 w 9999"/>
                  <a:gd name="connsiteY2" fmla="*/ 3167 h 10000"/>
                  <a:gd name="connsiteX3" fmla="*/ 6560 w 9999"/>
                  <a:gd name="connsiteY3" fmla="*/ 302 h 10000"/>
                  <a:gd name="connsiteX4" fmla="*/ 4393 w 9999"/>
                  <a:gd name="connsiteY4" fmla="*/ 0 h 10000"/>
                  <a:gd name="connsiteX5" fmla="*/ 2563 w 9999"/>
                  <a:gd name="connsiteY5" fmla="*/ 603 h 10000"/>
                  <a:gd name="connsiteX6" fmla="*/ 1179 w 9999"/>
                  <a:gd name="connsiteY6" fmla="*/ 2112 h 10000"/>
                  <a:gd name="connsiteX7" fmla="*/ 393 w 9999"/>
                  <a:gd name="connsiteY7" fmla="*/ 4374 h 10000"/>
                  <a:gd name="connsiteX8" fmla="*/ 20 w 9999"/>
                  <a:gd name="connsiteY8" fmla="*/ 7542 h 10000"/>
                  <a:gd name="connsiteX9" fmla="*/ 131 w 9999"/>
                  <a:gd name="connsiteY9" fmla="*/ 8749 h 10000"/>
                  <a:gd name="connsiteX10" fmla="*/ 767 w 9999"/>
                  <a:gd name="connsiteY10" fmla="*/ 9956 h 10000"/>
                  <a:gd name="connsiteX11" fmla="*/ 2338 w 9999"/>
                  <a:gd name="connsiteY11" fmla="*/ 9653 h 10000"/>
                  <a:gd name="connsiteX12" fmla="*/ 4466 w 9999"/>
                  <a:gd name="connsiteY12" fmla="*/ 8749 h 10000"/>
                  <a:gd name="connsiteX13" fmla="*/ 7196 w 9999"/>
                  <a:gd name="connsiteY13" fmla="*/ 7994 h 10000"/>
                  <a:gd name="connsiteX14" fmla="*/ 9513 w 9999"/>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 name="connsiteX0" fmla="*/ 9514 w 10000"/>
                  <a:gd name="connsiteY0" fmla="*/ 7693 h 10000"/>
                  <a:gd name="connsiteX1" fmla="*/ 9330 w 10000"/>
                  <a:gd name="connsiteY1" fmla="*/ 4830 h 10000"/>
                  <a:gd name="connsiteX2" fmla="*/ 10000 w 10000"/>
                  <a:gd name="connsiteY2" fmla="*/ 3167 h 10000"/>
                  <a:gd name="connsiteX3" fmla="*/ 6561 w 10000"/>
                  <a:gd name="connsiteY3" fmla="*/ 302 h 10000"/>
                  <a:gd name="connsiteX4" fmla="*/ 4393 w 10000"/>
                  <a:gd name="connsiteY4" fmla="*/ 0 h 10000"/>
                  <a:gd name="connsiteX5" fmla="*/ 2563 w 10000"/>
                  <a:gd name="connsiteY5" fmla="*/ 603 h 10000"/>
                  <a:gd name="connsiteX6" fmla="*/ 1179 w 10000"/>
                  <a:gd name="connsiteY6" fmla="*/ 2112 h 10000"/>
                  <a:gd name="connsiteX7" fmla="*/ 393 w 10000"/>
                  <a:gd name="connsiteY7" fmla="*/ 4374 h 10000"/>
                  <a:gd name="connsiteX8" fmla="*/ 20 w 10000"/>
                  <a:gd name="connsiteY8" fmla="*/ 7542 h 10000"/>
                  <a:gd name="connsiteX9" fmla="*/ 131 w 10000"/>
                  <a:gd name="connsiteY9" fmla="*/ 8749 h 10000"/>
                  <a:gd name="connsiteX10" fmla="*/ 767 w 10000"/>
                  <a:gd name="connsiteY10" fmla="*/ 9956 h 10000"/>
                  <a:gd name="connsiteX11" fmla="*/ 2338 w 10000"/>
                  <a:gd name="connsiteY11" fmla="*/ 9653 h 10000"/>
                  <a:gd name="connsiteX12" fmla="*/ 4466 w 10000"/>
                  <a:gd name="connsiteY12" fmla="*/ 8749 h 10000"/>
                  <a:gd name="connsiteX13" fmla="*/ 7197 w 10000"/>
                  <a:gd name="connsiteY13" fmla="*/ 7994 h 10000"/>
                  <a:gd name="connsiteX14" fmla="*/ 9514 w 10000"/>
                  <a:gd name="connsiteY14" fmla="*/ 769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514" y="7693"/>
                    </a:moveTo>
                    <a:cubicBezTo>
                      <a:pt x="9341" y="6336"/>
                      <a:pt x="9204" y="6262"/>
                      <a:pt x="9330" y="4830"/>
                    </a:cubicBezTo>
                    <a:cubicBezTo>
                      <a:pt x="9422" y="3999"/>
                      <a:pt x="9609" y="3621"/>
                      <a:pt x="10000" y="3167"/>
                    </a:cubicBezTo>
                    <a:cubicBezTo>
                      <a:pt x="8803" y="1810"/>
                      <a:pt x="7496" y="830"/>
                      <a:pt x="6561" y="302"/>
                    </a:cubicBezTo>
                    <a:lnTo>
                      <a:pt x="4393" y="0"/>
                    </a:lnTo>
                    <a:cubicBezTo>
                      <a:pt x="3729" y="37"/>
                      <a:pt x="3092" y="264"/>
                      <a:pt x="2563" y="603"/>
                    </a:cubicBezTo>
                    <a:cubicBezTo>
                      <a:pt x="2030" y="943"/>
                      <a:pt x="1543" y="1470"/>
                      <a:pt x="1179" y="2112"/>
                    </a:cubicBezTo>
                    <a:cubicBezTo>
                      <a:pt x="813" y="2753"/>
                      <a:pt x="589" y="3469"/>
                      <a:pt x="393" y="4374"/>
                    </a:cubicBezTo>
                    <a:cubicBezTo>
                      <a:pt x="197" y="5279"/>
                      <a:pt x="67" y="6826"/>
                      <a:pt x="20" y="7542"/>
                    </a:cubicBezTo>
                    <a:cubicBezTo>
                      <a:pt x="-27" y="8259"/>
                      <a:pt x="10" y="8334"/>
                      <a:pt x="131" y="8749"/>
                    </a:cubicBezTo>
                    <a:cubicBezTo>
                      <a:pt x="253" y="9163"/>
                      <a:pt x="403" y="9804"/>
                      <a:pt x="767" y="9956"/>
                    </a:cubicBezTo>
                    <a:cubicBezTo>
                      <a:pt x="1133" y="10106"/>
                      <a:pt x="1721" y="9842"/>
                      <a:pt x="2338" y="9653"/>
                    </a:cubicBezTo>
                    <a:cubicBezTo>
                      <a:pt x="2954" y="9465"/>
                      <a:pt x="3655" y="9013"/>
                      <a:pt x="4466" y="8749"/>
                    </a:cubicBezTo>
                    <a:cubicBezTo>
                      <a:pt x="5281" y="8485"/>
                      <a:pt x="6357" y="8183"/>
                      <a:pt x="7197" y="7994"/>
                    </a:cubicBezTo>
                    <a:cubicBezTo>
                      <a:pt x="8038" y="7806"/>
                      <a:pt x="8803" y="7655"/>
                      <a:pt x="9514" y="7693"/>
                    </a:cubicBezTo>
                    <a:close/>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dirty="0"/>
              </a:p>
            </p:txBody>
          </p:sp>
          <p:sp>
            <p:nvSpPr>
              <p:cNvPr id="31" name="Freeform 24">
                <a:extLst>
                  <a:ext uri="{FF2B5EF4-FFF2-40B4-BE49-F238E27FC236}">
                    <a16:creationId xmlns:a16="http://schemas.microsoft.com/office/drawing/2014/main" id="{1DA7897E-4603-6996-E6D7-3911897C4D0B}"/>
                  </a:ext>
                </a:extLst>
              </p:cNvPr>
              <p:cNvSpPr>
                <a:spLocks/>
              </p:cNvSpPr>
              <p:nvPr/>
            </p:nvSpPr>
            <p:spPr bwMode="auto">
              <a:xfrm rot="1800000">
                <a:off x="2819972" y="3702169"/>
                <a:ext cx="741901" cy="222391"/>
              </a:xfrm>
              <a:custGeom>
                <a:avLst/>
                <a:gdLst>
                  <a:gd name="T0" fmla="*/ 2338387 w 1473"/>
                  <a:gd name="T1" fmla="*/ 355600 h 268"/>
                  <a:gd name="T2" fmla="*/ 1703387 w 1473"/>
                  <a:gd name="T3" fmla="*/ 133350 h 268"/>
                  <a:gd name="T4" fmla="*/ 1119187 w 1473"/>
                  <a:gd name="T5" fmla="*/ 12700 h 268"/>
                  <a:gd name="T6" fmla="*/ 750887 w 1473"/>
                  <a:gd name="T7" fmla="*/ 0 h 268"/>
                  <a:gd name="T8" fmla="*/ 439737 w 1473"/>
                  <a:gd name="T9" fmla="*/ 25400 h 268"/>
                  <a:gd name="T10" fmla="*/ 204787 w 1473"/>
                  <a:gd name="T11" fmla="*/ 88900 h 268"/>
                  <a:gd name="T12" fmla="*/ 71437 w 1473"/>
                  <a:gd name="T13" fmla="*/ 184150 h 268"/>
                  <a:gd name="T14" fmla="*/ 7937 w 1473"/>
                  <a:gd name="T15" fmla="*/ 317500 h 268"/>
                  <a:gd name="T16" fmla="*/ 26987 w 1473"/>
                  <a:gd name="T17" fmla="*/ 368300 h 268"/>
                  <a:gd name="T18" fmla="*/ 134937 w 1473"/>
                  <a:gd name="T19" fmla="*/ 419100 h 268"/>
                  <a:gd name="T20" fmla="*/ 401637 w 1473"/>
                  <a:gd name="T21" fmla="*/ 406400 h 268"/>
                  <a:gd name="T22" fmla="*/ 763587 w 1473"/>
                  <a:gd name="T23" fmla="*/ 368300 h 268"/>
                  <a:gd name="T24" fmla="*/ 1227137 w 1473"/>
                  <a:gd name="T25" fmla="*/ 336550 h 268"/>
                  <a:gd name="T26" fmla="*/ 1620837 w 1473"/>
                  <a:gd name="T27" fmla="*/ 323850 h 268"/>
                  <a:gd name="T28" fmla="*/ 1955800 w 1473"/>
                  <a:gd name="T29" fmla="*/ 344487 h 268"/>
                  <a:gd name="T30" fmla="*/ 2338387 w 1473"/>
                  <a:gd name="T31" fmla="*/ 349250 h 268"/>
                  <a:gd name="T32" fmla="*/ 2338387 w 1473"/>
                  <a:gd name="T33" fmla="*/ 35560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3"/>
                  <a:gd name="T52" fmla="*/ 0 h 268"/>
                  <a:gd name="T53" fmla="*/ 1473 w 1473"/>
                  <a:gd name="T54" fmla="*/ 268 h 268"/>
                  <a:gd name="connsiteX0" fmla="*/ 9981 w 9981"/>
                  <a:gd name="connsiteY0" fmla="*/ 8358 h 9895"/>
                  <a:gd name="connsiteX1" fmla="*/ 7265 w 9981"/>
                  <a:gd name="connsiteY1" fmla="*/ 3134 h 9895"/>
                  <a:gd name="connsiteX2" fmla="*/ 4767 w 9981"/>
                  <a:gd name="connsiteY2" fmla="*/ 299 h 9895"/>
                  <a:gd name="connsiteX3" fmla="*/ 3192 w 9981"/>
                  <a:gd name="connsiteY3" fmla="*/ 0 h 9895"/>
                  <a:gd name="connsiteX4" fmla="*/ 1862 w 9981"/>
                  <a:gd name="connsiteY4" fmla="*/ 597 h 9895"/>
                  <a:gd name="connsiteX5" fmla="*/ 857 w 9981"/>
                  <a:gd name="connsiteY5" fmla="*/ 2090 h 9895"/>
                  <a:gd name="connsiteX6" fmla="*/ 286 w 9981"/>
                  <a:gd name="connsiteY6" fmla="*/ 4328 h 9895"/>
                  <a:gd name="connsiteX7" fmla="*/ 15 w 9981"/>
                  <a:gd name="connsiteY7" fmla="*/ 7463 h 9895"/>
                  <a:gd name="connsiteX8" fmla="*/ 96 w 9981"/>
                  <a:gd name="connsiteY8" fmla="*/ 8657 h 9895"/>
                  <a:gd name="connsiteX9" fmla="*/ 558 w 9981"/>
                  <a:gd name="connsiteY9" fmla="*/ 9851 h 9895"/>
                  <a:gd name="connsiteX10" fmla="*/ 1699 w 9981"/>
                  <a:gd name="connsiteY10" fmla="*/ 9552 h 9895"/>
                  <a:gd name="connsiteX11" fmla="*/ 3246 w 9981"/>
                  <a:gd name="connsiteY11" fmla="*/ 8657 h 9895"/>
                  <a:gd name="connsiteX12" fmla="*/ 6912 w 9981"/>
                  <a:gd name="connsiteY12" fmla="*/ 7612 h 9895"/>
                  <a:gd name="connsiteX13" fmla="*/ 8345 w 9981"/>
                  <a:gd name="connsiteY13" fmla="*/ 8097 h 9895"/>
                  <a:gd name="connsiteX14" fmla="*/ 9981 w 9981"/>
                  <a:gd name="connsiteY14" fmla="*/ 8209 h 9895"/>
                  <a:gd name="connsiteX15" fmla="*/ 9981 w 9981"/>
                  <a:gd name="connsiteY15" fmla="*/ 8358 h 9895"/>
                  <a:gd name="connsiteX0" fmla="*/ 10000 w 10000"/>
                  <a:gd name="connsiteY0" fmla="*/ 8582 h 10135"/>
                  <a:gd name="connsiteX1" fmla="*/ 7279 w 10000"/>
                  <a:gd name="connsiteY1" fmla="*/ 3302 h 10135"/>
                  <a:gd name="connsiteX2" fmla="*/ 3198 w 10000"/>
                  <a:gd name="connsiteY2" fmla="*/ 135 h 10135"/>
                  <a:gd name="connsiteX3" fmla="*/ 1866 w 10000"/>
                  <a:gd name="connsiteY3" fmla="*/ 738 h 10135"/>
                  <a:gd name="connsiteX4" fmla="*/ 859 w 10000"/>
                  <a:gd name="connsiteY4" fmla="*/ 2247 h 10135"/>
                  <a:gd name="connsiteX5" fmla="*/ 287 w 10000"/>
                  <a:gd name="connsiteY5" fmla="*/ 4509 h 10135"/>
                  <a:gd name="connsiteX6" fmla="*/ 15 w 10000"/>
                  <a:gd name="connsiteY6" fmla="*/ 7677 h 10135"/>
                  <a:gd name="connsiteX7" fmla="*/ 96 w 10000"/>
                  <a:gd name="connsiteY7" fmla="*/ 8884 h 10135"/>
                  <a:gd name="connsiteX8" fmla="*/ 559 w 10000"/>
                  <a:gd name="connsiteY8" fmla="*/ 10091 h 10135"/>
                  <a:gd name="connsiteX9" fmla="*/ 1702 w 10000"/>
                  <a:gd name="connsiteY9" fmla="*/ 9788 h 10135"/>
                  <a:gd name="connsiteX10" fmla="*/ 3252 w 10000"/>
                  <a:gd name="connsiteY10" fmla="*/ 8884 h 10135"/>
                  <a:gd name="connsiteX11" fmla="*/ 6925 w 10000"/>
                  <a:gd name="connsiteY11" fmla="*/ 7828 h 10135"/>
                  <a:gd name="connsiteX12" fmla="*/ 8361 w 10000"/>
                  <a:gd name="connsiteY12" fmla="*/ 8318 h 10135"/>
                  <a:gd name="connsiteX13" fmla="*/ 10000 w 10000"/>
                  <a:gd name="connsiteY13" fmla="*/ 8431 h 10135"/>
                  <a:gd name="connsiteX14" fmla="*/ 10000 w 10000"/>
                  <a:gd name="connsiteY14" fmla="*/ 8582 h 10135"/>
                  <a:gd name="connsiteX0" fmla="*/ 10000 w 10000"/>
                  <a:gd name="connsiteY0" fmla="*/ 7864 h 9417"/>
                  <a:gd name="connsiteX1" fmla="*/ 7279 w 10000"/>
                  <a:gd name="connsiteY1" fmla="*/ 2584 h 9417"/>
                  <a:gd name="connsiteX2" fmla="*/ 1866 w 10000"/>
                  <a:gd name="connsiteY2" fmla="*/ 20 h 9417"/>
                  <a:gd name="connsiteX3" fmla="*/ 859 w 10000"/>
                  <a:gd name="connsiteY3" fmla="*/ 1529 h 9417"/>
                  <a:gd name="connsiteX4" fmla="*/ 287 w 10000"/>
                  <a:gd name="connsiteY4" fmla="*/ 3791 h 9417"/>
                  <a:gd name="connsiteX5" fmla="*/ 15 w 10000"/>
                  <a:gd name="connsiteY5" fmla="*/ 6959 h 9417"/>
                  <a:gd name="connsiteX6" fmla="*/ 96 w 10000"/>
                  <a:gd name="connsiteY6" fmla="*/ 8166 h 9417"/>
                  <a:gd name="connsiteX7" fmla="*/ 559 w 10000"/>
                  <a:gd name="connsiteY7" fmla="*/ 9373 h 9417"/>
                  <a:gd name="connsiteX8" fmla="*/ 1702 w 10000"/>
                  <a:gd name="connsiteY8" fmla="*/ 9070 h 9417"/>
                  <a:gd name="connsiteX9" fmla="*/ 3252 w 10000"/>
                  <a:gd name="connsiteY9" fmla="*/ 8166 h 9417"/>
                  <a:gd name="connsiteX10" fmla="*/ 6925 w 10000"/>
                  <a:gd name="connsiteY10" fmla="*/ 7110 h 9417"/>
                  <a:gd name="connsiteX11" fmla="*/ 8361 w 10000"/>
                  <a:gd name="connsiteY11" fmla="*/ 7600 h 9417"/>
                  <a:gd name="connsiteX12" fmla="*/ 10000 w 10000"/>
                  <a:gd name="connsiteY12" fmla="*/ 7713 h 9417"/>
                  <a:gd name="connsiteX13" fmla="*/ 10000 w 10000"/>
                  <a:gd name="connsiteY13" fmla="*/ 7864 h 9417"/>
                  <a:gd name="connsiteX0" fmla="*/ 10000 w 10000"/>
                  <a:gd name="connsiteY0" fmla="*/ 6802 h 8451"/>
                  <a:gd name="connsiteX1" fmla="*/ 7279 w 10000"/>
                  <a:gd name="connsiteY1" fmla="*/ 1195 h 8451"/>
                  <a:gd name="connsiteX2" fmla="*/ 859 w 10000"/>
                  <a:gd name="connsiteY2" fmla="*/ 75 h 8451"/>
                  <a:gd name="connsiteX3" fmla="*/ 287 w 10000"/>
                  <a:gd name="connsiteY3" fmla="*/ 2477 h 8451"/>
                  <a:gd name="connsiteX4" fmla="*/ 15 w 10000"/>
                  <a:gd name="connsiteY4" fmla="*/ 5841 h 8451"/>
                  <a:gd name="connsiteX5" fmla="*/ 96 w 10000"/>
                  <a:gd name="connsiteY5" fmla="*/ 7123 h 8451"/>
                  <a:gd name="connsiteX6" fmla="*/ 559 w 10000"/>
                  <a:gd name="connsiteY6" fmla="*/ 8404 h 8451"/>
                  <a:gd name="connsiteX7" fmla="*/ 1702 w 10000"/>
                  <a:gd name="connsiteY7" fmla="*/ 8083 h 8451"/>
                  <a:gd name="connsiteX8" fmla="*/ 3252 w 10000"/>
                  <a:gd name="connsiteY8" fmla="*/ 7123 h 8451"/>
                  <a:gd name="connsiteX9" fmla="*/ 6925 w 10000"/>
                  <a:gd name="connsiteY9" fmla="*/ 6001 h 8451"/>
                  <a:gd name="connsiteX10" fmla="*/ 8361 w 10000"/>
                  <a:gd name="connsiteY10" fmla="*/ 6522 h 8451"/>
                  <a:gd name="connsiteX11" fmla="*/ 10000 w 10000"/>
                  <a:gd name="connsiteY11" fmla="*/ 6642 h 8451"/>
                  <a:gd name="connsiteX12" fmla="*/ 10000 w 10000"/>
                  <a:gd name="connsiteY12" fmla="*/ 6802 h 8451"/>
                  <a:gd name="connsiteX0" fmla="*/ 10000 w 10000"/>
                  <a:gd name="connsiteY0" fmla="*/ 6894 h 8845"/>
                  <a:gd name="connsiteX1" fmla="*/ 7279 w 10000"/>
                  <a:gd name="connsiteY1" fmla="*/ 259 h 8845"/>
                  <a:gd name="connsiteX2" fmla="*/ 287 w 10000"/>
                  <a:gd name="connsiteY2" fmla="*/ 1776 h 8845"/>
                  <a:gd name="connsiteX3" fmla="*/ 15 w 10000"/>
                  <a:gd name="connsiteY3" fmla="*/ 5757 h 8845"/>
                  <a:gd name="connsiteX4" fmla="*/ 96 w 10000"/>
                  <a:gd name="connsiteY4" fmla="*/ 7274 h 8845"/>
                  <a:gd name="connsiteX5" fmla="*/ 559 w 10000"/>
                  <a:gd name="connsiteY5" fmla="*/ 8789 h 8845"/>
                  <a:gd name="connsiteX6" fmla="*/ 1702 w 10000"/>
                  <a:gd name="connsiteY6" fmla="*/ 8410 h 8845"/>
                  <a:gd name="connsiteX7" fmla="*/ 3252 w 10000"/>
                  <a:gd name="connsiteY7" fmla="*/ 7274 h 8845"/>
                  <a:gd name="connsiteX8" fmla="*/ 6925 w 10000"/>
                  <a:gd name="connsiteY8" fmla="*/ 5946 h 8845"/>
                  <a:gd name="connsiteX9" fmla="*/ 8361 w 10000"/>
                  <a:gd name="connsiteY9" fmla="*/ 6562 h 8845"/>
                  <a:gd name="connsiteX10" fmla="*/ 10000 w 10000"/>
                  <a:gd name="connsiteY10" fmla="*/ 6704 h 8845"/>
                  <a:gd name="connsiteX11" fmla="*/ 10000 w 10000"/>
                  <a:gd name="connsiteY11" fmla="*/ 6894 h 8845"/>
                  <a:gd name="connsiteX0" fmla="*/ 10000 w 10000"/>
                  <a:gd name="connsiteY0" fmla="*/ 7508 h 9714"/>
                  <a:gd name="connsiteX1" fmla="*/ 7279 w 10000"/>
                  <a:gd name="connsiteY1" fmla="*/ 7 h 9714"/>
                  <a:gd name="connsiteX2" fmla="*/ 15 w 10000"/>
                  <a:gd name="connsiteY2" fmla="*/ 6223 h 9714"/>
                  <a:gd name="connsiteX3" fmla="*/ 96 w 10000"/>
                  <a:gd name="connsiteY3" fmla="*/ 7938 h 9714"/>
                  <a:gd name="connsiteX4" fmla="*/ 559 w 10000"/>
                  <a:gd name="connsiteY4" fmla="*/ 9651 h 9714"/>
                  <a:gd name="connsiteX5" fmla="*/ 1702 w 10000"/>
                  <a:gd name="connsiteY5" fmla="*/ 9222 h 9714"/>
                  <a:gd name="connsiteX6" fmla="*/ 3252 w 10000"/>
                  <a:gd name="connsiteY6" fmla="*/ 7938 h 9714"/>
                  <a:gd name="connsiteX7" fmla="*/ 6925 w 10000"/>
                  <a:gd name="connsiteY7" fmla="*/ 6436 h 9714"/>
                  <a:gd name="connsiteX8" fmla="*/ 8361 w 10000"/>
                  <a:gd name="connsiteY8" fmla="*/ 7133 h 9714"/>
                  <a:gd name="connsiteX9" fmla="*/ 10000 w 10000"/>
                  <a:gd name="connsiteY9" fmla="*/ 7293 h 9714"/>
                  <a:gd name="connsiteX10" fmla="*/ 10000 w 10000"/>
                  <a:gd name="connsiteY10" fmla="*/ 7508 h 9714"/>
                  <a:gd name="connsiteX0" fmla="*/ 10348 w 10348"/>
                  <a:gd name="connsiteY0" fmla="*/ 7722 h 9992"/>
                  <a:gd name="connsiteX1" fmla="*/ 7627 w 10348"/>
                  <a:gd name="connsiteY1" fmla="*/ 0 h 9992"/>
                  <a:gd name="connsiteX2" fmla="*/ 444 w 10348"/>
                  <a:gd name="connsiteY2" fmla="*/ 8165 h 9992"/>
                  <a:gd name="connsiteX3" fmla="*/ 907 w 10348"/>
                  <a:gd name="connsiteY3" fmla="*/ 9928 h 9992"/>
                  <a:gd name="connsiteX4" fmla="*/ 2050 w 10348"/>
                  <a:gd name="connsiteY4" fmla="*/ 9487 h 9992"/>
                  <a:gd name="connsiteX5" fmla="*/ 3600 w 10348"/>
                  <a:gd name="connsiteY5" fmla="*/ 8165 h 9992"/>
                  <a:gd name="connsiteX6" fmla="*/ 7273 w 10348"/>
                  <a:gd name="connsiteY6" fmla="*/ 6618 h 9992"/>
                  <a:gd name="connsiteX7" fmla="*/ 8709 w 10348"/>
                  <a:gd name="connsiteY7" fmla="*/ 7336 h 9992"/>
                  <a:gd name="connsiteX8" fmla="*/ 10348 w 10348"/>
                  <a:gd name="connsiteY8" fmla="*/ 7501 h 9992"/>
                  <a:gd name="connsiteX9" fmla="*/ 10348 w 10348"/>
                  <a:gd name="connsiteY9" fmla="*/ 7722 h 9992"/>
                  <a:gd name="connsiteX0" fmla="*/ 9397 w 9397"/>
                  <a:gd name="connsiteY0" fmla="*/ 7728 h 10590"/>
                  <a:gd name="connsiteX1" fmla="*/ 6768 w 9397"/>
                  <a:gd name="connsiteY1" fmla="*/ 0 h 10590"/>
                  <a:gd name="connsiteX2" fmla="*/ 273 w 9397"/>
                  <a:gd name="connsiteY2" fmla="*/ 9936 h 10590"/>
                  <a:gd name="connsiteX3" fmla="*/ 1378 w 9397"/>
                  <a:gd name="connsiteY3" fmla="*/ 9495 h 10590"/>
                  <a:gd name="connsiteX4" fmla="*/ 2876 w 9397"/>
                  <a:gd name="connsiteY4" fmla="*/ 8172 h 10590"/>
                  <a:gd name="connsiteX5" fmla="*/ 6425 w 9397"/>
                  <a:gd name="connsiteY5" fmla="*/ 6623 h 10590"/>
                  <a:gd name="connsiteX6" fmla="*/ 7813 w 9397"/>
                  <a:gd name="connsiteY6" fmla="*/ 7342 h 10590"/>
                  <a:gd name="connsiteX7" fmla="*/ 9397 w 9397"/>
                  <a:gd name="connsiteY7" fmla="*/ 7507 h 10590"/>
                  <a:gd name="connsiteX8" fmla="*/ 9397 w 9397"/>
                  <a:gd name="connsiteY8" fmla="*/ 7728 h 10590"/>
                  <a:gd name="connsiteX0" fmla="*/ 8534 w 8534"/>
                  <a:gd name="connsiteY0" fmla="*/ 7297 h 8966"/>
                  <a:gd name="connsiteX1" fmla="*/ 5736 w 8534"/>
                  <a:gd name="connsiteY1" fmla="*/ 0 h 8966"/>
                  <a:gd name="connsiteX2" fmla="*/ 0 w 8534"/>
                  <a:gd name="connsiteY2" fmla="*/ 8966 h 8966"/>
                  <a:gd name="connsiteX3" fmla="*/ 1595 w 8534"/>
                  <a:gd name="connsiteY3" fmla="*/ 7717 h 8966"/>
                  <a:gd name="connsiteX4" fmla="*/ 5371 w 8534"/>
                  <a:gd name="connsiteY4" fmla="*/ 6254 h 8966"/>
                  <a:gd name="connsiteX5" fmla="*/ 6848 w 8534"/>
                  <a:gd name="connsiteY5" fmla="*/ 6933 h 8966"/>
                  <a:gd name="connsiteX6" fmla="*/ 8534 w 8534"/>
                  <a:gd name="connsiteY6" fmla="*/ 7089 h 8966"/>
                  <a:gd name="connsiteX7" fmla="*/ 8534 w 8534"/>
                  <a:gd name="connsiteY7" fmla="*/ 7297 h 8966"/>
                  <a:gd name="connsiteX0" fmla="*/ 8131 w 8131"/>
                  <a:gd name="connsiteY0" fmla="*/ 8139 h 8607"/>
                  <a:gd name="connsiteX1" fmla="*/ 4852 w 8131"/>
                  <a:gd name="connsiteY1" fmla="*/ 0 h 8607"/>
                  <a:gd name="connsiteX2" fmla="*/ 0 w 8131"/>
                  <a:gd name="connsiteY2" fmla="*/ 8607 h 8607"/>
                  <a:gd name="connsiteX3" fmla="*/ 4425 w 8131"/>
                  <a:gd name="connsiteY3" fmla="*/ 6975 h 8607"/>
                  <a:gd name="connsiteX4" fmla="*/ 6155 w 8131"/>
                  <a:gd name="connsiteY4" fmla="*/ 7733 h 8607"/>
                  <a:gd name="connsiteX5" fmla="*/ 8131 w 8131"/>
                  <a:gd name="connsiteY5" fmla="*/ 7907 h 8607"/>
                  <a:gd name="connsiteX6" fmla="*/ 8131 w 8131"/>
                  <a:gd name="connsiteY6" fmla="*/ 8139 h 8607"/>
                  <a:gd name="connsiteX0" fmla="*/ 4711 w 4711"/>
                  <a:gd name="connsiteY0" fmla="*/ 9461 h 9461"/>
                  <a:gd name="connsiteX1" fmla="*/ 678 w 4711"/>
                  <a:gd name="connsiteY1" fmla="*/ 5 h 9461"/>
                  <a:gd name="connsiteX2" fmla="*/ 153 w 4711"/>
                  <a:gd name="connsiteY2" fmla="*/ 8109 h 9461"/>
                  <a:gd name="connsiteX3" fmla="*/ 2281 w 4711"/>
                  <a:gd name="connsiteY3" fmla="*/ 8990 h 9461"/>
                  <a:gd name="connsiteX4" fmla="*/ 4711 w 4711"/>
                  <a:gd name="connsiteY4" fmla="*/ 9192 h 9461"/>
                  <a:gd name="connsiteX5" fmla="*/ 4711 w 4711"/>
                  <a:gd name="connsiteY5" fmla="*/ 9461 h 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1" h="9461">
                    <a:moveTo>
                      <a:pt x="4711" y="9461"/>
                    </a:moveTo>
                    <a:lnTo>
                      <a:pt x="678" y="5"/>
                    </a:lnTo>
                    <a:cubicBezTo>
                      <a:pt x="-82" y="-220"/>
                      <a:pt x="-114" y="6612"/>
                      <a:pt x="153" y="8109"/>
                    </a:cubicBezTo>
                    <a:lnTo>
                      <a:pt x="2281" y="8990"/>
                    </a:lnTo>
                    <a:lnTo>
                      <a:pt x="4711" y="9192"/>
                    </a:lnTo>
                    <a:lnTo>
                      <a:pt x="4711" y="9461"/>
                    </a:lnTo>
                    <a:close/>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dirty="0"/>
              </a:p>
            </p:txBody>
          </p:sp>
        </p:grpSp>
        <p:sp>
          <p:nvSpPr>
            <p:cNvPr id="32" name="Arc 31">
              <a:extLst>
                <a:ext uri="{FF2B5EF4-FFF2-40B4-BE49-F238E27FC236}">
                  <a16:creationId xmlns:a16="http://schemas.microsoft.com/office/drawing/2014/main" id="{FC16D4F1-DE32-418C-D49D-00FEDA13A625}"/>
                </a:ext>
              </a:extLst>
            </p:cNvPr>
            <p:cNvSpPr/>
            <p:nvPr/>
          </p:nvSpPr>
          <p:spPr>
            <a:xfrm>
              <a:off x="8189698" y="3248384"/>
              <a:ext cx="1369222" cy="1369222"/>
            </a:xfrm>
            <a:prstGeom prst="arc">
              <a:avLst>
                <a:gd name="adj1" fmla="val 9052065"/>
                <a:gd name="adj2" fmla="val 1670687"/>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B73C8858-E7B0-432B-8F6A-3E4806D25C21}"/>
                </a:ext>
              </a:extLst>
            </p:cNvPr>
            <p:cNvCxnSpPr>
              <a:cxnSpLocks/>
            </p:cNvCxnSpPr>
            <p:nvPr/>
          </p:nvCxnSpPr>
          <p:spPr>
            <a:xfrm rot="1800000" flipH="1" flipV="1">
              <a:off x="8676838" y="3707179"/>
              <a:ext cx="394942" cy="684060"/>
            </a:xfrm>
            <a:prstGeom prst="straightConnector1">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787549FC-4F93-D1CC-684D-805D15EDAD36}"/>
              </a:ext>
            </a:extLst>
          </p:cNvPr>
          <p:cNvSpPr txBox="1"/>
          <p:nvPr/>
        </p:nvSpPr>
        <p:spPr>
          <a:xfrm>
            <a:off x="4255041" y="5473602"/>
            <a:ext cx="2816352" cy="369332"/>
          </a:xfrm>
          <a:prstGeom prst="rect">
            <a:avLst/>
          </a:prstGeom>
          <a:noFill/>
        </p:spPr>
        <p:txBody>
          <a:bodyPr wrap="square">
            <a:spAutoFit/>
          </a:bodyPr>
          <a:lstStyle/>
          <a:p>
            <a:pPr algn="ctr"/>
            <a:r>
              <a:rPr lang="en-GB" altLang="en-US" sz="1800" dirty="0"/>
              <a:t>At Medium airspeed</a:t>
            </a:r>
            <a:endParaRPr lang="en-US" dirty="0"/>
          </a:p>
        </p:txBody>
      </p:sp>
      <p:pic>
        <p:nvPicPr>
          <p:cNvPr id="1026" name="Picture 2" descr="Download Boeing, Aircraft, Rear. Royalty-Free Vector Graphic - Pixabay">
            <a:extLst>
              <a:ext uri="{FF2B5EF4-FFF2-40B4-BE49-F238E27FC236}">
                <a16:creationId xmlns:a16="http://schemas.microsoft.com/office/drawing/2014/main" id="{BE58DC97-390D-981C-3FF1-735DCDDB870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1228397">
            <a:off x="559270" y="3907811"/>
            <a:ext cx="2816353" cy="1408177"/>
          </a:xfrm>
          <a:prstGeom prst="rect">
            <a:avLst/>
          </a:prstGeom>
          <a:noFill/>
          <a:extLst>
            <a:ext uri="{909E8E84-426E-40DD-AFC4-6F175D3DCCD1}">
              <a14:hiddenFill xmlns:a14="http://schemas.microsoft.com/office/drawing/2010/main">
                <a:solidFill>
                  <a:srgbClr val="FFFFFF"/>
                </a:solidFill>
              </a14:hiddenFill>
            </a:ext>
          </a:extLst>
        </p:spPr>
      </p:pic>
      <p:sp>
        <p:nvSpPr>
          <p:cNvPr id="38" name="Arc 37">
            <a:extLst>
              <a:ext uri="{FF2B5EF4-FFF2-40B4-BE49-F238E27FC236}">
                <a16:creationId xmlns:a16="http://schemas.microsoft.com/office/drawing/2014/main" id="{B446FB42-34B0-1865-9067-14D203EF156C}"/>
              </a:ext>
            </a:extLst>
          </p:cNvPr>
          <p:cNvSpPr/>
          <p:nvPr/>
        </p:nvSpPr>
        <p:spPr>
          <a:xfrm>
            <a:off x="1510610" y="4483845"/>
            <a:ext cx="1041648" cy="979624"/>
          </a:xfrm>
          <a:prstGeom prst="arc">
            <a:avLst>
              <a:gd name="adj1" fmla="val 12815090"/>
              <a:gd name="adj2" fmla="val 18943776"/>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CD69AA9C-DD56-0386-0C6A-1B53671CC876}"/>
              </a:ext>
            </a:extLst>
          </p:cNvPr>
          <p:cNvCxnSpPr>
            <a:cxnSpLocks/>
          </p:cNvCxnSpPr>
          <p:nvPr/>
        </p:nvCxnSpPr>
        <p:spPr>
          <a:xfrm>
            <a:off x="3139129" y="4289046"/>
            <a:ext cx="0" cy="349303"/>
          </a:xfrm>
          <a:prstGeom prst="straightConnector1">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EDAC3DD5-245B-53B8-5BB2-2D333E38F854}"/>
              </a:ext>
            </a:extLst>
          </p:cNvPr>
          <p:cNvCxnSpPr>
            <a:cxnSpLocks/>
          </p:cNvCxnSpPr>
          <p:nvPr/>
        </p:nvCxnSpPr>
        <p:spPr>
          <a:xfrm flipV="1">
            <a:off x="842375" y="4973657"/>
            <a:ext cx="0" cy="303193"/>
          </a:xfrm>
          <a:prstGeom prst="straightConnector1">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3" name="Picture 2" descr="Download Boeing, Aircraft, Rear. Royalty-Free Vector Graphic - Pixabay">
            <a:extLst>
              <a:ext uri="{FF2B5EF4-FFF2-40B4-BE49-F238E27FC236}">
                <a16:creationId xmlns:a16="http://schemas.microsoft.com/office/drawing/2014/main" id="{D3252021-170D-8878-50C4-03C77FB896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21228397">
            <a:off x="4142822" y="3907811"/>
            <a:ext cx="2816353" cy="1408177"/>
          </a:xfrm>
          <a:prstGeom prst="rect">
            <a:avLst/>
          </a:prstGeom>
          <a:noFill/>
          <a:extLst>
            <a:ext uri="{909E8E84-426E-40DD-AFC4-6F175D3DCCD1}">
              <a14:hiddenFill xmlns:a14="http://schemas.microsoft.com/office/drawing/2010/main">
                <a:solidFill>
                  <a:srgbClr val="FFFFFF"/>
                </a:solidFill>
              </a14:hiddenFill>
            </a:ext>
          </a:extLst>
        </p:spPr>
      </p:pic>
      <p:sp>
        <p:nvSpPr>
          <p:cNvPr id="44" name="Arc 43">
            <a:extLst>
              <a:ext uri="{FF2B5EF4-FFF2-40B4-BE49-F238E27FC236}">
                <a16:creationId xmlns:a16="http://schemas.microsoft.com/office/drawing/2014/main" id="{EC77BD6E-9053-7F3B-8176-90E21DF88091}"/>
              </a:ext>
            </a:extLst>
          </p:cNvPr>
          <p:cNvSpPr/>
          <p:nvPr/>
        </p:nvSpPr>
        <p:spPr>
          <a:xfrm>
            <a:off x="4930375" y="4289046"/>
            <a:ext cx="1369222" cy="1369222"/>
          </a:xfrm>
          <a:prstGeom prst="arc">
            <a:avLst>
              <a:gd name="adj1" fmla="val 11911928"/>
              <a:gd name="adj2" fmla="val 18943776"/>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CB5DD499-5064-7F98-63CD-3487D80D4F90}"/>
              </a:ext>
            </a:extLst>
          </p:cNvPr>
          <p:cNvCxnSpPr>
            <a:cxnSpLocks/>
          </p:cNvCxnSpPr>
          <p:nvPr/>
        </p:nvCxnSpPr>
        <p:spPr>
          <a:xfrm>
            <a:off x="6722681" y="4048801"/>
            <a:ext cx="0" cy="625198"/>
          </a:xfrm>
          <a:prstGeom prst="straightConnector1">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F6DCB6F5-DB64-1ED9-A4BD-06531EB207A2}"/>
              </a:ext>
            </a:extLst>
          </p:cNvPr>
          <p:cNvCxnSpPr>
            <a:cxnSpLocks/>
          </p:cNvCxnSpPr>
          <p:nvPr/>
        </p:nvCxnSpPr>
        <p:spPr>
          <a:xfrm flipV="1">
            <a:off x="4425927" y="4973657"/>
            <a:ext cx="0" cy="543251"/>
          </a:xfrm>
          <a:prstGeom prst="straightConnector1">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7" name="Picture 2" descr="Download Boeing, Aircraft, Rear. Royalty-Free Vector Graphic - Pixabay">
            <a:extLst>
              <a:ext uri="{FF2B5EF4-FFF2-40B4-BE49-F238E27FC236}">
                <a16:creationId xmlns:a16="http://schemas.microsoft.com/office/drawing/2014/main" id="{4BF7FED8-6B15-AB2E-2D78-409FD2CBC8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371603" flipH="1">
            <a:off x="8201599" y="3907811"/>
            <a:ext cx="2816353" cy="1408177"/>
          </a:xfrm>
          <a:prstGeom prst="rect">
            <a:avLst/>
          </a:prstGeom>
          <a:noFill/>
          <a:extLst>
            <a:ext uri="{909E8E84-426E-40DD-AFC4-6F175D3DCCD1}">
              <a14:hiddenFill xmlns:a14="http://schemas.microsoft.com/office/drawing/2010/main">
                <a:solidFill>
                  <a:srgbClr val="FFFFFF"/>
                </a:solidFill>
              </a14:hiddenFill>
            </a:ext>
          </a:extLst>
        </p:spPr>
      </p:pic>
      <p:sp>
        <p:nvSpPr>
          <p:cNvPr id="48" name="Arc 47">
            <a:extLst>
              <a:ext uri="{FF2B5EF4-FFF2-40B4-BE49-F238E27FC236}">
                <a16:creationId xmlns:a16="http://schemas.microsoft.com/office/drawing/2014/main" id="{A2217273-E765-372E-4278-26E55404A333}"/>
              </a:ext>
            </a:extLst>
          </p:cNvPr>
          <p:cNvSpPr/>
          <p:nvPr/>
        </p:nvSpPr>
        <p:spPr>
          <a:xfrm flipH="1">
            <a:off x="8903042" y="4339104"/>
            <a:ext cx="1369222" cy="1369222"/>
          </a:xfrm>
          <a:prstGeom prst="arc">
            <a:avLst>
              <a:gd name="adj1" fmla="val 12815090"/>
              <a:gd name="adj2" fmla="val 18943776"/>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6CD56BA8-D6F1-DDC7-021F-7077568D8EA4}"/>
              </a:ext>
            </a:extLst>
          </p:cNvPr>
          <p:cNvCxnSpPr>
            <a:cxnSpLocks/>
          </p:cNvCxnSpPr>
          <p:nvPr/>
        </p:nvCxnSpPr>
        <p:spPr>
          <a:xfrm flipV="1">
            <a:off x="10781458" y="4973657"/>
            <a:ext cx="0" cy="543251"/>
          </a:xfrm>
          <a:prstGeom prst="straightConnector1">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B348FE4A-6E26-42C6-FA1D-7B4BDA999ABA}"/>
              </a:ext>
            </a:extLst>
          </p:cNvPr>
          <p:cNvCxnSpPr>
            <a:cxnSpLocks/>
          </p:cNvCxnSpPr>
          <p:nvPr/>
        </p:nvCxnSpPr>
        <p:spPr>
          <a:xfrm>
            <a:off x="8462298" y="4372792"/>
            <a:ext cx="22406" cy="335308"/>
          </a:xfrm>
          <a:prstGeom prst="straightConnector1">
            <a:avLst/>
          </a:prstGeom>
          <a:ln w="762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D545FFD0-8905-EABA-FDC5-77A945AE66C0}"/>
              </a:ext>
            </a:extLst>
          </p:cNvPr>
          <p:cNvCxnSpPr>
            <a:cxnSpLocks/>
          </p:cNvCxnSpPr>
          <p:nvPr/>
        </p:nvCxnSpPr>
        <p:spPr>
          <a:xfrm>
            <a:off x="3139129" y="4107236"/>
            <a:ext cx="0" cy="866421"/>
          </a:xfrm>
          <a:prstGeom prst="line">
            <a:avLst/>
          </a:prstGeom>
          <a:ln>
            <a:solidFill>
              <a:srgbClr val="97002E"/>
            </a:solidFill>
            <a:prstDash val="dash"/>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B714C268-DA7B-1EA9-4486-5D1FCCD6BC1F}"/>
              </a:ext>
            </a:extLst>
          </p:cNvPr>
          <p:cNvSpPr txBox="1"/>
          <p:nvPr/>
        </p:nvSpPr>
        <p:spPr>
          <a:xfrm>
            <a:off x="746513" y="3169023"/>
            <a:ext cx="1997210" cy="369332"/>
          </a:xfrm>
          <a:prstGeom prst="rect">
            <a:avLst/>
          </a:prstGeom>
          <a:noFill/>
        </p:spPr>
        <p:txBody>
          <a:bodyPr wrap="square">
            <a:spAutoFit/>
          </a:bodyPr>
          <a:lstStyle/>
          <a:p>
            <a:pPr algn="ctr"/>
            <a:r>
              <a:rPr lang="en-GB" altLang="en-US" sz="1800" dirty="0"/>
              <a:t>Right aileron</a:t>
            </a:r>
            <a:endParaRPr lang="en-US" dirty="0"/>
          </a:p>
        </p:txBody>
      </p:sp>
      <p:sp>
        <p:nvSpPr>
          <p:cNvPr id="62" name="Arc 61">
            <a:extLst>
              <a:ext uri="{FF2B5EF4-FFF2-40B4-BE49-F238E27FC236}">
                <a16:creationId xmlns:a16="http://schemas.microsoft.com/office/drawing/2014/main" id="{9088AD64-B6E0-FA45-0113-968616355247}"/>
              </a:ext>
            </a:extLst>
          </p:cNvPr>
          <p:cNvSpPr/>
          <p:nvPr/>
        </p:nvSpPr>
        <p:spPr>
          <a:xfrm flipH="1">
            <a:off x="1902259" y="2847227"/>
            <a:ext cx="1369222" cy="1369222"/>
          </a:xfrm>
          <a:prstGeom prst="arc">
            <a:avLst>
              <a:gd name="adj1" fmla="val 8973260"/>
              <a:gd name="adj2" fmla="val 10650212"/>
            </a:avLst>
          </a:prstGeom>
          <a:ln w="12700">
            <a:solidFill>
              <a:srgbClr val="97002E"/>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28" name="Picture 4">
            <a:extLst>
              <a:ext uri="{FF2B5EF4-FFF2-40B4-BE49-F238E27FC236}">
                <a16:creationId xmlns:a16="http://schemas.microsoft.com/office/drawing/2014/main" id="{E84DA4D6-B1A5-C371-3F63-9AA3953B3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9089" y="211724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a:extLst>
              <a:ext uri="{FF2B5EF4-FFF2-40B4-BE49-F238E27FC236}">
                <a16:creationId xmlns:a16="http://schemas.microsoft.com/office/drawing/2014/main" id="{1084848A-F7B4-1E07-EFC1-A10B665ABB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9555" y="212449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ersian red x mark 3 icon - Free persian red x mark icons">
            <a:extLst>
              <a:ext uri="{FF2B5EF4-FFF2-40B4-BE49-F238E27FC236}">
                <a16:creationId xmlns:a16="http://schemas.microsoft.com/office/drawing/2014/main" id="{F5779125-8295-DCA4-D0FE-799B8E9DEF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28494" y="211724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05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animBg="1"/>
      <p:bldP spid="37" grpId="0"/>
      <p:bldP spid="44" grpId="0" animBg="1"/>
      <p:bldP spid="48"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8.4.1 Trailing 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GB" altLang="en-US" b="1" dirty="0"/>
              <a:t>Spoilers</a:t>
            </a:r>
            <a:r>
              <a:rPr lang="en-GB" altLang="en-US" dirty="0"/>
              <a:t> are typically located spanwise where the TE flaps are</a:t>
            </a:r>
          </a:p>
          <a:p>
            <a:pPr eaLnBrk="1" hangingPunct="1"/>
            <a:r>
              <a:rPr lang="en-GB" altLang="en-US" sz="2000" dirty="0"/>
              <a:t>The main function is to “spoil” the wing generated lift </a:t>
            </a:r>
          </a:p>
          <a:p>
            <a:pPr eaLnBrk="1" hangingPunct="1"/>
            <a:r>
              <a:rPr lang="en-GB" altLang="en-US" sz="2000" dirty="0"/>
              <a:t>This is to avoid having the aircraft rebounding / bouncing during landing</a:t>
            </a:r>
          </a:p>
          <a:p>
            <a:r>
              <a:rPr lang="en-GB" altLang="en-US" sz="2000" dirty="0"/>
              <a:t>Often spoiler deployment is automatic at wheel rotation</a:t>
            </a:r>
          </a:p>
          <a:p>
            <a:pPr eaLnBrk="1" hangingPunct="1">
              <a:lnSpc>
                <a:spcPct val="80000"/>
              </a:lnSpc>
            </a:pPr>
            <a:endParaRPr lang="en-GB" altLang="en-US" sz="2000" dirty="0"/>
          </a:p>
          <a:p>
            <a:pPr eaLnBrk="1" hangingPunct="1">
              <a:lnSpc>
                <a:spcPct val="80000"/>
              </a:lnSpc>
            </a:pPr>
            <a:endParaRPr lang="en-GB" altLang="en-US" sz="2000" dirty="0"/>
          </a:p>
          <a:p>
            <a:pPr marL="0" indent="0" eaLnBrk="1" hangingPunct="1">
              <a:lnSpc>
                <a:spcPct val="80000"/>
              </a:lnSpc>
              <a:buNone/>
            </a:pPr>
            <a:r>
              <a:rPr lang="en-GB" altLang="en-US" dirty="0"/>
              <a:t>Spoilers for roll control:</a:t>
            </a:r>
          </a:p>
          <a:p>
            <a:r>
              <a:rPr lang="en-GB" altLang="en-US" sz="2000" dirty="0"/>
              <a:t>Often used together with ailerons for roll control at low speed</a:t>
            </a:r>
          </a:p>
          <a:p>
            <a:r>
              <a:rPr lang="en-GB" altLang="en-US" sz="2000" dirty="0"/>
              <a:t>At high speed only the inboard spoilers are used for roll control </a:t>
            </a:r>
          </a:p>
          <a:p>
            <a:pPr eaLnBrk="1" hangingPunct="1"/>
            <a:r>
              <a:rPr lang="en-GB" altLang="en-US" sz="2000" dirty="0"/>
              <a:t>In some aircraft outboard ailerons are even locked at high speed! </a:t>
            </a:r>
          </a:p>
          <a:p>
            <a:pPr marL="0" indent="0">
              <a:buNone/>
            </a:pPr>
            <a:endParaRPr lang="en-GB" altLang="en-US" sz="2000" dirty="0"/>
          </a:p>
          <a:p>
            <a:pPr eaLnBrk="1" hangingPunct="1"/>
            <a:endParaRPr lang="en-GB" altLang="en-US" sz="2000" dirty="0"/>
          </a:p>
          <a:p>
            <a:pPr eaLnBrk="1" hangingPunct="1"/>
            <a:endParaRPr lang="en-GB" altLang="en-US" sz="2000" dirty="0"/>
          </a:p>
        </p:txBody>
      </p:sp>
    </p:spTree>
    <p:extLst>
      <p:ext uri="{BB962C8B-B14F-4D97-AF65-F5344CB8AC3E}">
        <p14:creationId xmlns:p14="http://schemas.microsoft.com/office/powerpoint/2010/main" val="14268633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8.4.2 Leading-Edge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Leading edge high lift devices:</a:t>
            </a:r>
          </a:p>
          <a:p>
            <a:pPr>
              <a:spcBef>
                <a:spcPts val="0"/>
              </a:spcBef>
            </a:pPr>
            <a:r>
              <a:rPr lang="en-US" altLang="en-US" sz="2000" dirty="0"/>
              <a:t>Leading Edge Slot</a:t>
            </a:r>
          </a:p>
          <a:p>
            <a:pPr>
              <a:spcBef>
                <a:spcPts val="0"/>
              </a:spcBef>
            </a:pPr>
            <a:r>
              <a:rPr lang="en-US" altLang="en-US" sz="2000" dirty="0"/>
              <a:t>Slotted Leading Edge Flap (SLAT)</a:t>
            </a:r>
          </a:p>
          <a:p>
            <a:pPr>
              <a:spcBef>
                <a:spcPts val="0"/>
              </a:spcBef>
            </a:pPr>
            <a:r>
              <a:rPr lang="en-US" altLang="en-US" sz="2000" dirty="0"/>
              <a:t>Krueger Flap</a:t>
            </a:r>
          </a:p>
          <a:p>
            <a:pPr>
              <a:spcBef>
                <a:spcPts val="0"/>
              </a:spcBef>
            </a:pPr>
            <a:r>
              <a:rPr lang="en-US" altLang="en-US" sz="2000" dirty="0"/>
              <a:t>Droop Nose</a:t>
            </a:r>
          </a:p>
          <a:p>
            <a:pPr>
              <a:spcBef>
                <a:spcPts val="0"/>
              </a:spcBef>
            </a:pPr>
            <a:r>
              <a:rPr lang="en-US" altLang="en-US" sz="2000" dirty="0"/>
              <a:t>Strake or Leading Edge Extension (LEX)</a:t>
            </a:r>
          </a:p>
          <a:p>
            <a:pPr>
              <a:spcBef>
                <a:spcPts val="0"/>
              </a:spcBef>
            </a:pPr>
            <a:r>
              <a:rPr lang="en-US" altLang="en-US" sz="2000" dirty="0"/>
              <a:t>Triple-slotted flap</a:t>
            </a:r>
          </a:p>
          <a:p>
            <a:pPr>
              <a:spcBef>
                <a:spcPts val="0"/>
              </a:spcBef>
            </a:pPr>
            <a:endParaRPr lang="en-US" altLang="en-US" sz="2000" dirty="0"/>
          </a:p>
          <a:p>
            <a:pPr marL="0" indent="0">
              <a:buNone/>
            </a:pPr>
            <a:r>
              <a:rPr lang="en-US" altLang="en-US" dirty="0"/>
              <a:t>Working Principle: </a:t>
            </a:r>
            <a:r>
              <a:rPr lang="en-US" altLang="en-US" b="1" dirty="0"/>
              <a:t>Avoid/postpone flow separation at the leading edge</a:t>
            </a:r>
          </a:p>
          <a:p>
            <a:pPr marL="342900" indent="-342900" eaLnBrk="1" hangingPunct="1">
              <a:spcBef>
                <a:spcPts val="0"/>
              </a:spcBef>
              <a:buFont typeface="+mj-lt"/>
              <a:buAutoNum type="arabicPeriod"/>
            </a:pPr>
            <a:r>
              <a:rPr lang="en-GB" altLang="en-US" sz="2000" dirty="0"/>
              <a:t>Move the nose of the wing towards the flow (bring up the stagnation point)</a:t>
            </a:r>
          </a:p>
          <a:p>
            <a:pPr marL="342900" indent="-342900" eaLnBrk="1" hangingPunct="1">
              <a:spcBef>
                <a:spcPts val="0"/>
              </a:spcBef>
              <a:buFont typeface="+mj-lt"/>
              <a:buAutoNum type="arabicPeriod"/>
            </a:pPr>
            <a:r>
              <a:rPr lang="en-GB" altLang="en-US" sz="2000" dirty="0"/>
              <a:t>Lower the </a:t>
            </a:r>
            <a:r>
              <a:rPr lang="en-GB" altLang="en-US" sz="2000" dirty="0" err="1"/>
              <a:t>AoA</a:t>
            </a:r>
            <a:endParaRPr lang="en-GB" altLang="en-US" sz="2000" dirty="0"/>
          </a:p>
          <a:p>
            <a:pPr marL="342900" indent="-342900" eaLnBrk="1" hangingPunct="1">
              <a:spcBef>
                <a:spcPts val="0"/>
              </a:spcBef>
              <a:buFont typeface="+mj-lt"/>
              <a:buAutoNum type="arabicPeriod"/>
            </a:pPr>
            <a:r>
              <a:rPr lang="en-GB" altLang="en-US" sz="2000" dirty="0"/>
              <a:t>Energize the boundary layer on the upper wing surface</a:t>
            </a:r>
          </a:p>
        </p:txBody>
      </p:sp>
      <p:pic>
        <p:nvPicPr>
          <p:cNvPr id="4" name="Picture 12">
            <a:extLst>
              <a:ext uri="{FF2B5EF4-FFF2-40B4-BE49-F238E27FC236}">
                <a16:creationId xmlns:a16="http://schemas.microsoft.com/office/drawing/2014/main" id="{1FAE307D-C889-4A35-BFF4-69D6B5B052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98" t="66989" r="7646" b="6293"/>
          <a:stretch/>
        </p:blipFill>
        <p:spPr bwMode="auto">
          <a:xfrm>
            <a:off x="5593977" y="1825466"/>
            <a:ext cx="6336254"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17" descr="warning">
            <a:extLst>
              <a:ext uri="{FF2B5EF4-FFF2-40B4-BE49-F238E27FC236}">
                <a16:creationId xmlns:a16="http://schemas.microsoft.com/office/drawing/2014/main" id="{6BA74978-4247-4EDB-82E9-5126A7F85E5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01399" y="4620408"/>
            <a:ext cx="7620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49501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a:extLst>
              <a:ext uri="{FF2B5EF4-FFF2-40B4-BE49-F238E27FC236}">
                <a16:creationId xmlns:a16="http://schemas.microsoft.com/office/drawing/2014/main" id="{1764B6D4-BFE1-4F1C-8420-296B32ADAE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130" t="34897" r="1374" b="32649"/>
          <a:stretch/>
        </p:blipFill>
        <p:spPr bwMode="auto">
          <a:xfrm>
            <a:off x="6762411" y="3743008"/>
            <a:ext cx="2779621"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8.4.2 Leading-Edge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Effect of Leading-Edge Devices on lift curve (for devices with moving elements):</a:t>
            </a:r>
          </a:p>
          <a:p>
            <a:pPr>
              <a:spcBef>
                <a:spcPts val="0"/>
              </a:spcBef>
            </a:pPr>
            <a:r>
              <a:rPr lang="en-US" altLang="en-US" sz="2000" dirty="0"/>
              <a:t>The linear part of the curve is extended toward higher a </a:t>
            </a:r>
            <a:r>
              <a:rPr lang="en-US" altLang="en-US" sz="2000" dirty="0" err="1"/>
              <a:t>C</a:t>
            </a:r>
            <a:r>
              <a:rPr lang="en-US" altLang="en-US" sz="2000" baseline="-25000" dirty="0" err="1"/>
              <a:t>Lmax</a:t>
            </a:r>
            <a:r>
              <a:rPr lang="en-US" altLang="en-US" sz="2000" dirty="0"/>
              <a:t> and </a:t>
            </a:r>
            <a:r>
              <a:rPr lang="en-US" altLang="en-US" sz="2000" dirty="0" err="1"/>
              <a:t>AoA</a:t>
            </a:r>
            <a:endParaRPr lang="en-US" altLang="en-US" sz="2000" dirty="0"/>
          </a:p>
          <a:p>
            <a:pPr>
              <a:spcBef>
                <a:spcPts val="0"/>
              </a:spcBef>
            </a:pPr>
            <a:r>
              <a:rPr lang="en-US" altLang="en-US" sz="2000" dirty="0"/>
              <a:t>The whole lift curve slightly shifts toward higher </a:t>
            </a:r>
            <a:r>
              <a:rPr lang="en-US" altLang="en-US" sz="2000" dirty="0" err="1"/>
              <a:t>AoA</a:t>
            </a:r>
            <a:r>
              <a:rPr lang="en-US" altLang="en-US" sz="2000" dirty="0"/>
              <a:t> (though the curvature of the profile increases a bit, their main effect is decreasing the </a:t>
            </a:r>
            <a:r>
              <a:rPr lang="en-US" altLang="en-US" sz="2000" dirty="0" err="1"/>
              <a:t>AoA</a:t>
            </a:r>
            <a:r>
              <a:rPr lang="en-US" altLang="en-US" sz="2000" dirty="0"/>
              <a:t>)</a:t>
            </a:r>
          </a:p>
          <a:p>
            <a:pPr>
              <a:spcBef>
                <a:spcPts val="0"/>
              </a:spcBef>
            </a:pPr>
            <a:r>
              <a:rPr lang="en-US" altLang="en-US" sz="2000" dirty="0"/>
              <a:t>In case of extensible elements (SLAT), the lift curve slope increases</a:t>
            </a:r>
          </a:p>
          <a:p>
            <a:pPr marL="0" indent="0">
              <a:spcBef>
                <a:spcPts val="0"/>
              </a:spcBef>
              <a:buNone/>
            </a:pPr>
            <a:endParaRPr lang="en-US" altLang="en-US" sz="2000" dirty="0"/>
          </a:p>
        </p:txBody>
      </p:sp>
      <p:sp>
        <p:nvSpPr>
          <p:cNvPr id="12" name="Text Box 11">
            <a:extLst>
              <a:ext uri="{FF2B5EF4-FFF2-40B4-BE49-F238E27FC236}">
                <a16:creationId xmlns:a16="http://schemas.microsoft.com/office/drawing/2014/main" id="{2F382C1B-7E1B-481C-9FDE-EAF9F5999692}"/>
              </a:ext>
            </a:extLst>
          </p:cNvPr>
          <p:cNvSpPr txBox="1">
            <a:spLocks noChangeArrowheads="1"/>
          </p:cNvSpPr>
          <p:nvPr/>
        </p:nvSpPr>
        <p:spPr bwMode="auto">
          <a:xfrm>
            <a:off x="7237205" y="3374872"/>
            <a:ext cx="3983912" cy="584775"/>
          </a:xfrm>
          <a:prstGeom prst="rect">
            <a:avLst/>
          </a:prstGeom>
          <a:noFill/>
          <a:ln w="9525" algn="ctr">
            <a:noFill/>
            <a:miter lim="800000"/>
            <a:headEnd/>
            <a:tailEnd/>
          </a:ln>
        </p:spPr>
        <p:txBody>
          <a:bodyPr wrap="squar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eaLnBrk="1" hangingPunct="1"/>
            <a:r>
              <a:rPr lang="en-GB" altLang="en-US" sz="1600" dirty="0">
                <a:latin typeface="+mn-lt"/>
              </a:rPr>
              <a:t>The net effect of extending the wing surface increases the lift slope for SLATs</a:t>
            </a:r>
          </a:p>
        </p:txBody>
      </p:sp>
      <p:sp>
        <p:nvSpPr>
          <p:cNvPr id="16" name="Line 12">
            <a:extLst>
              <a:ext uri="{FF2B5EF4-FFF2-40B4-BE49-F238E27FC236}">
                <a16:creationId xmlns:a16="http://schemas.microsoft.com/office/drawing/2014/main" id="{B2A10817-32E3-4FB9-9035-3BF0B4C23236}"/>
              </a:ext>
            </a:extLst>
          </p:cNvPr>
          <p:cNvSpPr>
            <a:spLocks noChangeShapeType="1"/>
          </p:cNvSpPr>
          <p:nvPr/>
        </p:nvSpPr>
        <p:spPr bwMode="auto">
          <a:xfrm flipH="1">
            <a:off x="8843682" y="3889128"/>
            <a:ext cx="0" cy="3657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pic>
        <p:nvPicPr>
          <p:cNvPr id="3" name="Picture 14">
            <a:extLst>
              <a:ext uri="{FF2B5EF4-FFF2-40B4-BE49-F238E27FC236}">
                <a16:creationId xmlns:a16="http://schemas.microsoft.com/office/drawing/2014/main" id="{B6182B92-4C9B-46D7-B720-F639BD26A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130" t="3525" r="2747" b="65103"/>
          <a:stretch>
            <a:fillRect/>
          </a:stretch>
        </p:blipFill>
        <p:spPr bwMode="auto">
          <a:xfrm>
            <a:off x="1961809" y="3830320"/>
            <a:ext cx="26670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ext Box 8">
            <a:extLst>
              <a:ext uri="{FF2B5EF4-FFF2-40B4-BE49-F238E27FC236}">
                <a16:creationId xmlns:a16="http://schemas.microsoft.com/office/drawing/2014/main" id="{67834468-6933-4958-909C-98635DADE818}"/>
              </a:ext>
            </a:extLst>
          </p:cNvPr>
          <p:cNvSpPr txBox="1">
            <a:spLocks noChangeArrowheads="1"/>
          </p:cNvSpPr>
          <p:nvPr/>
        </p:nvSpPr>
        <p:spPr bwMode="auto">
          <a:xfrm>
            <a:off x="2338305" y="3426111"/>
            <a:ext cx="3429000" cy="590550"/>
          </a:xfrm>
          <a:prstGeom prst="rect">
            <a:avLst/>
          </a:prstGeom>
          <a:noFill/>
          <a:ln w="9525" algn="ctr">
            <a:noFill/>
            <a:miter lim="800000"/>
            <a:headEnd/>
            <a:tailEnd/>
          </a:ln>
        </p:spPr>
        <p:txBody>
          <a:bodyP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eaLnBrk="1" hangingPunct="1"/>
            <a:r>
              <a:rPr lang="en-GB" altLang="en-US" sz="1600" dirty="0">
                <a:latin typeface="+mn-lt"/>
              </a:rPr>
              <a:t>Energizing effect of the slot on the flow, causes it to stay attached longer</a:t>
            </a:r>
          </a:p>
        </p:txBody>
      </p:sp>
      <p:sp>
        <p:nvSpPr>
          <p:cNvPr id="9" name="Line 10">
            <a:extLst>
              <a:ext uri="{FF2B5EF4-FFF2-40B4-BE49-F238E27FC236}">
                <a16:creationId xmlns:a16="http://schemas.microsoft.com/office/drawing/2014/main" id="{94E456A6-46D7-484F-8D9D-0B8F47DA03C8}"/>
              </a:ext>
            </a:extLst>
          </p:cNvPr>
          <p:cNvSpPr>
            <a:spLocks noChangeShapeType="1"/>
          </p:cNvSpPr>
          <p:nvPr/>
        </p:nvSpPr>
        <p:spPr bwMode="auto">
          <a:xfrm flipH="1">
            <a:off x="3754418" y="3959647"/>
            <a:ext cx="118333" cy="3448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3297518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8.4.2 Leading-Edge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Leading Edge Slot </a:t>
            </a:r>
          </a:p>
          <a:p>
            <a:r>
              <a:rPr lang="en-GB" altLang="en-US" sz="2000" dirty="0"/>
              <a:t>Typically used in STOL aircraft</a:t>
            </a:r>
          </a:p>
          <a:p>
            <a:pPr eaLnBrk="1" hangingPunct="1"/>
            <a:r>
              <a:rPr lang="en-GB" altLang="en-US" sz="2000" dirty="0"/>
              <a:t>Sometimes the slots are sealed during cruise to reduce drag</a:t>
            </a:r>
          </a:p>
          <a:p>
            <a:endParaRPr lang="en-US" altLang="en-US" sz="2000" dirty="0"/>
          </a:p>
        </p:txBody>
      </p:sp>
      <p:pic>
        <p:nvPicPr>
          <p:cNvPr id="3" name="Picture 3" descr="STOL Wing">
            <a:extLst>
              <a:ext uri="{FF2B5EF4-FFF2-40B4-BE49-F238E27FC236}">
                <a16:creationId xmlns:a16="http://schemas.microsoft.com/office/drawing/2014/main" id="{9E4CC4A0-8C73-418B-91F2-94B5A2B88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982" y="3603301"/>
            <a:ext cx="3028950" cy="21050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1C131136-0999-438D-92D5-AF5E15FD7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878" t="2036" b="73537"/>
          <a:stretch>
            <a:fillRect/>
          </a:stretch>
        </p:blipFill>
        <p:spPr bwMode="auto">
          <a:xfrm>
            <a:off x="8266132" y="2224529"/>
            <a:ext cx="2971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2" descr="Stinson108-3photo03">
            <a:extLst>
              <a:ext uri="{FF2B5EF4-FFF2-40B4-BE49-F238E27FC236}">
                <a16:creationId xmlns:a16="http://schemas.microsoft.com/office/drawing/2014/main" id="{ED8A0F63-85B6-4448-B915-73CCECAEA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1597" t="8244" r="22122" b="56419"/>
          <a:stretch>
            <a:fillRect/>
          </a:stretch>
        </p:blipFill>
        <p:spPr bwMode="auto">
          <a:xfrm>
            <a:off x="3656003" y="3196830"/>
            <a:ext cx="3502081" cy="256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
            <a:extLst>
              <a:ext uri="{FF2B5EF4-FFF2-40B4-BE49-F238E27FC236}">
                <a16:creationId xmlns:a16="http://schemas.microsoft.com/office/drawing/2014/main" id="{1E7EAFFB-8206-4DCD-BAE4-BACA803F1D71}"/>
              </a:ext>
            </a:extLst>
          </p:cNvPr>
          <p:cNvSpPr txBox="1">
            <a:spLocks noChangeArrowheads="1"/>
          </p:cNvSpPr>
          <p:nvPr/>
        </p:nvSpPr>
        <p:spPr bwMode="auto">
          <a:xfrm>
            <a:off x="1105541" y="3703343"/>
            <a:ext cx="2363147" cy="369332"/>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a:latin typeface="+mn-lt"/>
              </a:rPr>
              <a:t>Leading edge fixed slot</a:t>
            </a:r>
          </a:p>
        </p:txBody>
      </p:sp>
      <p:sp>
        <p:nvSpPr>
          <p:cNvPr id="11" name="Line 7">
            <a:extLst>
              <a:ext uri="{FF2B5EF4-FFF2-40B4-BE49-F238E27FC236}">
                <a16:creationId xmlns:a16="http://schemas.microsoft.com/office/drawing/2014/main" id="{D4718DF9-CA0B-480E-934F-A01A50DEC520}"/>
              </a:ext>
            </a:extLst>
          </p:cNvPr>
          <p:cNvSpPr>
            <a:spLocks noChangeShapeType="1"/>
          </p:cNvSpPr>
          <p:nvPr/>
        </p:nvSpPr>
        <p:spPr bwMode="auto">
          <a:xfrm>
            <a:off x="3468688" y="3938532"/>
            <a:ext cx="974697" cy="37623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8095071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8.4.2 Leading-Edge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Slotted Leading-Edge Flap (Slat)</a:t>
            </a:r>
          </a:p>
          <a:p>
            <a:r>
              <a:rPr lang="en-US" altLang="en-US" sz="2000" dirty="0"/>
              <a:t>This is the most effective LE high lift device</a:t>
            </a:r>
          </a:p>
          <a:p>
            <a:r>
              <a:rPr lang="en-US" altLang="en-US" sz="2000" dirty="0"/>
              <a:t>They increase </a:t>
            </a:r>
            <a:r>
              <a:rPr lang="en-US" altLang="en-US" sz="2000" dirty="0" err="1"/>
              <a:t>C</a:t>
            </a:r>
            <a:r>
              <a:rPr lang="en-US" altLang="en-US" sz="2000" baseline="-25000" dirty="0" err="1"/>
              <a:t>Lmax</a:t>
            </a:r>
            <a:r>
              <a:rPr lang="en-US" altLang="en-US" sz="2000" baseline="-25000" dirty="0"/>
              <a:t> </a:t>
            </a:r>
            <a:r>
              <a:rPr lang="en-US" altLang="en-US" sz="2000" dirty="0"/>
              <a:t>and increase the stall angle</a:t>
            </a:r>
          </a:p>
          <a:p>
            <a:pPr marL="0" indent="0">
              <a:buNone/>
            </a:pPr>
            <a:endParaRPr lang="en-US" altLang="en-US" sz="1800" dirty="0"/>
          </a:p>
        </p:txBody>
      </p:sp>
      <p:pic>
        <p:nvPicPr>
          <p:cNvPr id="3" name="Picture 7">
            <a:extLst>
              <a:ext uri="{FF2B5EF4-FFF2-40B4-BE49-F238E27FC236}">
                <a16:creationId xmlns:a16="http://schemas.microsoft.com/office/drawing/2014/main" id="{C85E51CF-25B0-40CB-877B-EB31E60A6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6819" b="28754"/>
          <a:stretch>
            <a:fillRect/>
          </a:stretch>
        </p:blipFill>
        <p:spPr bwMode="auto">
          <a:xfrm>
            <a:off x="8738796" y="1600207"/>
            <a:ext cx="312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7">
            <a:extLst>
              <a:ext uri="{FF2B5EF4-FFF2-40B4-BE49-F238E27FC236}">
                <a16:creationId xmlns:a16="http://schemas.microsoft.com/office/drawing/2014/main" id="{DBA0B919-9743-402B-A1FF-A84D3A6A5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6819" b="28754"/>
          <a:stretch>
            <a:fillRect/>
          </a:stretch>
        </p:blipFill>
        <p:spPr bwMode="auto">
          <a:xfrm>
            <a:off x="5791200" y="1524000"/>
            <a:ext cx="312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 name="Picture 9" descr="Click for larger version">
            <a:extLst>
              <a:ext uri="{FF2B5EF4-FFF2-40B4-BE49-F238E27FC236}">
                <a16:creationId xmlns:a16="http://schemas.microsoft.com/office/drawing/2014/main" id="{5D802D08-3CAD-494B-96FD-9314CCA350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85" r="-241" b="9825"/>
          <a:stretch/>
        </p:blipFill>
        <p:spPr bwMode="auto">
          <a:xfrm>
            <a:off x="685717" y="3022898"/>
            <a:ext cx="4561408" cy="278735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2" descr="slats%20open">
            <a:extLst>
              <a:ext uri="{FF2B5EF4-FFF2-40B4-BE49-F238E27FC236}">
                <a16:creationId xmlns:a16="http://schemas.microsoft.com/office/drawing/2014/main" id="{34D9407C-9090-419D-9A17-1D8F33C56F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6527" y="3032094"/>
            <a:ext cx="3716469" cy="27873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Line 10">
            <a:extLst>
              <a:ext uri="{FF2B5EF4-FFF2-40B4-BE49-F238E27FC236}">
                <a16:creationId xmlns:a16="http://schemas.microsoft.com/office/drawing/2014/main" id="{8411217F-8FD1-41CB-9E74-26586F913182}"/>
              </a:ext>
            </a:extLst>
          </p:cNvPr>
          <p:cNvSpPr>
            <a:spLocks noChangeShapeType="1"/>
          </p:cNvSpPr>
          <p:nvPr/>
        </p:nvSpPr>
        <p:spPr bwMode="auto">
          <a:xfrm flipH="1" flipV="1">
            <a:off x="2567875" y="4213306"/>
            <a:ext cx="777240" cy="212464"/>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9" name="Text Box 12">
            <a:extLst>
              <a:ext uri="{FF2B5EF4-FFF2-40B4-BE49-F238E27FC236}">
                <a16:creationId xmlns:a16="http://schemas.microsoft.com/office/drawing/2014/main" id="{DB32397F-2449-4B8F-BD96-F4B52AD39D9E}"/>
              </a:ext>
            </a:extLst>
          </p:cNvPr>
          <p:cNvSpPr txBox="1">
            <a:spLocks noChangeArrowheads="1"/>
          </p:cNvSpPr>
          <p:nvPr/>
        </p:nvSpPr>
        <p:spPr bwMode="auto">
          <a:xfrm>
            <a:off x="685717" y="5408612"/>
            <a:ext cx="779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dirty="0">
                <a:solidFill>
                  <a:schemeClr val="bg1"/>
                </a:solidFill>
              </a:rPr>
              <a:t>A300</a:t>
            </a:r>
          </a:p>
        </p:txBody>
      </p:sp>
      <p:sp>
        <p:nvSpPr>
          <p:cNvPr id="20" name="Line 10">
            <a:extLst>
              <a:ext uri="{FF2B5EF4-FFF2-40B4-BE49-F238E27FC236}">
                <a16:creationId xmlns:a16="http://schemas.microsoft.com/office/drawing/2014/main" id="{BC3F307C-2B68-41DF-B069-7052E0A8DAF7}"/>
              </a:ext>
            </a:extLst>
          </p:cNvPr>
          <p:cNvSpPr>
            <a:spLocks noChangeShapeType="1"/>
          </p:cNvSpPr>
          <p:nvPr/>
        </p:nvSpPr>
        <p:spPr bwMode="auto">
          <a:xfrm flipH="1" flipV="1">
            <a:off x="11092555" y="4952801"/>
            <a:ext cx="612738" cy="314187"/>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pic>
        <p:nvPicPr>
          <p:cNvPr id="211972" name="Picture 4">
            <a:extLst>
              <a:ext uri="{FF2B5EF4-FFF2-40B4-BE49-F238E27FC236}">
                <a16:creationId xmlns:a16="http://schemas.microsoft.com/office/drawing/2014/main" id="{13282687-BA36-4986-9E17-454484B1AF78}"/>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l="38957" t="4043"/>
          <a:stretch/>
        </p:blipFill>
        <p:spPr bwMode="auto">
          <a:xfrm>
            <a:off x="5286134" y="3043756"/>
            <a:ext cx="2702690" cy="277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4085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8.4.2 Leading-Edge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Slotted Leading-Edge Flap (Slat)</a:t>
            </a:r>
          </a:p>
        </p:txBody>
      </p:sp>
      <p:pic>
        <p:nvPicPr>
          <p:cNvPr id="3" name="Picture 2" descr="Click for larger version">
            <a:hlinkClick r:id="rId3"/>
            <a:extLst>
              <a:ext uri="{FF2B5EF4-FFF2-40B4-BE49-F238E27FC236}">
                <a16:creationId xmlns:a16="http://schemas.microsoft.com/office/drawing/2014/main" id="{250B3C2C-1DF9-49FB-A0DD-49AADB565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338" y="2393193"/>
            <a:ext cx="4161792" cy="320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lick for larger version">
            <a:hlinkClick r:id="rId3"/>
            <a:extLst>
              <a:ext uri="{FF2B5EF4-FFF2-40B4-BE49-F238E27FC236}">
                <a16:creationId xmlns:a16="http://schemas.microsoft.com/office/drawing/2014/main" id="{0E6B5D7F-72CA-4EB6-B04C-5739ADB4E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2500" t="58537" r="35001" b="12195"/>
          <a:stretch>
            <a:fillRect/>
          </a:stretch>
        </p:blipFill>
        <p:spPr bwMode="auto">
          <a:xfrm>
            <a:off x="6342529" y="2393193"/>
            <a:ext cx="4648200" cy="3217863"/>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49DEC49A-CCCE-473C-8245-787AE6C5501B}"/>
              </a:ext>
            </a:extLst>
          </p:cNvPr>
          <p:cNvSpPr>
            <a:spLocks noChangeArrowheads="1"/>
          </p:cNvSpPr>
          <p:nvPr/>
        </p:nvSpPr>
        <p:spPr bwMode="auto">
          <a:xfrm>
            <a:off x="3109951" y="4205789"/>
            <a:ext cx="816589" cy="672421"/>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9" name="Line 5">
            <a:extLst>
              <a:ext uri="{FF2B5EF4-FFF2-40B4-BE49-F238E27FC236}">
                <a16:creationId xmlns:a16="http://schemas.microsoft.com/office/drawing/2014/main" id="{708A7856-75DD-4829-BF41-91630AF1E175}"/>
              </a:ext>
            </a:extLst>
          </p:cNvPr>
          <p:cNvSpPr>
            <a:spLocks noChangeShapeType="1"/>
          </p:cNvSpPr>
          <p:nvPr/>
        </p:nvSpPr>
        <p:spPr bwMode="auto">
          <a:xfrm>
            <a:off x="3926539" y="4878209"/>
            <a:ext cx="2415989" cy="715383"/>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1" name="Line 6">
            <a:extLst>
              <a:ext uri="{FF2B5EF4-FFF2-40B4-BE49-F238E27FC236}">
                <a16:creationId xmlns:a16="http://schemas.microsoft.com/office/drawing/2014/main" id="{C5C75AB7-84A6-4B29-B4FC-522965EC60DB}"/>
              </a:ext>
            </a:extLst>
          </p:cNvPr>
          <p:cNvSpPr>
            <a:spLocks noChangeShapeType="1"/>
          </p:cNvSpPr>
          <p:nvPr/>
        </p:nvSpPr>
        <p:spPr bwMode="auto">
          <a:xfrm flipV="1">
            <a:off x="3926539" y="2393193"/>
            <a:ext cx="2415990" cy="1812596"/>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7" name="Line 9">
            <a:extLst>
              <a:ext uri="{FF2B5EF4-FFF2-40B4-BE49-F238E27FC236}">
                <a16:creationId xmlns:a16="http://schemas.microsoft.com/office/drawing/2014/main" id="{E6CF7FF2-ED60-4C8E-A510-C2B521B47461}"/>
              </a:ext>
            </a:extLst>
          </p:cNvPr>
          <p:cNvSpPr>
            <a:spLocks noChangeShapeType="1"/>
          </p:cNvSpPr>
          <p:nvPr/>
        </p:nvSpPr>
        <p:spPr bwMode="auto">
          <a:xfrm>
            <a:off x="9150081" y="2581383"/>
            <a:ext cx="469048" cy="497609"/>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1" name="Text Box 11">
            <a:extLst>
              <a:ext uri="{FF2B5EF4-FFF2-40B4-BE49-F238E27FC236}">
                <a16:creationId xmlns:a16="http://schemas.microsoft.com/office/drawing/2014/main" id="{A6033583-C981-46FB-9E36-84F9D369E215}"/>
              </a:ext>
            </a:extLst>
          </p:cNvPr>
          <p:cNvSpPr txBox="1">
            <a:spLocks noChangeArrowheads="1"/>
          </p:cNvSpPr>
          <p:nvPr/>
        </p:nvSpPr>
        <p:spPr bwMode="auto">
          <a:xfrm>
            <a:off x="1266338" y="5136393"/>
            <a:ext cx="1376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dirty="0">
                <a:solidFill>
                  <a:schemeClr val="bg1"/>
                </a:solidFill>
                <a:latin typeface="+mj-lt"/>
              </a:rPr>
              <a:t>Mirage 2000</a:t>
            </a:r>
          </a:p>
        </p:txBody>
      </p:sp>
      <p:sp>
        <p:nvSpPr>
          <p:cNvPr id="22" name="Line 9">
            <a:extLst>
              <a:ext uri="{FF2B5EF4-FFF2-40B4-BE49-F238E27FC236}">
                <a16:creationId xmlns:a16="http://schemas.microsoft.com/office/drawing/2014/main" id="{1FF4062F-D017-45D6-ABF5-C14C5F95376F}"/>
              </a:ext>
            </a:extLst>
          </p:cNvPr>
          <p:cNvSpPr>
            <a:spLocks noChangeShapeType="1"/>
          </p:cNvSpPr>
          <p:nvPr/>
        </p:nvSpPr>
        <p:spPr bwMode="auto">
          <a:xfrm>
            <a:off x="7666264" y="3708180"/>
            <a:ext cx="469048" cy="497609"/>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10839318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A7CCA010-9EAD-473D-BC14-5C66A2BF4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1246" b="4326"/>
          <a:stretch>
            <a:fillRect/>
          </a:stretch>
        </p:blipFill>
        <p:spPr bwMode="auto">
          <a:xfrm>
            <a:off x="8974314" y="2514600"/>
            <a:ext cx="312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8.4.2 Leading-Edge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Krueger Flaps</a:t>
            </a:r>
          </a:p>
          <a:p>
            <a:r>
              <a:rPr lang="en-US" altLang="en-US" sz="1800" dirty="0"/>
              <a:t>The most common LE high lift devices due to their relatively simple architecture and low complexity</a:t>
            </a:r>
          </a:p>
          <a:p>
            <a:endParaRPr lang="en-US" altLang="en-US" sz="2000" dirty="0"/>
          </a:p>
        </p:txBody>
      </p:sp>
      <p:pic>
        <p:nvPicPr>
          <p:cNvPr id="7" name="Picture 6" descr="le_flap">
            <a:extLst>
              <a:ext uri="{FF2B5EF4-FFF2-40B4-BE49-F238E27FC236}">
                <a16:creationId xmlns:a16="http://schemas.microsoft.com/office/drawing/2014/main" id="{7E9E0E5E-7832-4F07-8CCB-19355E11A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6914" y="3875314"/>
            <a:ext cx="2444427" cy="20155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1FC2AFB2-0473-46E6-B07E-34E312C1D6F5}"/>
              </a:ext>
            </a:extLst>
          </p:cNvPr>
          <p:cNvGrpSpPr/>
          <p:nvPr/>
        </p:nvGrpSpPr>
        <p:grpSpPr>
          <a:xfrm>
            <a:off x="490379" y="2724914"/>
            <a:ext cx="4459457" cy="3119718"/>
            <a:chOff x="880664" y="2724914"/>
            <a:chExt cx="4459457" cy="3119718"/>
          </a:xfrm>
        </p:grpSpPr>
        <p:pic>
          <p:nvPicPr>
            <p:cNvPr id="5" name="Picture 4" descr="Loading aircraft image...">
              <a:extLst>
                <a:ext uri="{FF2B5EF4-FFF2-40B4-BE49-F238E27FC236}">
                  <a16:creationId xmlns:a16="http://schemas.microsoft.com/office/drawing/2014/main" id="{D4078E1F-05E4-4037-94DF-24104B5542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30" b="2880"/>
            <a:stretch/>
          </p:blipFill>
          <p:spPr bwMode="auto">
            <a:xfrm>
              <a:off x="880664" y="2724914"/>
              <a:ext cx="4459457" cy="31197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9" name="Line 10">
              <a:extLst>
                <a:ext uri="{FF2B5EF4-FFF2-40B4-BE49-F238E27FC236}">
                  <a16:creationId xmlns:a16="http://schemas.microsoft.com/office/drawing/2014/main" id="{0AFDEF16-0C96-4ACA-B62B-4DD6BF153AFD}"/>
                </a:ext>
              </a:extLst>
            </p:cNvPr>
            <p:cNvSpPr>
              <a:spLocks noChangeShapeType="1"/>
            </p:cNvSpPr>
            <p:nvPr/>
          </p:nvSpPr>
          <p:spPr bwMode="auto">
            <a:xfrm flipH="1" flipV="1">
              <a:off x="2350391" y="4637122"/>
              <a:ext cx="432996" cy="58356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2" name="Line 10">
              <a:extLst>
                <a:ext uri="{FF2B5EF4-FFF2-40B4-BE49-F238E27FC236}">
                  <a16:creationId xmlns:a16="http://schemas.microsoft.com/office/drawing/2014/main" id="{3083CBC6-40EB-4FB4-AB73-4D60325F90B6}"/>
                </a:ext>
              </a:extLst>
            </p:cNvPr>
            <p:cNvSpPr>
              <a:spLocks noChangeShapeType="1"/>
            </p:cNvSpPr>
            <p:nvPr/>
          </p:nvSpPr>
          <p:spPr bwMode="auto">
            <a:xfrm flipH="1" flipV="1">
              <a:off x="3974796" y="3747467"/>
              <a:ext cx="432996" cy="58356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4" name="Line 10">
              <a:extLst>
                <a:ext uri="{FF2B5EF4-FFF2-40B4-BE49-F238E27FC236}">
                  <a16:creationId xmlns:a16="http://schemas.microsoft.com/office/drawing/2014/main" id="{FAA3B602-234A-40FD-8272-EC63A224EF69}"/>
                </a:ext>
              </a:extLst>
            </p:cNvPr>
            <p:cNvSpPr>
              <a:spLocks noChangeShapeType="1"/>
            </p:cNvSpPr>
            <p:nvPr/>
          </p:nvSpPr>
          <p:spPr bwMode="auto">
            <a:xfrm flipH="1" flipV="1">
              <a:off x="4825098" y="3477170"/>
              <a:ext cx="432996" cy="58356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1" name="Text Box 11">
              <a:extLst>
                <a:ext uri="{FF2B5EF4-FFF2-40B4-BE49-F238E27FC236}">
                  <a16:creationId xmlns:a16="http://schemas.microsoft.com/office/drawing/2014/main" id="{2A7A9040-7AA7-4FF6-BA90-5C760F72F2D5}"/>
                </a:ext>
              </a:extLst>
            </p:cNvPr>
            <p:cNvSpPr txBox="1">
              <a:spLocks noChangeArrowheads="1"/>
            </p:cNvSpPr>
            <p:nvPr/>
          </p:nvSpPr>
          <p:spPr bwMode="auto">
            <a:xfrm>
              <a:off x="880664" y="5475300"/>
              <a:ext cx="6655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dirty="0">
                  <a:solidFill>
                    <a:schemeClr val="bg1"/>
                  </a:solidFill>
                  <a:latin typeface="+mj-lt"/>
                </a:rPr>
                <a:t>B747</a:t>
              </a:r>
            </a:p>
          </p:txBody>
        </p:sp>
      </p:grpSp>
      <p:pic>
        <p:nvPicPr>
          <p:cNvPr id="214018" name="Picture 2" descr="1/144 Scale Boeing 747 Leading Edge Flaps (VNK86WN69) by BruceGoorney">
            <a:extLst>
              <a:ext uri="{FF2B5EF4-FFF2-40B4-BE49-F238E27FC236}">
                <a16:creationId xmlns:a16="http://schemas.microsoft.com/office/drawing/2014/main" id="{EB925D02-9D5F-4363-A443-9DE2C73E5D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9733" y="2724915"/>
            <a:ext cx="4257284" cy="3165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509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C71D-B6EB-4527-AB47-F3518414183F}"/>
              </a:ext>
            </a:extLst>
          </p:cNvPr>
          <p:cNvSpPr>
            <a:spLocks noGrp="1"/>
          </p:cNvSpPr>
          <p:nvPr>
            <p:ph type="title"/>
          </p:nvPr>
        </p:nvSpPr>
        <p:spPr/>
        <p:txBody>
          <a:bodyPr/>
          <a:lstStyle/>
          <a:p>
            <a:r>
              <a:rPr lang="en-US" dirty="0"/>
              <a:t>Wing Sizing &amp; Design</a:t>
            </a:r>
          </a:p>
        </p:txBody>
      </p:sp>
      <p:sp>
        <p:nvSpPr>
          <p:cNvPr id="3" name="Content Placeholder 2">
            <a:extLst>
              <a:ext uri="{FF2B5EF4-FFF2-40B4-BE49-F238E27FC236}">
                <a16:creationId xmlns:a16="http://schemas.microsoft.com/office/drawing/2014/main" id="{C9892A0D-C42D-486F-86FF-69D9625B8C1F}"/>
              </a:ext>
            </a:extLst>
          </p:cNvPr>
          <p:cNvSpPr>
            <a:spLocks noGrp="1"/>
          </p:cNvSpPr>
          <p:nvPr>
            <p:ph idx="1"/>
          </p:nvPr>
        </p:nvSpPr>
        <p:spPr/>
        <p:txBody>
          <a:bodyPr/>
          <a:lstStyle/>
          <a:p>
            <a:endParaRPr lang="en-US" dirty="0"/>
          </a:p>
        </p:txBody>
      </p:sp>
      <p:pic>
        <p:nvPicPr>
          <p:cNvPr id="145410" name="Picture 2">
            <a:extLst>
              <a:ext uri="{FF2B5EF4-FFF2-40B4-BE49-F238E27FC236}">
                <a16:creationId xmlns:a16="http://schemas.microsoft.com/office/drawing/2014/main" id="{AB51E4E5-FAC8-48FB-879B-94A9950E8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44" y="1856344"/>
            <a:ext cx="5291776" cy="4021899"/>
          </a:xfrm>
          <a:prstGeom prst="rect">
            <a:avLst/>
          </a:prstGeom>
          <a:noFill/>
          <a:extLst>
            <a:ext uri="{909E8E84-426E-40DD-AFC4-6F175D3DCCD1}">
              <a14:hiddenFill xmlns:a14="http://schemas.microsoft.com/office/drawing/2010/main">
                <a:solidFill>
                  <a:srgbClr val="FFFFFF"/>
                </a:solidFill>
              </a14:hiddenFill>
            </a:ext>
          </a:extLst>
        </p:spPr>
      </p:pic>
      <p:pic>
        <p:nvPicPr>
          <p:cNvPr id="145412" name="Picture 4">
            <a:extLst>
              <a:ext uri="{FF2B5EF4-FFF2-40B4-BE49-F238E27FC236}">
                <a16:creationId xmlns:a16="http://schemas.microsoft.com/office/drawing/2014/main" id="{B5BF238F-805F-4379-9688-F2A222F43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237" y="1856345"/>
            <a:ext cx="5973263" cy="4021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334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8.4.2 Leading-Edge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Leading Edge Flap (droop nose)</a:t>
            </a:r>
          </a:p>
        </p:txBody>
      </p:sp>
      <p:pic>
        <p:nvPicPr>
          <p:cNvPr id="3" name="Picture 13" descr="pima_f-105d-23">
            <a:extLst>
              <a:ext uri="{FF2B5EF4-FFF2-40B4-BE49-F238E27FC236}">
                <a16:creationId xmlns:a16="http://schemas.microsoft.com/office/drawing/2014/main" id="{53494039-2144-432F-813D-3C19D22A8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67" t="5333" r="3999" b="11111"/>
          <a:stretch>
            <a:fillRect/>
          </a:stretch>
        </p:blipFill>
        <p:spPr bwMode="auto">
          <a:xfrm>
            <a:off x="3674410" y="2438407"/>
            <a:ext cx="4880609" cy="327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a:extLst>
              <a:ext uri="{FF2B5EF4-FFF2-40B4-BE49-F238E27FC236}">
                <a16:creationId xmlns:a16="http://schemas.microsoft.com/office/drawing/2014/main" id="{F460B276-3EB8-4C5E-ACCD-5E8BD87AA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317" t="24428" b="53180"/>
          <a:stretch>
            <a:fillRect/>
          </a:stretch>
        </p:blipFill>
        <p:spPr bwMode="auto">
          <a:xfrm>
            <a:off x="8555019" y="1600207"/>
            <a:ext cx="2895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307235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8.4.2 Leading-Edge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Leading Edge Extensions</a:t>
            </a:r>
          </a:p>
          <a:p>
            <a:r>
              <a:rPr lang="en-US" altLang="en-US" sz="1800" dirty="0"/>
              <a:t>Effective at high </a:t>
            </a:r>
            <a:r>
              <a:rPr lang="en-US" altLang="en-US" sz="1800" dirty="0" err="1"/>
              <a:t>AoA</a:t>
            </a:r>
            <a:r>
              <a:rPr lang="en-US" altLang="en-US" sz="1800" dirty="0"/>
              <a:t> (higher than 20 degrees), hence at angles far higher than those typical of takeoff and landing, such as maneuvering conditions</a:t>
            </a:r>
          </a:p>
        </p:txBody>
      </p:sp>
      <p:pic>
        <p:nvPicPr>
          <p:cNvPr id="3" name="Picture 9" descr="Click for larger version">
            <a:hlinkClick r:id="rId3"/>
            <a:extLst>
              <a:ext uri="{FF2B5EF4-FFF2-40B4-BE49-F238E27FC236}">
                <a16:creationId xmlns:a16="http://schemas.microsoft.com/office/drawing/2014/main" id="{7CD4A1D4-1E87-45CD-90B4-EF84F9982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13" t="8130" r="4688" b="5620"/>
          <a:stretch>
            <a:fillRect/>
          </a:stretch>
        </p:blipFill>
        <p:spPr bwMode="auto">
          <a:xfrm>
            <a:off x="1371600" y="2775857"/>
            <a:ext cx="4109199" cy="311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6">
            <a:extLst>
              <a:ext uri="{FF2B5EF4-FFF2-40B4-BE49-F238E27FC236}">
                <a16:creationId xmlns:a16="http://schemas.microsoft.com/office/drawing/2014/main" id="{B7343BA5-92D3-4EEE-AE33-ED782B9A94E3}"/>
              </a:ext>
            </a:extLst>
          </p:cNvPr>
          <p:cNvSpPr txBox="1">
            <a:spLocks noChangeArrowheads="1"/>
          </p:cNvSpPr>
          <p:nvPr/>
        </p:nvSpPr>
        <p:spPr bwMode="auto">
          <a:xfrm>
            <a:off x="1371600" y="5509888"/>
            <a:ext cx="5245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a:solidFill>
                  <a:schemeClr val="bg1"/>
                </a:solidFill>
                <a:latin typeface="+mn-lt"/>
              </a:rPr>
              <a:t>F18</a:t>
            </a:r>
          </a:p>
        </p:txBody>
      </p:sp>
      <p:pic>
        <p:nvPicPr>
          <p:cNvPr id="7" name="Picture 15">
            <a:extLst>
              <a:ext uri="{FF2B5EF4-FFF2-40B4-BE49-F238E27FC236}">
                <a16:creationId xmlns:a16="http://schemas.microsoft.com/office/drawing/2014/main" id="{DE9C53A2-9859-4B70-8FD3-7BBB035391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6795" t="65709" r="2637"/>
          <a:stretch>
            <a:fillRect/>
          </a:stretch>
        </p:blipFill>
        <p:spPr bwMode="auto">
          <a:xfrm>
            <a:off x="6059839" y="3654266"/>
            <a:ext cx="2426615" cy="202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 name="Picture 10">
            <a:extLst>
              <a:ext uri="{FF2B5EF4-FFF2-40B4-BE49-F238E27FC236}">
                <a16:creationId xmlns:a16="http://schemas.microsoft.com/office/drawing/2014/main" id="{507194A6-74F8-44CF-A729-C46D9D90BD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0" y="2621948"/>
            <a:ext cx="21463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 name="Line 10">
            <a:extLst>
              <a:ext uri="{FF2B5EF4-FFF2-40B4-BE49-F238E27FC236}">
                <a16:creationId xmlns:a16="http://schemas.microsoft.com/office/drawing/2014/main" id="{445557E2-249C-4E13-A76A-D943F88B7583}"/>
              </a:ext>
            </a:extLst>
          </p:cNvPr>
          <p:cNvSpPr>
            <a:spLocks noChangeShapeType="1"/>
          </p:cNvSpPr>
          <p:nvPr/>
        </p:nvSpPr>
        <p:spPr bwMode="auto">
          <a:xfrm flipH="1" flipV="1">
            <a:off x="4227306" y="4207860"/>
            <a:ext cx="736580" cy="298826"/>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4" name="Line 10">
            <a:extLst>
              <a:ext uri="{FF2B5EF4-FFF2-40B4-BE49-F238E27FC236}">
                <a16:creationId xmlns:a16="http://schemas.microsoft.com/office/drawing/2014/main" id="{7CA54B1F-5067-45D1-BEF2-0C377D92970A}"/>
              </a:ext>
            </a:extLst>
          </p:cNvPr>
          <p:cNvSpPr>
            <a:spLocks noChangeShapeType="1"/>
          </p:cNvSpPr>
          <p:nvPr/>
        </p:nvSpPr>
        <p:spPr bwMode="auto">
          <a:xfrm flipH="1">
            <a:off x="3859949" y="3026229"/>
            <a:ext cx="243965" cy="503383"/>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32901341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High Lift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Design of slotted high lift devices: </a:t>
            </a:r>
          </a:p>
          <a:p>
            <a:pPr eaLnBrk="1" hangingPunct="1"/>
            <a:r>
              <a:rPr lang="en-GB" altLang="en-US" sz="1800" dirty="0"/>
              <a:t>The effectiveness of slotted high lift devices depends on fine tuning of various air channels between components</a:t>
            </a:r>
          </a:p>
          <a:p>
            <a:pPr eaLnBrk="1" hangingPunct="1"/>
            <a:r>
              <a:rPr lang="en-GB" altLang="en-US" sz="1800" dirty="0"/>
              <a:t>The goal is to </a:t>
            </a:r>
            <a:r>
              <a:rPr lang="en-GB" altLang="en-US" sz="1800" b="1" dirty="0"/>
              <a:t>maintain high pressure peaks </a:t>
            </a:r>
            <a:r>
              <a:rPr lang="en-GB" altLang="en-US" sz="1800" dirty="0"/>
              <a:t>on the upper surface, but at the same time let some high-pressure air from the lower part of the wing pass on the upper part to </a:t>
            </a:r>
            <a:r>
              <a:rPr lang="en-GB" altLang="en-US" sz="1800" b="1" dirty="0"/>
              <a:t>energize the boundary layer and delay flow separation</a:t>
            </a:r>
            <a:r>
              <a:rPr lang="en-GB" altLang="en-US" sz="1800" dirty="0"/>
              <a:t>. </a:t>
            </a:r>
          </a:p>
          <a:p>
            <a:pPr eaLnBrk="1" hangingPunct="1"/>
            <a:r>
              <a:rPr lang="en-GB" altLang="en-US" sz="1800" dirty="0"/>
              <a:t>Extensive CFD and wind tunnel tests are required to these complex designs.</a:t>
            </a:r>
          </a:p>
        </p:txBody>
      </p:sp>
      <p:grpSp>
        <p:nvGrpSpPr>
          <p:cNvPr id="6" name="Group 5">
            <a:extLst>
              <a:ext uri="{FF2B5EF4-FFF2-40B4-BE49-F238E27FC236}">
                <a16:creationId xmlns:a16="http://schemas.microsoft.com/office/drawing/2014/main" id="{D338ECE1-53FB-4BB1-AC17-0CCB06031923}"/>
              </a:ext>
            </a:extLst>
          </p:cNvPr>
          <p:cNvGrpSpPr/>
          <p:nvPr/>
        </p:nvGrpSpPr>
        <p:grpSpPr>
          <a:xfrm>
            <a:off x="1430767" y="3429000"/>
            <a:ext cx="3915784" cy="2574104"/>
            <a:chOff x="1697524" y="4210461"/>
            <a:chExt cx="3186448" cy="2094663"/>
          </a:xfrm>
        </p:grpSpPr>
        <p:pic>
          <p:nvPicPr>
            <p:cNvPr id="12" name="Picture 3">
              <a:extLst>
                <a:ext uri="{FF2B5EF4-FFF2-40B4-BE49-F238E27FC236}">
                  <a16:creationId xmlns:a16="http://schemas.microsoft.com/office/drawing/2014/main" id="{ACB88CCA-A4F7-4958-9591-B2CCBFEFD52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897"/>
            <a:stretch>
              <a:fillRect/>
            </a:stretch>
          </p:blipFill>
          <p:spPr bwMode="auto">
            <a:xfrm>
              <a:off x="1697524" y="4210461"/>
              <a:ext cx="3186448" cy="209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Oval 3">
              <a:extLst>
                <a:ext uri="{FF2B5EF4-FFF2-40B4-BE49-F238E27FC236}">
                  <a16:creationId xmlns:a16="http://schemas.microsoft.com/office/drawing/2014/main" id="{D528848D-898D-4629-B596-349EDF8A70B1}"/>
                </a:ext>
              </a:extLst>
            </p:cNvPr>
            <p:cNvSpPr/>
            <p:nvPr/>
          </p:nvSpPr>
          <p:spPr>
            <a:xfrm>
              <a:off x="2777518" y="4210461"/>
              <a:ext cx="731520" cy="469115"/>
            </a:xfrm>
            <a:prstGeom prst="ellipse">
              <a:avLst/>
            </a:prstGeom>
            <a:solidFill>
              <a:srgbClr val="FFFF00">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EC6DEA-04A1-4B59-A2B7-E04BE0F26B1A}"/>
                </a:ext>
              </a:extLst>
            </p:cNvPr>
            <p:cNvSpPr/>
            <p:nvPr/>
          </p:nvSpPr>
          <p:spPr>
            <a:xfrm>
              <a:off x="2813377" y="5163670"/>
              <a:ext cx="1063466" cy="376134"/>
            </a:xfrm>
            <a:prstGeom prst="ellipse">
              <a:avLst/>
            </a:prstGeom>
            <a:solidFill>
              <a:srgbClr val="FFFF00">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E4025DB-99A0-46E3-B79B-717176BD7803}"/>
              </a:ext>
            </a:extLst>
          </p:cNvPr>
          <p:cNvGrpSpPr/>
          <p:nvPr/>
        </p:nvGrpSpPr>
        <p:grpSpPr>
          <a:xfrm>
            <a:off x="6219453" y="3439421"/>
            <a:ext cx="4631274" cy="2475942"/>
            <a:chOff x="6129959" y="3284723"/>
            <a:chExt cx="4898395" cy="2618749"/>
          </a:xfrm>
        </p:grpSpPr>
        <p:grpSp>
          <p:nvGrpSpPr>
            <p:cNvPr id="8" name="Group 6">
              <a:extLst>
                <a:ext uri="{FF2B5EF4-FFF2-40B4-BE49-F238E27FC236}">
                  <a16:creationId xmlns:a16="http://schemas.microsoft.com/office/drawing/2014/main" id="{5719502E-00E3-4902-8F1C-070305E38BA6}"/>
                </a:ext>
              </a:extLst>
            </p:cNvPr>
            <p:cNvGrpSpPr>
              <a:grpSpLocks/>
            </p:cNvGrpSpPr>
            <p:nvPr/>
          </p:nvGrpSpPr>
          <p:grpSpPr bwMode="auto">
            <a:xfrm>
              <a:off x="6129959" y="3297300"/>
              <a:ext cx="4898395" cy="2606172"/>
              <a:chOff x="2031" y="912"/>
              <a:chExt cx="3729" cy="1984"/>
            </a:xfrm>
          </p:grpSpPr>
          <p:pic>
            <p:nvPicPr>
              <p:cNvPr id="10" name="Picture 4">
                <a:extLst>
                  <a:ext uri="{FF2B5EF4-FFF2-40B4-BE49-F238E27FC236}">
                    <a16:creationId xmlns:a16="http://schemas.microsoft.com/office/drawing/2014/main" id="{16C092AC-89E5-4FE8-B8FA-5BB3DEB095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 y="912"/>
                <a:ext cx="3729" cy="198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pic>
          <p:sp>
            <p:nvSpPr>
              <p:cNvPr id="11" name="Rectangle 5">
                <a:extLst>
                  <a:ext uri="{FF2B5EF4-FFF2-40B4-BE49-F238E27FC236}">
                    <a16:creationId xmlns:a16="http://schemas.microsoft.com/office/drawing/2014/main" id="{74F86BCF-03B7-4B72-99AA-F3A2DEB0F9EA}"/>
                  </a:ext>
                </a:extLst>
              </p:cNvPr>
              <p:cNvSpPr>
                <a:spLocks noChangeArrowheads="1"/>
              </p:cNvSpPr>
              <p:nvPr/>
            </p:nvSpPr>
            <p:spPr bwMode="auto">
              <a:xfrm>
                <a:off x="2031" y="2016"/>
                <a:ext cx="2577" cy="816"/>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grpSp>
        <p:sp>
          <p:nvSpPr>
            <p:cNvPr id="15" name="Oval 14">
              <a:extLst>
                <a:ext uri="{FF2B5EF4-FFF2-40B4-BE49-F238E27FC236}">
                  <a16:creationId xmlns:a16="http://schemas.microsoft.com/office/drawing/2014/main" id="{89E7DCA4-8648-405F-B864-F33867AE5EA4}"/>
                </a:ext>
              </a:extLst>
            </p:cNvPr>
            <p:cNvSpPr/>
            <p:nvPr/>
          </p:nvSpPr>
          <p:spPr>
            <a:xfrm>
              <a:off x="8732262" y="3284723"/>
              <a:ext cx="679776" cy="578676"/>
            </a:xfrm>
            <a:prstGeom prst="ellipse">
              <a:avLst/>
            </a:prstGeom>
            <a:solidFill>
              <a:srgbClr val="FFFF00">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505C38E-610F-436D-A7D1-3B311E7C418D}"/>
                </a:ext>
              </a:extLst>
            </p:cNvPr>
            <p:cNvSpPr/>
            <p:nvPr/>
          </p:nvSpPr>
          <p:spPr>
            <a:xfrm>
              <a:off x="9310884" y="3656272"/>
              <a:ext cx="756355" cy="717153"/>
            </a:xfrm>
            <a:prstGeom prst="ellipse">
              <a:avLst/>
            </a:prstGeom>
            <a:solidFill>
              <a:srgbClr val="FFFF00">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B9134E-F858-4774-A08A-7DA29AF2BC2E}"/>
                </a:ext>
              </a:extLst>
            </p:cNvPr>
            <p:cNvSpPr/>
            <p:nvPr/>
          </p:nvSpPr>
          <p:spPr>
            <a:xfrm>
              <a:off x="7708106" y="3284723"/>
              <a:ext cx="994829" cy="578676"/>
            </a:xfrm>
            <a:prstGeom prst="ellipse">
              <a:avLst/>
            </a:prstGeom>
            <a:solidFill>
              <a:srgbClr val="FFFF00">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038442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800px-Undercarriage">
            <a:hlinkClick r:id="rId3"/>
            <a:extLst>
              <a:ext uri="{FF2B5EF4-FFF2-40B4-BE49-F238E27FC236}">
                <a16:creationId xmlns:a16="http://schemas.microsoft.com/office/drawing/2014/main" id="{99CB05E6-DDA8-4844-933F-55093BFFA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2382" y="1847460"/>
            <a:ext cx="4888617" cy="366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High Lift Devices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599" y="1600207"/>
            <a:ext cx="6379025" cy="4108119"/>
          </a:xfrm>
        </p:spPr>
        <p:txBody>
          <a:bodyPr/>
          <a:lstStyle/>
          <a:p>
            <a:pPr marL="0" indent="0">
              <a:buNone/>
            </a:pPr>
            <a:r>
              <a:rPr lang="en-US" altLang="en-US" dirty="0"/>
              <a:t>Areas of interest concerning “stall management”:</a:t>
            </a:r>
          </a:p>
          <a:p>
            <a:endParaRPr lang="en-GB" altLang="en-US" sz="2000" dirty="0"/>
          </a:p>
          <a:p>
            <a:pPr>
              <a:spcBef>
                <a:spcPts val="1800"/>
              </a:spcBef>
            </a:pPr>
            <a:r>
              <a:rPr lang="en-GB" altLang="en-US" sz="2000" dirty="0"/>
              <a:t>Note that the leading edges are not flapped in proximity of the fuselage (to induce LE stall at root)</a:t>
            </a:r>
          </a:p>
          <a:p>
            <a:pPr>
              <a:spcBef>
                <a:spcPts val="1800"/>
              </a:spcBef>
            </a:pPr>
            <a:r>
              <a:rPr lang="en-GB" altLang="en-US" sz="2000" dirty="0"/>
              <a:t>Note the use of the </a:t>
            </a:r>
            <a:r>
              <a:rPr lang="en-GB" altLang="en-US" sz="2000" b="1" dirty="0"/>
              <a:t>TE chord extensions</a:t>
            </a:r>
            <a:r>
              <a:rPr lang="en-GB" altLang="en-US" sz="2000" dirty="0"/>
              <a:t> both to accommodate landing gears and to increase flap effectiveness (by lowering the wing sweep locally)</a:t>
            </a:r>
          </a:p>
          <a:p>
            <a:pPr>
              <a:spcBef>
                <a:spcPts val="1800"/>
              </a:spcBef>
            </a:pPr>
            <a:r>
              <a:rPr lang="en-GB" altLang="en-US" sz="2000" dirty="0"/>
              <a:t>TE are flapped up to the fuselage intersection</a:t>
            </a:r>
          </a:p>
          <a:p>
            <a:pPr marL="0" indent="0">
              <a:buNone/>
            </a:pPr>
            <a:endParaRPr lang="en-GB" altLang="en-US" sz="2000" dirty="0"/>
          </a:p>
          <a:p>
            <a:endParaRPr lang="en-GB" altLang="en-US" sz="2000" dirty="0"/>
          </a:p>
          <a:p>
            <a:endParaRPr lang="en-GB" altLang="en-US" sz="2000" dirty="0"/>
          </a:p>
          <a:p>
            <a:endParaRPr lang="en-US" altLang="en-US" dirty="0"/>
          </a:p>
        </p:txBody>
      </p:sp>
      <p:sp>
        <p:nvSpPr>
          <p:cNvPr id="5" name="Line 10">
            <a:extLst>
              <a:ext uri="{FF2B5EF4-FFF2-40B4-BE49-F238E27FC236}">
                <a16:creationId xmlns:a16="http://schemas.microsoft.com/office/drawing/2014/main" id="{F4E549F2-DF2E-4B1A-834E-5A4CA12805C8}"/>
              </a:ext>
            </a:extLst>
          </p:cNvPr>
          <p:cNvSpPr>
            <a:spLocks noChangeShapeType="1"/>
          </p:cNvSpPr>
          <p:nvPr/>
        </p:nvSpPr>
        <p:spPr bwMode="auto">
          <a:xfrm>
            <a:off x="8501741" y="1730219"/>
            <a:ext cx="337457" cy="503383"/>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2" name="Line 10">
            <a:extLst>
              <a:ext uri="{FF2B5EF4-FFF2-40B4-BE49-F238E27FC236}">
                <a16:creationId xmlns:a16="http://schemas.microsoft.com/office/drawing/2014/main" id="{F15B3203-7755-48D9-A247-52E3BFF691E8}"/>
              </a:ext>
            </a:extLst>
          </p:cNvPr>
          <p:cNvSpPr>
            <a:spLocks noChangeShapeType="1"/>
          </p:cNvSpPr>
          <p:nvPr/>
        </p:nvSpPr>
        <p:spPr bwMode="auto">
          <a:xfrm flipH="1">
            <a:off x="10787736" y="2056863"/>
            <a:ext cx="544288" cy="353478"/>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4" name="Line 10">
            <a:extLst>
              <a:ext uri="{FF2B5EF4-FFF2-40B4-BE49-F238E27FC236}">
                <a16:creationId xmlns:a16="http://schemas.microsoft.com/office/drawing/2014/main" id="{BC1D4945-FCCE-49CD-A1BA-CE69670E1EBC}"/>
              </a:ext>
            </a:extLst>
          </p:cNvPr>
          <p:cNvSpPr>
            <a:spLocks noChangeShapeType="1"/>
          </p:cNvSpPr>
          <p:nvPr/>
        </p:nvSpPr>
        <p:spPr bwMode="auto">
          <a:xfrm flipV="1">
            <a:off x="7157358" y="4636455"/>
            <a:ext cx="391883" cy="558282"/>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6" name="Line 10">
            <a:extLst>
              <a:ext uri="{FF2B5EF4-FFF2-40B4-BE49-F238E27FC236}">
                <a16:creationId xmlns:a16="http://schemas.microsoft.com/office/drawing/2014/main" id="{6160E2C9-BF51-488B-B838-8DDD8616E561}"/>
              </a:ext>
            </a:extLst>
          </p:cNvPr>
          <p:cNvSpPr>
            <a:spLocks noChangeShapeType="1"/>
          </p:cNvSpPr>
          <p:nvPr/>
        </p:nvSpPr>
        <p:spPr bwMode="auto">
          <a:xfrm flipH="1" flipV="1">
            <a:off x="9704612" y="4875552"/>
            <a:ext cx="103417" cy="638371"/>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37304289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Other High Lift Approaches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Thrust Vectoring </a:t>
            </a:r>
          </a:p>
          <a:p>
            <a:r>
              <a:rPr lang="en-US" altLang="en-US" sz="2000" dirty="0"/>
              <a:t>Used to enhance or enable STOL/VTOL Capabilities</a:t>
            </a:r>
          </a:p>
          <a:p>
            <a:r>
              <a:rPr lang="en-US" altLang="en-US" sz="2000" dirty="0"/>
              <a:t>Typically used for naval/aircraft carrier operations</a:t>
            </a:r>
          </a:p>
          <a:p>
            <a:r>
              <a:rPr lang="en-US" altLang="en-US" sz="2000" dirty="0"/>
              <a:t>A very inefficient method of flight (low propulsive efficiency)</a:t>
            </a:r>
          </a:p>
        </p:txBody>
      </p:sp>
      <p:pic>
        <p:nvPicPr>
          <p:cNvPr id="3" name="Picture 18" descr="harrier">
            <a:extLst>
              <a:ext uri="{FF2B5EF4-FFF2-40B4-BE49-F238E27FC236}">
                <a16:creationId xmlns:a16="http://schemas.microsoft.com/office/drawing/2014/main" id="{B53F61E2-DAD1-40D0-B533-09E0AFF009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53" t="2348" r="3197" b="12902"/>
          <a:stretch/>
        </p:blipFill>
        <p:spPr bwMode="auto">
          <a:xfrm>
            <a:off x="1938170" y="3138170"/>
            <a:ext cx="3886200" cy="2752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5" name="Picture 20" descr="x35_fin_d">
            <a:extLst>
              <a:ext uri="{FF2B5EF4-FFF2-40B4-BE49-F238E27FC236}">
                <a16:creationId xmlns:a16="http://schemas.microsoft.com/office/drawing/2014/main" id="{59E6366B-A0E6-42B0-A868-2867CCA1D6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7631" y="3138170"/>
            <a:ext cx="4371975" cy="2752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Text Box 21">
            <a:extLst>
              <a:ext uri="{FF2B5EF4-FFF2-40B4-BE49-F238E27FC236}">
                <a16:creationId xmlns:a16="http://schemas.microsoft.com/office/drawing/2014/main" id="{A520E7C3-E7D1-4460-82DC-16D93E10ACF4}"/>
              </a:ext>
            </a:extLst>
          </p:cNvPr>
          <p:cNvSpPr txBox="1">
            <a:spLocks noChangeArrowheads="1"/>
          </p:cNvSpPr>
          <p:nvPr/>
        </p:nvSpPr>
        <p:spPr bwMode="auto">
          <a:xfrm>
            <a:off x="1938170" y="5522396"/>
            <a:ext cx="12330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a:latin typeface="+mj-lt"/>
              </a:rPr>
              <a:t>Sea Harrier</a:t>
            </a:r>
          </a:p>
        </p:txBody>
      </p:sp>
      <p:sp>
        <p:nvSpPr>
          <p:cNvPr id="9" name="Text Box 22">
            <a:extLst>
              <a:ext uri="{FF2B5EF4-FFF2-40B4-BE49-F238E27FC236}">
                <a16:creationId xmlns:a16="http://schemas.microsoft.com/office/drawing/2014/main" id="{DA99FF8E-83FE-45E8-9F7E-E019568CCE2F}"/>
              </a:ext>
            </a:extLst>
          </p:cNvPr>
          <p:cNvSpPr txBox="1">
            <a:spLocks noChangeArrowheads="1"/>
          </p:cNvSpPr>
          <p:nvPr/>
        </p:nvSpPr>
        <p:spPr bwMode="auto">
          <a:xfrm>
            <a:off x="6456988" y="5559558"/>
            <a:ext cx="6094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a:latin typeface="+mj-lt"/>
              </a:rPr>
              <a:t>X-35</a:t>
            </a:r>
          </a:p>
        </p:txBody>
      </p:sp>
    </p:spTree>
    <p:extLst>
      <p:ext uri="{BB962C8B-B14F-4D97-AF65-F5344CB8AC3E}">
        <p14:creationId xmlns:p14="http://schemas.microsoft.com/office/powerpoint/2010/main" val="23433381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Other High Lift Approaches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Externally Blown Flaps (EBF) </a:t>
            </a:r>
          </a:p>
          <a:p>
            <a:r>
              <a:rPr lang="en-GB" altLang="en-US" sz="2000" dirty="0"/>
              <a:t>Used if </a:t>
            </a:r>
            <a:r>
              <a:rPr lang="en-GB" altLang="en-US" sz="2000" dirty="0" err="1"/>
              <a:t>C</a:t>
            </a:r>
            <a:r>
              <a:rPr lang="en-GB" altLang="en-US" sz="2000" baseline="-25000" dirty="0" err="1"/>
              <a:t>Lmax</a:t>
            </a:r>
            <a:r>
              <a:rPr lang="en-GB" altLang="en-US" sz="2000" dirty="0"/>
              <a:t> values </a:t>
            </a:r>
            <a:r>
              <a:rPr lang="en-GB" altLang="en-US" sz="2000" b="1" dirty="0"/>
              <a:t>beyond 3.5 or 4</a:t>
            </a:r>
            <a:r>
              <a:rPr lang="en-GB" altLang="en-US" sz="2000" dirty="0"/>
              <a:t> are required, considered as limit for conventional high lift devices</a:t>
            </a:r>
          </a:p>
          <a:p>
            <a:r>
              <a:rPr lang="en-GB" altLang="en-US" sz="2000" dirty="0"/>
              <a:t>Flaps/wing surface may need to be locally covered with steel for high temperature resistance</a:t>
            </a:r>
          </a:p>
          <a:p>
            <a:endParaRPr lang="en-US" altLang="en-US" dirty="0"/>
          </a:p>
        </p:txBody>
      </p:sp>
      <p:pic>
        <p:nvPicPr>
          <p:cNvPr id="3" name="Picture 5" descr="Click for larger version">
            <a:extLst>
              <a:ext uri="{FF2B5EF4-FFF2-40B4-BE49-F238E27FC236}">
                <a16:creationId xmlns:a16="http://schemas.microsoft.com/office/drawing/2014/main" id="{032FDFDC-1BFB-4007-88E0-B47BF30181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729"/>
          <a:stretch/>
        </p:blipFill>
        <p:spPr bwMode="auto">
          <a:xfrm>
            <a:off x="1211988" y="3314382"/>
            <a:ext cx="4316546"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C-17 Globemaster III">
            <a:extLst>
              <a:ext uri="{FF2B5EF4-FFF2-40B4-BE49-F238E27FC236}">
                <a16:creationId xmlns:a16="http://schemas.microsoft.com/office/drawing/2014/main" id="{478922DF-E630-4217-8728-85D15B7AA5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579"/>
          <a:stretch/>
        </p:blipFill>
        <p:spPr bwMode="auto">
          <a:xfrm>
            <a:off x="6408868" y="3314382"/>
            <a:ext cx="4524375"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
            <a:extLst>
              <a:ext uri="{FF2B5EF4-FFF2-40B4-BE49-F238E27FC236}">
                <a16:creationId xmlns:a16="http://schemas.microsoft.com/office/drawing/2014/main" id="{FD32A396-60CA-46BD-8E04-0E0C0E451C8D}"/>
              </a:ext>
            </a:extLst>
          </p:cNvPr>
          <p:cNvSpPr txBox="1">
            <a:spLocks noChangeArrowheads="1"/>
          </p:cNvSpPr>
          <p:nvPr/>
        </p:nvSpPr>
        <p:spPr bwMode="auto">
          <a:xfrm>
            <a:off x="1211988" y="5524969"/>
            <a:ext cx="717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a:latin typeface="+mn-lt"/>
              </a:rPr>
              <a:t>YC-15</a:t>
            </a:r>
          </a:p>
        </p:txBody>
      </p:sp>
      <p:sp>
        <p:nvSpPr>
          <p:cNvPr id="9" name="Text Box 11">
            <a:extLst>
              <a:ext uri="{FF2B5EF4-FFF2-40B4-BE49-F238E27FC236}">
                <a16:creationId xmlns:a16="http://schemas.microsoft.com/office/drawing/2014/main" id="{CD39DBD3-4B3B-4D1C-A63B-40B0F78140FC}"/>
              </a:ext>
            </a:extLst>
          </p:cNvPr>
          <p:cNvSpPr txBox="1">
            <a:spLocks noChangeArrowheads="1"/>
          </p:cNvSpPr>
          <p:nvPr/>
        </p:nvSpPr>
        <p:spPr bwMode="auto">
          <a:xfrm>
            <a:off x="6408868" y="5519720"/>
            <a:ext cx="612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a:latin typeface="+mn-lt"/>
              </a:rPr>
              <a:t>C-17</a:t>
            </a:r>
          </a:p>
        </p:txBody>
      </p:sp>
    </p:spTree>
    <p:extLst>
      <p:ext uri="{BB962C8B-B14F-4D97-AF65-F5344CB8AC3E}">
        <p14:creationId xmlns:p14="http://schemas.microsoft.com/office/powerpoint/2010/main" val="4221840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Other High Lift Approaches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Upper Surface Blowing (USB) </a:t>
            </a:r>
          </a:p>
          <a:p>
            <a:r>
              <a:rPr lang="en-GB" altLang="en-US" sz="2000" dirty="0"/>
              <a:t>Used if </a:t>
            </a:r>
            <a:r>
              <a:rPr lang="en-GB" altLang="en-US" sz="2000" dirty="0" err="1"/>
              <a:t>C</a:t>
            </a:r>
            <a:r>
              <a:rPr lang="en-GB" altLang="en-US" sz="2000" baseline="-25000" dirty="0" err="1"/>
              <a:t>Lmax</a:t>
            </a:r>
            <a:r>
              <a:rPr lang="en-GB" altLang="en-US" sz="2000" dirty="0"/>
              <a:t> values </a:t>
            </a:r>
            <a:r>
              <a:rPr lang="en-GB" altLang="en-US" sz="2000" b="1" dirty="0"/>
              <a:t>beyond 4</a:t>
            </a:r>
            <a:r>
              <a:rPr lang="en-GB" altLang="en-US" sz="2000" dirty="0"/>
              <a:t> are required, considered as limit for conventional high lift devices</a:t>
            </a:r>
          </a:p>
          <a:p>
            <a:r>
              <a:rPr lang="en-GB" altLang="en-US" sz="2000" dirty="0"/>
              <a:t>Flaps/wing surface needs to be locally covered with steel for high temperature resistance</a:t>
            </a:r>
          </a:p>
          <a:p>
            <a:endParaRPr lang="en-US" altLang="en-US" dirty="0"/>
          </a:p>
        </p:txBody>
      </p:sp>
      <p:pic>
        <p:nvPicPr>
          <p:cNvPr id="4" name="Picture 4" descr="showimage">
            <a:extLst>
              <a:ext uri="{FF2B5EF4-FFF2-40B4-BE49-F238E27FC236}">
                <a16:creationId xmlns:a16="http://schemas.microsoft.com/office/drawing/2014/main" id="{06B90ED8-8060-4091-B8FD-4C9AE853EE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0" b="11731"/>
          <a:stretch/>
        </p:blipFill>
        <p:spPr bwMode="auto">
          <a:xfrm>
            <a:off x="877420" y="3432642"/>
            <a:ext cx="4159249" cy="24590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6" name="Text Box 7">
            <a:extLst>
              <a:ext uri="{FF2B5EF4-FFF2-40B4-BE49-F238E27FC236}">
                <a16:creationId xmlns:a16="http://schemas.microsoft.com/office/drawing/2014/main" id="{09567ADD-73AB-4C8E-B88B-2EAA321A02EC}"/>
              </a:ext>
            </a:extLst>
          </p:cNvPr>
          <p:cNvSpPr txBox="1">
            <a:spLocks noChangeArrowheads="1"/>
          </p:cNvSpPr>
          <p:nvPr/>
        </p:nvSpPr>
        <p:spPr bwMode="auto">
          <a:xfrm>
            <a:off x="919331" y="5524969"/>
            <a:ext cx="717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a:latin typeface="+mj-lt"/>
              </a:rPr>
              <a:t>YC-14</a:t>
            </a:r>
          </a:p>
        </p:txBody>
      </p:sp>
      <p:pic>
        <p:nvPicPr>
          <p:cNvPr id="11" name="Picture 9" descr="iat25">
            <a:extLst>
              <a:ext uri="{FF2B5EF4-FFF2-40B4-BE49-F238E27FC236}">
                <a16:creationId xmlns:a16="http://schemas.microsoft.com/office/drawing/2014/main" id="{75518809-870D-4352-91A2-BCA0117AFD22}"/>
              </a:ext>
            </a:extLst>
          </p:cNvPr>
          <p:cNvPicPr>
            <a:picLocks noChangeAspect="1" noChangeArrowheads="1"/>
          </p:cNvPicPr>
          <p:nvPr/>
        </p:nvPicPr>
        <p:blipFill>
          <a:blip r:embed="rId4">
            <a:lum contrast="30000"/>
            <a:extLst>
              <a:ext uri="{28A0092B-C50C-407E-A947-70E740481C1C}">
                <a14:useLocalDpi xmlns:a14="http://schemas.microsoft.com/office/drawing/2010/main" val="0"/>
              </a:ext>
            </a:extLst>
          </a:blip>
          <a:srcRect/>
          <a:stretch>
            <a:fillRect/>
          </a:stretch>
        </p:blipFill>
        <p:spPr bwMode="auto">
          <a:xfrm>
            <a:off x="6838950" y="3432642"/>
            <a:ext cx="3738047" cy="24582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Text Box 10">
            <a:extLst>
              <a:ext uri="{FF2B5EF4-FFF2-40B4-BE49-F238E27FC236}">
                <a16:creationId xmlns:a16="http://schemas.microsoft.com/office/drawing/2014/main" id="{7F78C32E-B279-42BD-8AE1-423632552C30}"/>
              </a:ext>
            </a:extLst>
          </p:cNvPr>
          <p:cNvSpPr txBox="1">
            <a:spLocks noChangeArrowheads="1"/>
          </p:cNvSpPr>
          <p:nvPr/>
        </p:nvSpPr>
        <p:spPr bwMode="auto">
          <a:xfrm>
            <a:off x="6838950" y="5551129"/>
            <a:ext cx="7441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a:latin typeface="+mj-lt"/>
              </a:rPr>
              <a:t>An-72</a:t>
            </a:r>
          </a:p>
        </p:txBody>
      </p:sp>
    </p:spTree>
    <p:extLst>
      <p:ext uri="{BB962C8B-B14F-4D97-AF65-F5344CB8AC3E}">
        <p14:creationId xmlns:p14="http://schemas.microsoft.com/office/powerpoint/2010/main" val="399037760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Evaluation of the Lift Curve for the Flapped Wing</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GB" altLang="en-US" sz="2400" dirty="0"/>
              <a:t>S</a:t>
            </a:r>
            <a:r>
              <a:rPr lang="en-GB" altLang="en-US" sz="2400" baseline="-25000" dirty="0"/>
              <a:t>wf</a:t>
            </a:r>
            <a:r>
              <a:rPr lang="en-GB" altLang="en-US" sz="2400" dirty="0"/>
              <a:t>/S : Ratio between </a:t>
            </a:r>
            <a:r>
              <a:rPr lang="en-GB" altLang="en-US" sz="2400" i="1" dirty="0"/>
              <a:t>reference wing flapped surface</a:t>
            </a:r>
            <a:r>
              <a:rPr lang="en-GB" altLang="en-US" sz="2400" dirty="0"/>
              <a:t> and </a:t>
            </a:r>
            <a:r>
              <a:rPr lang="en-GB" altLang="en-US" sz="2400" i="1" dirty="0"/>
              <a:t>reference wing surface</a:t>
            </a:r>
          </a:p>
          <a:p>
            <a:pPr marL="0" indent="0">
              <a:buNone/>
            </a:pPr>
            <a:endParaRPr lang="en-GB" altLang="en-US" sz="2400" dirty="0"/>
          </a:p>
          <a:p>
            <a:pPr>
              <a:lnSpc>
                <a:spcPct val="200000"/>
              </a:lnSpc>
            </a:pPr>
            <a:r>
              <a:rPr lang="en-GB" altLang="en-US" sz="1800" dirty="0"/>
              <a:t>The LE flapped area </a:t>
            </a:r>
            <a:r>
              <a:rPr lang="en-GB" altLang="en-US" sz="1800" dirty="0" err="1"/>
              <a:t>S</a:t>
            </a:r>
            <a:r>
              <a:rPr lang="en-GB" altLang="en-US" sz="1800" baseline="-25000" dirty="0" err="1"/>
              <a:t>wf_LE</a:t>
            </a:r>
            <a:r>
              <a:rPr lang="en-GB" altLang="en-US" sz="1800" dirty="0"/>
              <a:t> is generally larger than the TE flapped area </a:t>
            </a:r>
            <a:r>
              <a:rPr lang="en-GB" altLang="en-US" sz="1800" dirty="0" err="1"/>
              <a:t>S</a:t>
            </a:r>
            <a:r>
              <a:rPr lang="en-GB" altLang="en-US" sz="1800" baseline="-25000" dirty="0" err="1"/>
              <a:t>wf_TE</a:t>
            </a:r>
            <a:endParaRPr lang="en-GB" altLang="en-US" sz="1800" dirty="0"/>
          </a:p>
          <a:p>
            <a:pPr>
              <a:lnSpc>
                <a:spcPct val="200000"/>
              </a:lnSpc>
            </a:pPr>
            <a:r>
              <a:rPr lang="en-GB" altLang="en-US" sz="1800" dirty="0"/>
              <a:t>The flapped area </a:t>
            </a:r>
            <a:r>
              <a:rPr lang="en-GB" altLang="en-US" sz="1800" dirty="0" err="1"/>
              <a:t>S</a:t>
            </a:r>
            <a:r>
              <a:rPr lang="en-GB" altLang="en-US" sz="1800" baseline="-25000" dirty="0" err="1"/>
              <a:t>wf</a:t>
            </a:r>
            <a:r>
              <a:rPr lang="en-GB" altLang="en-US" sz="1800" dirty="0"/>
              <a:t> </a:t>
            </a:r>
            <a:r>
              <a:rPr lang="en-GB" altLang="en-US" sz="1800" b="1" dirty="0"/>
              <a:t>IS NOT</a:t>
            </a:r>
            <a:r>
              <a:rPr lang="en-GB" altLang="en-US" sz="1800" dirty="0"/>
              <a:t> the area of the flap!</a:t>
            </a:r>
          </a:p>
          <a:p>
            <a:pPr eaLnBrk="1" hangingPunct="1">
              <a:lnSpc>
                <a:spcPct val="200000"/>
              </a:lnSpc>
            </a:pPr>
            <a:r>
              <a:rPr lang="en-GB" altLang="en-US" sz="1800" dirty="0"/>
              <a:t>You </a:t>
            </a:r>
            <a:r>
              <a:rPr lang="en-GB" altLang="en-US" sz="1800" b="1" dirty="0"/>
              <a:t>CANNOT</a:t>
            </a:r>
            <a:r>
              <a:rPr lang="en-GB" altLang="en-US" sz="1800" dirty="0"/>
              <a:t> have </a:t>
            </a:r>
            <a:r>
              <a:rPr lang="en-GB" altLang="en-US" sz="1800" dirty="0" err="1"/>
              <a:t>S</a:t>
            </a:r>
            <a:r>
              <a:rPr lang="en-GB" altLang="en-US" sz="1800" baseline="-25000" dirty="0" err="1"/>
              <a:t>wf</a:t>
            </a:r>
            <a:r>
              <a:rPr lang="en-GB" altLang="en-US" sz="1800" baseline="-25000" dirty="0"/>
              <a:t> </a:t>
            </a:r>
            <a:r>
              <a:rPr lang="en-GB" altLang="en-US" sz="1800" dirty="0"/>
              <a:t>= S due to presence of the fuselage (&amp; ailerons)!</a:t>
            </a:r>
          </a:p>
          <a:p>
            <a:endParaRPr lang="en-GB" altLang="en-US" sz="2000" dirty="0"/>
          </a:p>
          <a:p>
            <a:endParaRPr lang="en-US" altLang="en-US" dirty="0"/>
          </a:p>
        </p:txBody>
      </p:sp>
      <p:pic>
        <p:nvPicPr>
          <p:cNvPr id="3" name="Picture 5">
            <a:extLst>
              <a:ext uri="{FF2B5EF4-FFF2-40B4-BE49-F238E27FC236}">
                <a16:creationId xmlns:a16="http://schemas.microsoft.com/office/drawing/2014/main" id="{BEE9ADAE-EA73-46B3-9554-A4F8D91DDAE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9203" y="2155144"/>
            <a:ext cx="457200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 name="Text Box 17">
            <a:extLst>
              <a:ext uri="{FF2B5EF4-FFF2-40B4-BE49-F238E27FC236}">
                <a16:creationId xmlns:a16="http://schemas.microsoft.com/office/drawing/2014/main" id="{D875DBE7-5B8D-4E9E-8629-5843BDABF7AF}"/>
              </a:ext>
            </a:extLst>
          </p:cNvPr>
          <p:cNvSpPr txBox="1">
            <a:spLocks noChangeArrowheads="1"/>
          </p:cNvSpPr>
          <p:nvPr/>
        </p:nvSpPr>
        <p:spPr bwMode="auto">
          <a:xfrm>
            <a:off x="10903403" y="3755344"/>
            <a:ext cx="673711" cy="369332"/>
          </a:xfrm>
          <a:prstGeom prst="rect">
            <a:avLst/>
          </a:prstGeom>
          <a:solidFill>
            <a:srgbClr val="FF3300"/>
          </a:solidFill>
          <a:ln w="9525" algn="ctr">
            <a:solidFill>
              <a:schemeClr val="tx1"/>
            </a:solidFill>
            <a:miter lim="800000"/>
            <a:headEnd/>
            <a:tailEnd/>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err="1">
                <a:latin typeface="+mn-lt"/>
              </a:rPr>
              <a:t>S</a:t>
            </a:r>
            <a:r>
              <a:rPr lang="en-GB" altLang="en-US" sz="1800" baseline="-25000" dirty="0" err="1">
                <a:latin typeface="+mn-lt"/>
              </a:rPr>
              <a:t>wf_TE</a:t>
            </a:r>
            <a:endParaRPr lang="en-GB" altLang="en-US" sz="1800" baseline="-25000" dirty="0">
              <a:latin typeface="+mn-lt"/>
            </a:endParaRPr>
          </a:p>
        </p:txBody>
      </p:sp>
      <p:sp>
        <p:nvSpPr>
          <p:cNvPr id="7" name="Text Box 18">
            <a:extLst>
              <a:ext uri="{FF2B5EF4-FFF2-40B4-BE49-F238E27FC236}">
                <a16:creationId xmlns:a16="http://schemas.microsoft.com/office/drawing/2014/main" id="{57E01A6A-D54D-427F-AB1F-9B594981D146}"/>
              </a:ext>
            </a:extLst>
          </p:cNvPr>
          <p:cNvSpPr txBox="1">
            <a:spLocks noChangeArrowheads="1"/>
          </p:cNvSpPr>
          <p:nvPr/>
        </p:nvSpPr>
        <p:spPr bwMode="auto">
          <a:xfrm>
            <a:off x="11055803" y="4212544"/>
            <a:ext cx="662489" cy="369332"/>
          </a:xfrm>
          <a:prstGeom prst="rect">
            <a:avLst/>
          </a:prstGeom>
          <a:solidFill>
            <a:srgbClr val="00FF00"/>
          </a:solidFill>
          <a:ln w="9525" algn="ctr">
            <a:solidFill>
              <a:schemeClr val="tx1"/>
            </a:solidFill>
            <a:miter lim="800000"/>
            <a:headEnd/>
            <a:tailEnd/>
          </a:ln>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err="1">
                <a:latin typeface="+mn-lt"/>
              </a:rPr>
              <a:t>S</a:t>
            </a:r>
            <a:r>
              <a:rPr lang="en-GB" altLang="en-US" sz="1800" baseline="-25000" dirty="0" err="1">
                <a:latin typeface="+mn-lt"/>
              </a:rPr>
              <a:t>wf_LE</a:t>
            </a:r>
            <a:endParaRPr lang="en-GB" altLang="en-US" sz="1800" baseline="-25000" dirty="0">
              <a:latin typeface="+mn-lt"/>
            </a:endParaRPr>
          </a:p>
        </p:txBody>
      </p:sp>
      <p:sp>
        <p:nvSpPr>
          <p:cNvPr id="9" name="Freeform 19">
            <a:extLst>
              <a:ext uri="{FF2B5EF4-FFF2-40B4-BE49-F238E27FC236}">
                <a16:creationId xmlns:a16="http://schemas.microsoft.com/office/drawing/2014/main" id="{0CDC70B8-CD9E-4DF8-8FEC-10BC36D61DE8}"/>
              </a:ext>
            </a:extLst>
          </p:cNvPr>
          <p:cNvSpPr>
            <a:spLocks/>
          </p:cNvSpPr>
          <p:nvPr/>
        </p:nvSpPr>
        <p:spPr bwMode="auto">
          <a:xfrm>
            <a:off x="9150803" y="2383744"/>
            <a:ext cx="762000" cy="1371600"/>
          </a:xfrm>
          <a:custGeom>
            <a:avLst/>
            <a:gdLst>
              <a:gd name="T0" fmla="*/ 0 w 480"/>
              <a:gd name="T1" fmla="*/ 184 h 864"/>
              <a:gd name="T2" fmla="*/ 480 w 480"/>
              <a:gd name="T3" fmla="*/ 0 h 864"/>
              <a:gd name="T4" fmla="*/ 480 w 480"/>
              <a:gd name="T5" fmla="*/ 768 h 864"/>
              <a:gd name="T6" fmla="*/ 0 w 480"/>
              <a:gd name="T7" fmla="*/ 864 h 864"/>
              <a:gd name="T8" fmla="*/ 0 w 480"/>
              <a:gd name="T9" fmla="*/ 192 h 864"/>
              <a:gd name="T10" fmla="*/ 0 60000 65536"/>
              <a:gd name="T11" fmla="*/ 0 60000 65536"/>
              <a:gd name="T12" fmla="*/ 0 60000 65536"/>
              <a:gd name="T13" fmla="*/ 0 60000 65536"/>
              <a:gd name="T14" fmla="*/ 0 60000 65536"/>
              <a:gd name="T15" fmla="*/ 0 w 480"/>
              <a:gd name="T16" fmla="*/ 0 h 864"/>
              <a:gd name="T17" fmla="*/ 480 w 480"/>
              <a:gd name="T18" fmla="*/ 864 h 864"/>
            </a:gdLst>
            <a:ahLst/>
            <a:cxnLst>
              <a:cxn ang="T10">
                <a:pos x="T0" y="T1"/>
              </a:cxn>
              <a:cxn ang="T11">
                <a:pos x="T2" y="T3"/>
              </a:cxn>
              <a:cxn ang="T12">
                <a:pos x="T4" y="T5"/>
              </a:cxn>
              <a:cxn ang="T13">
                <a:pos x="T6" y="T7"/>
              </a:cxn>
              <a:cxn ang="T14">
                <a:pos x="T8" y="T9"/>
              </a:cxn>
            </a:cxnLst>
            <a:rect l="T15" t="T16" r="T17" b="T18"/>
            <a:pathLst>
              <a:path w="480" h="864">
                <a:moveTo>
                  <a:pt x="0" y="184"/>
                </a:moveTo>
                <a:lnTo>
                  <a:pt x="480" y="0"/>
                </a:lnTo>
                <a:lnTo>
                  <a:pt x="480" y="768"/>
                </a:lnTo>
                <a:lnTo>
                  <a:pt x="0" y="864"/>
                </a:lnTo>
                <a:lnTo>
                  <a:pt x="0" y="192"/>
                </a:lnTo>
              </a:path>
            </a:pathLst>
          </a:custGeom>
          <a:solidFill>
            <a:srgbClr val="FF3300">
              <a:alpha val="18823"/>
            </a:srgbClr>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spAutoFit/>
          </a:bodyPr>
          <a:lstStyle/>
          <a:p>
            <a:endParaRPr lang="en-US"/>
          </a:p>
        </p:txBody>
      </p:sp>
      <p:sp>
        <p:nvSpPr>
          <p:cNvPr id="11" name="Freeform 20">
            <a:extLst>
              <a:ext uri="{FF2B5EF4-FFF2-40B4-BE49-F238E27FC236}">
                <a16:creationId xmlns:a16="http://schemas.microsoft.com/office/drawing/2014/main" id="{8398C746-64CF-4999-A868-2213193B02AE}"/>
              </a:ext>
            </a:extLst>
          </p:cNvPr>
          <p:cNvSpPr>
            <a:spLocks/>
          </p:cNvSpPr>
          <p:nvPr/>
        </p:nvSpPr>
        <p:spPr bwMode="auto">
          <a:xfrm flipH="1">
            <a:off x="10509703" y="2421844"/>
            <a:ext cx="762000" cy="1371600"/>
          </a:xfrm>
          <a:custGeom>
            <a:avLst/>
            <a:gdLst>
              <a:gd name="T0" fmla="*/ 0 w 480"/>
              <a:gd name="T1" fmla="*/ 184 h 864"/>
              <a:gd name="T2" fmla="*/ 480 w 480"/>
              <a:gd name="T3" fmla="*/ 0 h 864"/>
              <a:gd name="T4" fmla="*/ 480 w 480"/>
              <a:gd name="T5" fmla="*/ 768 h 864"/>
              <a:gd name="T6" fmla="*/ 0 w 480"/>
              <a:gd name="T7" fmla="*/ 864 h 864"/>
              <a:gd name="T8" fmla="*/ 0 w 480"/>
              <a:gd name="T9" fmla="*/ 192 h 864"/>
              <a:gd name="T10" fmla="*/ 0 60000 65536"/>
              <a:gd name="T11" fmla="*/ 0 60000 65536"/>
              <a:gd name="T12" fmla="*/ 0 60000 65536"/>
              <a:gd name="T13" fmla="*/ 0 60000 65536"/>
              <a:gd name="T14" fmla="*/ 0 60000 65536"/>
              <a:gd name="T15" fmla="*/ 0 w 480"/>
              <a:gd name="T16" fmla="*/ 0 h 864"/>
              <a:gd name="T17" fmla="*/ 480 w 480"/>
              <a:gd name="T18" fmla="*/ 864 h 864"/>
            </a:gdLst>
            <a:ahLst/>
            <a:cxnLst>
              <a:cxn ang="T10">
                <a:pos x="T0" y="T1"/>
              </a:cxn>
              <a:cxn ang="T11">
                <a:pos x="T2" y="T3"/>
              </a:cxn>
              <a:cxn ang="T12">
                <a:pos x="T4" y="T5"/>
              </a:cxn>
              <a:cxn ang="T13">
                <a:pos x="T6" y="T7"/>
              </a:cxn>
              <a:cxn ang="T14">
                <a:pos x="T8" y="T9"/>
              </a:cxn>
            </a:cxnLst>
            <a:rect l="T15" t="T16" r="T17" b="T18"/>
            <a:pathLst>
              <a:path w="480" h="864">
                <a:moveTo>
                  <a:pt x="0" y="184"/>
                </a:moveTo>
                <a:lnTo>
                  <a:pt x="480" y="0"/>
                </a:lnTo>
                <a:lnTo>
                  <a:pt x="480" y="768"/>
                </a:lnTo>
                <a:lnTo>
                  <a:pt x="0" y="864"/>
                </a:lnTo>
                <a:lnTo>
                  <a:pt x="0" y="192"/>
                </a:lnTo>
              </a:path>
            </a:pathLst>
          </a:custGeom>
          <a:solidFill>
            <a:srgbClr val="FF3300">
              <a:alpha val="18823"/>
            </a:srgbClr>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spAutoFit/>
          </a:bodyPr>
          <a:lstStyle/>
          <a:p>
            <a:endParaRPr lang="en-US"/>
          </a:p>
        </p:txBody>
      </p:sp>
      <p:sp>
        <p:nvSpPr>
          <p:cNvPr id="15" name="Freeform 21">
            <a:extLst>
              <a:ext uri="{FF2B5EF4-FFF2-40B4-BE49-F238E27FC236}">
                <a16:creationId xmlns:a16="http://schemas.microsoft.com/office/drawing/2014/main" id="{F19C513D-191E-45BF-8BCB-018379B2D5AE}"/>
              </a:ext>
            </a:extLst>
          </p:cNvPr>
          <p:cNvSpPr>
            <a:spLocks/>
          </p:cNvSpPr>
          <p:nvPr/>
        </p:nvSpPr>
        <p:spPr bwMode="auto">
          <a:xfrm>
            <a:off x="8541203" y="4352244"/>
            <a:ext cx="1231900" cy="1384300"/>
          </a:xfrm>
          <a:custGeom>
            <a:avLst/>
            <a:gdLst>
              <a:gd name="T0" fmla="*/ 32 w 776"/>
              <a:gd name="T1" fmla="*/ 336 h 872"/>
              <a:gd name="T2" fmla="*/ 776 w 776"/>
              <a:gd name="T3" fmla="*/ 0 h 872"/>
              <a:gd name="T4" fmla="*/ 752 w 776"/>
              <a:gd name="T5" fmla="*/ 776 h 872"/>
              <a:gd name="T6" fmla="*/ 8 w 776"/>
              <a:gd name="T7" fmla="*/ 872 h 872"/>
              <a:gd name="T8" fmla="*/ 0 w 776"/>
              <a:gd name="T9" fmla="*/ 307 h 872"/>
              <a:gd name="T10" fmla="*/ 0 60000 65536"/>
              <a:gd name="T11" fmla="*/ 0 60000 65536"/>
              <a:gd name="T12" fmla="*/ 0 60000 65536"/>
              <a:gd name="T13" fmla="*/ 0 60000 65536"/>
              <a:gd name="T14" fmla="*/ 0 60000 65536"/>
              <a:gd name="T15" fmla="*/ 0 w 776"/>
              <a:gd name="T16" fmla="*/ 0 h 872"/>
              <a:gd name="T17" fmla="*/ 776 w 776"/>
              <a:gd name="T18" fmla="*/ 872 h 872"/>
            </a:gdLst>
            <a:ahLst/>
            <a:cxnLst>
              <a:cxn ang="T10">
                <a:pos x="T0" y="T1"/>
              </a:cxn>
              <a:cxn ang="T11">
                <a:pos x="T2" y="T3"/>
              </a:cxn>
              <a:cxn ang="T12">
                <a:pos x="T4" y="T5"/>
              </a:cxn>
              <a:cxn ang="T13">
                <a:pos x="T6" y="T7"/>
              </a:cxn>
              <a:cxn ang="T14">
                <a:pos x="T8" y="T9"/>
              </a:cxn>
            </a:cxnLst>
            <a:rect l="T15" t="T16" r="T17" b="T18"/>
            <a:pathLst>
              <a:path w="776" h="872">
                <a:moveTo>
                  <a:pt x="32" y="336"/>
                </a:moveTo>
                <a:lnTo>
                  <a:pt x="776" y="0"/>
                </a:lnTo>
                <a:lnTo>
                  <a:pt x="752" y="776"/>
                </a:lnTo>
                <a:lnTo>
                  <a:pt x="8" y="872"/>
                </a:lnTo>
                <a:lnTo>
                  <a:pt x="0" y="307"/>
                </a:lnTo>
              </a:path>
            </a:pathLst>
          </a:custGeom>
          <a:solidFill>
            <a:srgbClr val="00FF00">
              <a:alpha val="18823"/>
            </a:srgbClr>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spAutoFit/>
          </a:bodyPr>
          <a:lstStyle/>
          <a:p>
            <a:endParaRPr lang="en-US"/>
          </a:p>
        </p:txBody>
      </p:sp>
      <p:sp>
        <p:nvSpPr>
          <p:cNvPr id="17" name="Freeform 22">
            <a:extLst>
              <a:ext uri="{FF2B5EF4-FFF2-40B4-BE49-F238E27FC236}">
                <a16:creationId xmlns:a16="http://schemas.microsoft.com/office/drawing/2014/main" id="{9EF42AD5-DFB0-4E4F-B5DD-8644BA322372}"/>
              </a:ext>
            </a:extLst>
          </p:cNvPr>
          <p:cNvSpPr>
            <a:spLocks/>
          </p:cNvSpPr>
          <p:nvPr/>
        </p:nvSpPr>
        <p:spPr bwMode="auto">
          <a:xfrm flipH="1">
            <a:off x="10598603" y="4364944"/>
            <a:ext cx="1231900" cy="1384300"/>
          </a:xfrm>
          <a:custGeom>
            <a:avLst/>
            <a:gdLst>
              <a:gd name="T0" fmla="*/ 32 w 776"/>
              <a:gd name="T1" fmla="*/ 336 h 872"/>
              <a:gd name="T2" fmla="*/ 776 w 776"/>
              <a:gd name="T3" fmla="*/ 0 h 872"/>
              <a:gd name="T4" fmla="*/ 752 w 776"/>
              <a:gd name="T5" fmla="*/ 776 h 872"/>
              <a:gd name="T6" fmla="*/ 8 w 776"/>
              <a:gd name="T7" fmla="*/ 872 h 872"/>
              <a:gd name="T8" fmla="*/ 0 w 776"/>
              <a:gd name="T9" fmla="*/ 307 h 872"/>
              <a:gd name="T10" fmla="*/ 0 60000 65536"/>
              <a:gd name="T11" fmla="*/ 0 60000 65536"/>
              <a:gd name="T12" fmla="*/ 0 60000 65536"/>
              <a:gd name="T13" fmla="*/ 0 60000 65536"/>
              <a:gd name="T14" fmla="*/ 0 60000 65536"/>
              <a:gd name="T15" fmla="*/ 0 w 776"/>
              <a:gd name="T16" fmla="*/ 0 h 872"/>
              <a:gd name="T17" fmla="*/ 776 w 776"/>
              <a:gd name="T18" fmla="*/ 872 h 872"/>
            </a:gdLst>
            <a:ahLst/>
            <a:cxnLst>
              <a:cxn ang="T10">
                <a:pos x="T0" y="T1"/>
              </a:cxn>
              <a:cxn ang="T11">
                <a:pos x="T2" y="T3"/>
              </a:cxn>
              <a:cxn ang="T12">
                <a:pos x="T4" y="T5"/>
              </a:cxn>
              <a:cxn ang="T13">
                <a:pos x="T6" y="T7"/>
              </a:cxn>
              <a:cxn ang="T14">
                <a:pos x="T8" y="T9"/>
              </a:cxn>
            </a:cxnLst>
            <a:rect l="T15" t="T16" r="T17" b="T18"/>
            <a:pathLst>
              <a:path w="776" h="872">
                <a:moveTo>
                  <a:pt x="32" y="336"/>
                </a:moveTo>
                <a:lnTo>
                  <a:pt x="776" y="0"/>
                </a:lnTo>
                <a:lnTo>
                  <a:pt x="752" y="776"/>
                </a:lnTo>
                <a:lnTo>
                  <a:pt x="8" y="872"/>
                </a:lnTo>
                <a:lnTo>
                  <a:pt x="0" y="307"/>
                </a:lnTo>
              </a:path>
            </a:pathLst>
          </a:custGeom>
          <a:solidFill>
            <a:srgbClr val="00FF00">
              <a:alpha val="18823"/>
            </a:srgbClr>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spAutoFit/>
          </a:bodyPr>
          <a:lstStyle/>
          <a:p>
            <a:endParaRPr lang="en-US"/>
          </a:p>
        </p:txBody>
      </p:sp>
      <p:sp>
        <p:nvSpPr>
          <p:cNvPr id="19" name="Rectangle 23">
            <a:extLst>
              <a:ext uri="{FF2B5EF4-FFF2-40B4-BE49-F238E27FC236}">
                <a16:creationId xmlns:a16="http://schemas.microsoft.com/office/drawing/2014/main" id="{00DA48EF-3E1B-4A5E-9D3F-7C298DDB824E}"/>
              </a:ext>
            </a:extLst>
          </p:cNvPr>
          <p:cNvSpPr>
            <a:spLocks noChangeArrowheads="1"/>
          </p:cNvSpPr>
          <p:nvPr/>
        </p:nvSpPr>
        <p:spPr bwMode="auto">
          <a:xfrm>
            <a:off x="9874703" y="2202769"/>
            <a:ext cx="638175" cy="1657350"/>
          </a:xfrm>
          <a:prstGeom prst="rect">
            <a:avLst/>
          </a:prstGeom>
          <a:solidFill>
            <a:schemeClr val="bg1">
              <a:lumMod val="65000"/>
              <a:alpha val="34117"/>
            </a:schemeClr>
          </a:solidFill>
          <a:ln>
            <a:noFill/>
          </a:ln>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21" name="Rectangle 24">
            <a:extLst>
              <a:ext uri="{FF2B5EF4-FFF2-40B4-BE49-F238E27FC236}">
                <a16:creationId xmlns:a16="http://schemas.microsoft.com/office/drawing/2014/main" id="{53C6D893-540B-4CAE-B534-F32418152E0D}"/>
              </a:ext>
            </a:extLst>
          </p:cNvPr>
          <p:cNvSpPr>
            <a:spLocks noChangeArrowheads="1"/>
          </p:cNvSpPr>
          <p:nvPr/>
        </p:nvSpPr>
        <p:spPr bwMode="auto">
          <a:xfrm>
            <a:off x="9882412" y="4136344"/>
            <a:ext cx="638175" cy="1657350"/>
          </a:xfrm>
          <a:prstGeom prst="rect">
            <a:avLst/>
          </a:prstGeom>
          <a:solidFill>
            <a:schemeClr val="bg1">
              <a:lumMod val="65000"/>
              <a:alpha val="34117"/>
            </a:schemeClr>
          </a:solidFill>
          <a:ln>
            <a:noFill/>
          </a:ln>
        </p:spPr>
        <p:txBody>
          <a:bodyPr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23" name="Text Box 25">
            <a:extLst>
              <a:ext uri="{FF2B5EF4-FFF2-40B4-BE49-F238E27FC236}">
                <a16:creationId xmlns:a16="http://schemas.microsoft.com/office/drawing/2014/main" id="{CB752AF8-426C-4C33-AAE2-857097E71726}"/>
              </a:ext>
            </a:extLst>
          </p:cNvPr>
          <p:cNvSpPr txBox="1">
            <a:spLocks noChangeArrowheads="1"/>
          </p:cNvSpPr>
          <p:nvPr/>
        </p:nvSpPr>
        <p:spPr bwMode="auto">
          <a:xfrm>
            <a:off x="10582728" y="2134507"/>
            <a:ext cx="9106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US" altLang="en-US" sz="1600" dirty="0">
                <a:latin typeface="+mn-lt"/>
              </a:rPr>
              <a:t>Fuselage</a:t>
            </a:r>
          </a:p>
        </p:txBody>
      </p:sp>
      <p:sp>
        <p:nvSpPr>
          <p:cNvPr id="25" name="Line 26">
            <a:extLst>
              <a:ext uri="{FF2B5EF4-FFF2-40B4-BE49-F238E27FC236}">
                <a16:creationId xmlns:a16="http://schemas.microsoft.com/office/drawing/2014/main" id="{D2D48E19-F86F-4A5C-90FD-7273EEE6B044}"/>
              </a:ext>
            </a:extLst>
          </p:cNvPr>
          <p:cNvSpPr>
            <a:spLocks noChangeShapeType="1"/>
          </p:cNvSpPr>
          <p:nvPr/>
        </p:nvSpPr>
        <p:spPr bwMode="auto">
          <a:xfrm flipH="1">
            <a:off x="10300942" y="2307544"/>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4" name="Rectangle 3">
            <a:extLst>
              <a:ext uri="{FF2B5EF4-FFF2-40B4-BE49-F238E27FC236}">
                <a16:creationId xmlns:a16="http://schemas.microsoft.com/office/drawing/2014/main" id="{762D3566-F482-2E5A-0097-2F9D3441AE7D}"/>
              </a:ext>
            </a:extLst>
          </p:cNvPr>
          <p:cNvSpPr/>
          <p:nvPr/>
        </p:nvSpPr>
        <p:spPr>
          <a:xfrm>
            <a:off x="8305800" y="4212544"/>
            <a:ext cx="638175" cy="4642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0540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Evaluation of the Lift Curve for the Flapped Wing</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Step 1: Determine the required flapped surface </a:t>
            </a:r>
            <a:r>
              <a:rPr lang="en-US" altLang="en-US" b="1" dirty="0"/>
              <a:t>S</a:t>
            </a:r>
            <a:r>
              <a:rPr lang="en-US" altLang="en-US" b="1" baseline="-25000" dirty="0"/>
              <a:t>wf</a:t>
            </a:r>
            <a:r>
              <a:rPr lang="en-US" altLang="en-US" b="1" dirty="0"/>
              <a:t> </a:t>
            </a:r>
            <a:r>
              <a:rPr lang="en-US" altLang="en-US" dirty="0"/>
              <a:t>to meet the needed ΔC</a:t>
            </a:r>
            <a:r>
              <a:rPr lang="en-US" altLang="en-US" baseline="-25000" dirty="0"/>
              <a:t>Lmax</a:t>
            </a:r>
          </a:p>
          <a:p>
            <a:r>
              <a:rPr lang="en-US" altLang="en-US" sz="2000" dirty="0"/>
              <a:t>Estimate the flap hinge angle based on of the position of the support spar (the rear spar) used to attach the flaps</a:t>
            </a:r>
            <a:endParaRPr lang="en-GB" altLang="en-US" sz="2000" dirty="0"/>
          </a:p>
          <a:p>
            <a:endParaRPr lang="en-US" altLang="en-US" dirty="0"/>
          </a:p>
        </p:txBody>
      </p:sp>
      <p:graphicFrame>
        <p:nvGraphicFramePr>
          <p:cNvPr id="3" name="Object 4">
            <a:extLst>
              <a:ext uri="{FF2B5EF4-FFF2-40B4-BE49-F238E27FC236}">
                <a16:creationId xmlns:a16="http://schemas.microsoft.com/office/drawing/2014/main" id="{ED0A1A8C-E578-42BE-AEB1-BDB5A8D53772}"/>
              </a:ext>
            </a:extLst>
          </p:cNvPr>
          <p:cNvGraphicFramePr>
            <a:graphicFrameLocks noChangeAspect="1"/>
          </p:cNvGraphicFramePr>
          <p:nvPr>
            <p:extLst>
              <p:ext uri="{D42A27DB-BD31-4B8C-83A1-F6EECF244321}">
                <p14:modId xmlns:p14="http://schemas.microsoft.com/office/powerpoint/2010/main" val="1315273308"/>
              </p:ext>
            </p:extLst>
          </p:nvPr>
        </p:nvGraphicFramePr>
        <p:xfrm>
          <a:off x="1270000" y="2859088"/>
          <a:ext cx="4479925" cy="842962"/>
        </p:xfrm>
        <a:graphic>
          <a:graphicData uri="http://schemas.openxmlformats.org/presentationml/2006/ole">
            <mc:AlternateContent xmlns:mc="http://schemas.openxmlformats.org/markup-compatibility/2006">
              <mc:Choice xmlns:v="urn:schemas-microsoft-com:vml" Requires="v">
                <p:oleObj name="Equation" r:id="rId3" imgW="2222280" imgH="419040" progId="Equation.DSMT4">
                  <p:embed/>
                </p:oleObj>
              </mc:Choice>
              <mc:Fallback>
                <p:oleObj name="Equation" r:id="rId3" imgW="2222280" imgH="419040" progId="Equation.DSMT4">
                  <p:embed/>
                  <p:pic>
                    <p:nvPicPr>
                      <p:cNvPr id="3" name="Object 4">
                        <a:extLst>
                          <a:ext uri="{FF2B5EF4-FFF2-40B4-BE49-F238E27FC236}">
                            <a16:creationId xmlns:a16="http://schemas.microsoft.com/office/drawing/2014/main" id="{ED0A1A8C-E578-42BE-AEB1-BDB5A8D53772}"/>
                          </a:ext>
                        </a:extLst>
                      </p:cNvPr>
                      <p:cNvPicPr>
                        <a:picLocks noChangeAspect="1" noChangeArrowheads="1"/>
                      </p:cNvPicPr>
                      <p:nvPr/>
                    </p:nvPicPr>
                    <p:blipFill>
                      <a:blip r:embed="rId4"/>
                      <a:srcRect/>
                      <a:stretch>
                        <a:fillRect/>
                      </a:stretch>
                    </p:blipFill>
                    <p:spPr bwMode="auto">
                      <a:xfrm>
                        <a:off x="1270000" y="2859088"/>
                        <a:ext cx="4479925"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Oval 26">
            <a:extLst>
              <a:ext uri="{FF2B5EF4-FFF2-40B4-BE49-F238E27FC236}">
                <a16:creationId xmlns:a16="http://schemas.microsoft.com/office/drawing/2014/main" id="{93BBF4F4-3AEE-4792-A567-E7DA1CD9C0ED}"/>
              </a:ext>
            </a:extLst>
          </p:cNvPr>
          <p:cNvSpPr>
            <a:spLocks noChangeArrowheads="1"/>
          </p:cNvSpPr>
          <p:nvPr/>
        </p:nvSpPr>
        <p:spPr bwMode="auto">
          <a:xfrm>
            <a:off x="2743200" y="2960915"/>
            <a:ext cx="1143000" cy="8382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7" name="Line 27">
            <a:extLst>
              <a:ext uri="{FF2B5EF4-FFF2-40B4-BE49-F238E27FC236}">
                <a16:creationId xmlns:a16="http://schemas.microsoft.com/office/drawing/2014/main" id="{F9ECFBA8-CCF0-4F2B-AD8A-547A6BCCACE3}"/>
              </a:ext>
            </a:extLst>
          </p:cNvPr>
          <p:cNvSpPr>
            <a:spLocks noChangeShapeType="1"/>
          </p:cNvSpPr>
          <p:nvPr/>
        </p:nvSpPr>
        <p:spPr bwMode="auto">
          <a:xfrm flipH="1">
            <a:off x="2819402" y="3761371"/>
            <a:ext cx="228597" cy="400091"/>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9" name="Text Box 30">
            <a:extLst>
              <a:ext uri="{FF2B5EF4-FFF2-40B4-BE49-F238E27FC236}">
                <a16:creationId xmlns:a16="http://schemas.microsoft.com/office/drawing/2014/main" id="{C3AEDDC3-E5AC-4177-BE93-E6673104E97C}"/>
              </a:ext>
            </a:extLst>
          </p:cNvPr>
          <p:cNvSpPr txBox="1">
            <a:spLocks noChangeArrowheads="1"/>
          </p:cNvSpPr>
          <p:nvPr/>
        </p:nvSpPr>
        <p:spPr bwMode="auto">
          <a:xfrm>
            <a:off x="1633745" y="4143976"/>
            <a:ext cx="22590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eaLnBrk="1" hangingPunct="1"/>
            <a:r>
              <a:rPr lang="en-US" altLang="en-US" dirty="0">
                <a:latin typeface="+mn-lt"/>
              </a:rPr>
              <a:t>See table next slide </a:t>
            </a:r>
          </a:p>
        </p:txBody>
      </p:sp>
      <p:grpSp>
        <p:nvGrpSpPr>
          <p:cNvPr id="4" name="Group 3">
            <a:extLst>
              <a:ext uri="{FF2B5EF4-FFF2-40B4-BE49-F238E27FC236}">
                <a16:creationId xmlns:a16="http://schemas.microsoft.com/office/drawing/2014/main" id="{7CEA43E2-8193-BB25-DA28-0CF9AEF82CE7}"/>
              </a:ext>
            </a:extLst>
          </p:cNvPr>
          <p:cNvGrpSpPr/>
          <p:nvPr/>
        </p:nvGrpSpPr>
        <p:grpSpPr>
          <a:xfrm>
            <a:off x="7321550" y="2432971"/>
            <a:ext cx="4260850" cy="3569018"/>
            <a:chOff x="7130018" y="2379142"/>
            <a:chExt cx="4260850" cy="3569018"/>
          </a:xfrm>
        </p:grpSpPr>
        <p:sp>
          <p:nvSpPr>
            <p:cNvPr id="11" name="Line 8">
              <a:extLst>
                <a:ext uri="{FF2B5EF4-FFF2-40B4-BE49-F238E27FC236}">
                  <a16:creationId xmlns:a16="http://schemas.microsoft.com/office/drawing/2014/main" id="{946DC804-23D6-45E9-93A4-E246EF6FAC8B}"/>
                </a:ext>
              </a:extLst>
            </p:cNvPr>
            <p:cNvSpPr>
              <a:spLocks noChangeShapeType="1"/>
            </p:cNvSpPr>
            <p:nvPr/>
          </p:nvSpPr>
          <p:spPr bwMode="auto">
            <a:xfrm flipV="1">
              <a:off x="8654018" y="2379142"/>
              <a:ext cx="0" cy="33832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5" name="Line 9">
              <a:extLst>
                <a:ext uri="{FF2B5EF4-FFF2-40B4-BE49-F238E27FC236}">
                  <a16:creationId xmlns:a16="http://schemas.microsoft.com/office/drawing/2014/main" id="{B5AE6F11-CF1C-42AC-AF15-539681F4A416}"/>
                </a:ext>
              </a:extLst>
            </p:cNvPr>
            <p:cNvSpPr>
              <a:spLocks noChangeShapeType="1"/>
            </p:cNvSpPr>
            <p:nvPr/>
          </p:nvSpPr>
          <p:spPr bwMode="auto">
            <a:xfrm rot="5400000" flipV="1">
              <a:off x="9036606" y="3593897"/>
              <a:ext cx="0" cy="38131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7" name="Line 10">
              <a:extLst>
                <a:ext uri="{FF2B5EF4-FFF2-40B4-BE49-F238E27FC236}">
                  <a16:creationId xmlns:a16="http://schemas.microsoft.com/office/drawing/2014/main" id="{507032B3-BBDB-4EBD-BA09-CDC312485F5F}"/>
                </a:ext>
              </a:extLst>
            </p:cNvPr>
            <p:cNvSpPr>
              <a:spLocks noChangeShapeType="1"/>
            </p:cNvSpPr>
            <p:nvPr/>
          </p:nvSpPr>
          <p:spPr bwMode="auto">
            <a:xfrm flipV="1">
              <a:off x="8049181" y="3857422"/>
              <a:ext cx="1290637" cy="1643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9" name="Line 11">
              <a:extLst>
                <a:ext uri="{FF2B5EF4-FFF2-40B4-BE49-F238E27FC236}">
                  <a16:creationId xmlns:a16="http://schemas.microsoft.com/office/drawing/2014/main" id="{F1A1885F-4182-470F-924A-A000D693B824}"/>
                </a:ext>
              </a:extLst>
            </p:cNvPr>
            <p:cNvSpPr>
              <a:spLocks noChangeShapeType="1"/>
            </p:cNvSpPr>
            <p:nvPr/>
          </p:nvSpPr>
          <p:spPr bwMode="auto">
            <a:xfrm>
              <a:off x="8809593" y="4619422"/>
              <a:ext cx="806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1" name="Arc 12">
              <a:extLst>
                <a:ext uri="{FF2B5EF4-FFF2-40B4-BE49-F238E27FC236}">
                  <a16:creationId xmlns:a16="http://schemas.microsoft.com/office/drawing/2014/main" id="{E82F0A45-B1FF-42BC-A183-B99E2401C1B1}"/>
                </a:ext>
              </a:extLst>
            </p:cNvPr>
            <p:cNvSpPr>
              <a:spLocks/>
            </p:cNvSpPr>
            <p:nvPr/>
          </p:nvSpPr>
          <p:spPr bwMode="auto">
            <a:xfrm>
              <a:off x="8733393" y="4314622"/>
              <a:ext cx="454025" cy="314325"/>
            </a:xfrm>
            <a:custGeom>
              <a:avLst/>
              <a:gdLst>
                <a:gd name="T0" fmla="*/ 320649 w 21599"/>
                <a:gd name="T1" fmla="*/ 0 h 15293"/>
                <a:gd name="T2" fmla="*/ 454025 w 21599"/>
                <a:gd name="T3" fmla="*/ 311263 h 15293"/>
                <a:gd name="T4" fmla="*/ 0 w 21599"/>
                <a:gd name="T5" fmla="*/ 314325 h 15293"/>
                <a:gd name="T6" fmla="*/ 0 60000 65536"/>
                <a:gd name="T7" fmla="*/ 0 60000 65536"/>
                <a:gd name="T8" fmla="*/ 0 60000 65536"/>
                <a:gd name="T9" fmla="*/ 0 w 21599"/>
                <a:gd name="T10" fmla="*/ 0 h 15293"/>
                <a:gd name="T11" fmla="*/ 21599 w 21599"/>
                <a:gd name="T12" fmla="*/ 15293 h 15293"/>
              </a:gdLst>
              <a:ahLst/>
              <a:cxnLst>
                <a:cxn ang="T6">
                  <a:pos x="T0" y="T1"/>
                </a:cxn>
                <a:cxn ang="T7">
                  <a:pos x="T2" y="T3"/>
                </a:cxn>
                <a:cxn ang="T8">
                  <a:pos x="T4" y="T5"/>
                </a:cxn>
              </a:cxnLst>
              <a:rect l="T9" t="T10" r="T11" b="T12"/>
              <a:pathLst>
                <a:path w="21599" h="15293" fill="none" extrusionOk="0">
                  <a:moveTo>
                    <a:pt x="15253" y="0"/>
                  </a:moveTo>
                  <a:cubicBezTo>
                    <a:pt x="19280" y="4015"/>
                    <a:pt x="21560" y="9457"/>
                    <a:pt x="21599" y="15143"/>
                  </a:cubicBezTo>
                </a:path>
                <a:path w="21599" h="15293" stroke="0" extrusionOk="0">
                  <a:moveTo>
                    <a:pt x="15253" y="0"/>
                  </a:moveTo>
                  <a:cubicBezTo>
                    <a:pt x="19280" y="4015"/>
                    <a:pt x="21560" y="9457"/>
                    <a:pt x="21599" y="15143"/>
                  </a:cubicBezTo>
                  <a:lnTo>
                    <a:pt x="0" y="15293"/>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3" name="Text Box 13">
              <a:extLst>
                <a:ext uri="{FF2B5EF4-FFF2-40B4-BE49-F238E27FC236}">
                  <a16:creationId xmlns:a16="http://schemas.microsoft.com/office/drawing/2014/main" id="{3ABF1525-A0CE-4E33-BD10-D4E23C0F95EE}"/>
                </a:ext>
              </a:extLst>
            </p:cNvPr>
            <p:cNvSpPr txBox="1">
              <a:spLocks noChangeArrowheads="1"/>
            </p:cNvSpPr>
            <p:nvPr/>
          </p:nvSpPr>
          <p:spPr bwMode="auto">
            <a:xfrm>
              <a:off x="10714593" y="553382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l-GR" altLang="en-US" sz="1800">
                  <a:cs typeface="Tahoma" panose="020B0604030504040204" pitchFamily="34" charset="0"/>
                </a:rPr>
                <a:t>α</a:t>
              </a:r>
            </a:p>
          </p:txBody>
        </p:sp>
        <p:graphicFrame>
          <p:nvGraphicFramePr>
            <p:cNvPr id="25" name="Object 14">
              <a:extLst>
                <a:ext uri="{FF2B5EF4-FFF2-40B4-BE49-F238E27FC236}">
                  <a16:creationId xmlns:a16="http://schemas.microsoft.com/office/drawing/2014/main" id="{7557AF2D-B18B-4DEA-8501-6B67F0E8D104}"/>
                </a:ext>
              </a:extLst>
            </p:cNvPr>
            <p:cNvGraphicFramePr>
              <a:graphicFrameLocks noChangeAspect="1"/>
            </p:cNvGraphicFramePr>
            <p:nvPr>
              <p:extLst>
                <p:ext uri="{D42A27DB-BD31-4B8C-83A1-F6EECF244321}">
                  <p14:modId xmlns:p14="http://schemas.microsoft.com/office/powerpoint/2010/main" val="1009409352"/>
                </p:ext>
              </p:extLst>
            </p:nvPr>
          </p:nvGraphicFramePr>
          <p:xfrm>
            <a:off x="7892018" y="5000422"/>
            <a:ext cx="384175" cy="338138"/>
          </p:xfrm>
          <a:graphic>
            <a:graphicData uri="http://schemas.openxmlformats.org/presentationml/2006/ole">
              <mc:AlternateContent xmlns:mc="http://schemas.openxmlformats.org/markup-compatibility/2006">
                <mc:Choice xmlns:v="urn:schemas-microsoft-com:vml" Requires="v">
                  <p:oleObj name="Equation" r:id="rId5" imgW="253800" imgH="228600" progId="Equation.3">
                    <p:embed/>
                  </p:oleObj>
                </mc:Choice>
                <mc:Fallback>
                  <p:oleObj name="Equation" r:id="rId5" imgW="253800" imgH="228600" progId="Equation.3">
                    <p:embed/>
                    <p:pic>
                      <p:nvPicPr>
                        <p:cNvPr id="25" name="Object 14">
                          <a:extLst>
                            <a:ext uri="{FF2B5EF4-FFF2-40B4-BE49-F238E27FC236}">
                              <a16:creationId xmlns:a16="http://schemas.microsoft.com/office/drawing/2014/main" id="{7557AF2D-B18B-4DEA-8501-6B67F0E8D1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2018" y="5000422"/>
                          <a:ext cx="384175"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15">
              <a:extLst>
                <a:ext uri="{FF2B5EF4-FFF2-40B4-BE49-F238E27FC236}">
                  <a16:creationId xmlns:a16="http://schemas.microsoft.com/office/drawing/2014/main" id="{69583054-A1E2-4BDF-8152-ED2EE3249C40}"/>
                </a:ext>
              </a:extLst>
            </p:cNvPr>
            <p:cNvSpPr txBox="1">
              <a:spLocks noChangeArrowheads="1"/>
            </p:cNvSpPr>
            <p:nvPr/>
          </p:nvSpPr>
          <p:spPr bwMode="auto">
            <a:xfrm>
              <a:off x="10025618" y="3781222"/>
              <a:ext cx="768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a:t>clean</a:t>
              </a:r>
            </a:p>
          </p:txBody>
        </p:sp>
        <p:sp>
          <p:nvSpPr>
            <p:cNvPr id="29" name="Line 16">
              <a:extLst>
                <a:ext uri="{FF2B5EF4-FFF2-40B4-BE49-F238E27FC236}">
                  <a16:creationId xmlns:a16="http://schemas.microsoft.com/office/drawing/2014/main" id="{6C2B55F5-EA11-4C2E-A802-683FA002C38F}"/>
                </a:ext>
              </a:extLst>
            </p:cNvPr>
            <p:cNvSpPr>
              <a:spLocks noChangeShapeType="1"/>
            </p:cNvSpPr>
            <p:nvPr/>
          </p:nvSpPr>
          <p:spPr bwMode="auto">
            <a:xfrm flipV="1">
              <a:off x="7358618" y="4314622"/>
              <a:ext cx="914400" cy="11858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31" name="Object 17">
              <a:extLst>
                <a:ext uri="{FF2B5EF4-FFF2-40B4-BE49-F238E27FC236}">
                  <a16:creationId xmlns:a16="http://schemas.microsoft.com/office/drawing/2014/main" id="{13688130-5D1D-4832-81F3-EBF952CFE799}"/>
                </a:ext>
              </a:extLst>
            </p:cNvPr>
            <p:cNvGraphicFramePr>
              <a:graphicFrameLocks noChangeAspect="1"/>
            </p:cNvGraphicFramePr>
            <p:nvPr>
              <p:extLst>
                <p:ext uri="{D42A27DB-BD31-4B8C-83A1-F6EECF244321}">
                  <p14:modId xmlns:p14="http://schemas.microsoft.com/office/powerpoint/2010/main" val="759049388"/>
                </p:ext>
              </p:extLst>
            </p:nvPr>
          </p:nvGraphicFramePr>
          <p:xfrm>
            <a:off x="7434818" y="5610022"/>
            <a:ext cx="538163" cy="338138"/>
          </p:xfrm>
          <a:graphic>
            <a:graphicData uri="http://schemas.openxmlformats.org/presentationml/2006/ole">
              <mc:AlternateContent xmlns:mc="http://schemas.openxmlformats.org/markup-compatibility/2006">
                <mc:Choice xmlns:v="urn:schemas-microsoft-com:vml" Requires="v">
                  <p:oleObj name="Equation" r:id="rId7" imgW="355320" imgH="228600" progId="Equation.3">
                    <p:embed/>
                  </p:oleObj>
                </mc:Choice>
                <mc:Fallback>
                  <p:oleObj name="Equation" r:id="rId7" imgW="355320" imgH="228600" progId="Equation.3">
                    <p:embed/>
                    <p:pic>
                      <p:nvPicPr>
                        <p:cNvPr id="31" name="Object 17">
                          <a:extLst>
                            <a:ext uri="{FF2B5EF4-FFF2-40B4-BE49-F238E27FC236}">
                              <a16:creationId xmlns:a16="http://schemas.microsoft.com/office/drawing/2014/main" id="{13688130-5D1D-4832-81F3-EBF952CFE7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4818" y="5610022"/>
                          <a:ext cx="538163"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18">
              <a:extLst>
                <a:ext uri="{FF2B5EF4-FFF2-40B4-BE49-F238E27FC236}">
                  <a16:creationId xmlns:a16="http://schemas.microsoft.com/office/drawing/2014/main" id="{FD16CC00-DB05-4C6F-8C46-57EC84F93D26}"/>
                </a:ext>
              </a:extLst>
            </p:cNvPr>
            <p:cNvSpPr>
              <a:spLocks noChangeShapeType="1"/>
            </p:cNvSpPr>
            <p:nvPr/>
          </p:nvSpPr>
          <p:spPr bwMode="auto">
            <a:xfrm flipV="1">
              <a:off x="8044418" y="5305222"/>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5" name="Line 19">
              <a:extLst>
                <a:ext uri="{FF2B5EF4-FFF2-40B4-BE49-F238E27FC236}">
                  <a16:creationId xmlns:a16="http://schemas.microsoft.com/office/drawing/2014/main" id="{C3C44A4D-3D7C-48D0-B7F4-A90A8C75895D}"/>
                </a:ext>
              </a:extLst>
            </p:cNvPr>
            <p:cNvSpPr>
              <a:spLocks noChangeShapeType="1"/>
            </p:cNvSpPr>
            <p:nvPr/>
          </p:nvSpPr>
          <p:spPr bwMode="auto">
            <a:xfrm flipV="1">
              <a:off x="7358618" y="5305222"/>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7" name="Line 20">
              <a:extLst>
                <a:ext uri="{FF2B5EF4-FFF2-40B4-BE49-F238E27FC236}">
                  <a16:creationId xmlns:a16="http://schemas.microsoft.com/office/drawing/2014/main" id="{1234B603-0EA2-49B0-BC50-11383DFE1061}"/>
                </a:ext>
              </a:extLst>
            </p:cNvPr>
            <p:cNvSpPr>
              <a:spLocks noChangeShapeType="1"/>
            </p:cNvSpPr>
            <p:nvPr/>
          </p:nvSpPr>
          <p:spPr bwMode="auto">
            <a:xfrm>
              <a:off x="7358618" y="5642677"/>
              <a:ext cx="685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9" name="Text Box 21">
              <a:extLst>
                <a:ext uri="{FF2B5EF4-FFF2-40B4-BE49-F238E27FC236}">
                  <a16:creationId xmlns:a16="http://schemas.microsoft.com/office/drawing/2014/main" id="{E6512610-4C40-48AC-B2C2-EBDDE62F98B5}"/>
                </a:ext>
              </a:extLst>
            </p:cNvPr>
            <p:cNvSpPr txBox="1">
              <a:spLocks noChangeArrowheads="1"/>
            </p:cNvSpPr>
            <p:nvPr/>
          </p:nvSpPr>
          <p:spPr bwMode="auto">
            <a:xfrm rot="18341748">
              <a:off x="6976031" y="4544809"/>
              <a:ext cx="1009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a:t>flapped</a:t>
              </a:r>
            </a:p>
          </p:txBody>
        </p:sp>
        <p:graphicFrame>
          <p:nvGraphicFramePr>
            <p:cNvPr id="41" name="Object 22">
              <a:extLst>
                <a:ext uri="{FF2B5EF4-FFF2-40B4-BE49-F238E27FC236}">
                  <a16:creationId xmlns:a16="http://schemas.microsoft.com/office/drawing/2014/main" id="{BF5A0F2D-41A9-43F4-99AC-00F081113CD2}"/>
                </a:ext>
              </a:extLst>
            </p:cNvPr>
            <p:cNvGraphicFramePr>
              <a:graphicFrameLocks noChangeAspect="1"/>
            </p:cNvGraphicFramePr>
            <p:nvPr>
              <p:extLst>
                <p:ext uri="{D42A27DB-BD31-4B8C-83A1-F6EECF244321}">
                  <p14:modId xmlns:p14="http://schemas.microsoft.com/office/powerpoint/2010/main" val="686686187"/>
                </p:ext>
              </p:extLst>
            </p:nvPr>
          </p:nvGraphicFramePr>
          <p:xfrm>
            <a:off x="9339818" y="4162222"/>
            <a:ext cx="965200" cy="419100"/>
          </p:xfrm>
          <a:graphic>
            <a:graphicData uri="http://schemas.openxmlformats.org/presentationml/2006/ole">
              <mc:AlternateContent xmlns:mc="http://schemas.openxmlformats.org/markup-compatibility/2006">
                <mc:Choice xmlns:v="urn:schemas-microsoft-com:vml" Requires="v">
                  <p:oleObj name="Equation" r:id="rId9" imgW="520560" imgH="228600" progId="Equation.DSMT4">
                    <p:embed/>
                  </p:oleObj>
                </mc:Choice>
                <mc:Fallback>
                  <p:oleObj name="Equation" r:id="rId9" imgW="520560" imgH="228600" progId="Equation.DSMT4">
                    <p:embed/>
                    <p:pic>
                      <p:nvPicPr>
                        <p:cNvPr id="41" name="Object 22">
                          <a:extLst>
                            <a:ext uri="{FF2B5EF4-FFF2-40B4-BE49-F238E27FC236}">
                              <a16:creationId xmlns:a16="http://schemas.microsoft.com/office/drawing/2014/main" id="{BF5A0F2D-41A9-43F4-99AC-00F081113C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39818" y="4162222"/>
                          <a:ext cx="9652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Line 23">
              <a:extLst>
                <a:ext uri="{FF2B5EF4-FFF2-40B4-BE49-F238E27FC236}">
                  <a16:creationId xmlns:a16="http://schemas.microsoft.com/office/drawing/2014/main" id="{0F329BCF-F65C-4019-AFD7-31326028BF24}"/>
                </a:ext>
              </a:extLst>
            </p:cNvPr>
            <p:cNvSpPr>
              <a:spLocks noChangeShapeType="1"/>
            </p:cNvSpPr>
            <p:nvPr/>
          </p:nvSpPr>
          <p:spPr bwMode="auto">
            <a:xfrm flipV="1">
              <a:off x="7358618" y="4467022"/>
              <a:ext cx="990600" cy="990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5" name="Line 24">
              <a:extLst>
                <a:ext uri="{FF2B5EF4-FFF2-40B4-BE49-F238E27FC236}">
                  <a16:creationId xmlns:a16="http://schemas.microsoft.com/office/drawing/2014/main" id="{EE36B15F-57CF-4657-8808-1EF135E634EE}"/>
                </a:ext>
              </a:extLst>
            </p:cNvPr>
            <p:cNvSpPr>
              <a:spLocks noChangeShapeType="1"/>
            </p:cNvSpPr>
            <p:nvPr/>
          </p:nvSpPr>
          <p:spPr bwMode="auto">
            <a:xfrm flipV="1">
              <a:off x="7358618" y="4467022"/>
              <a:ext cx="609600" cy="990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47" name="Object 25">
              <a:extLst>
                <a:ext uri="{FF2B5EF4-FFF2-40B4-BE49-F238E27FC236}">
                  <a16:creationId xmlns:a16="http://schemas.microsoft.com/office/drawing/2014/main" id="{5E47F551-C110-411C-B477-00DE2430535C}"/>
                </a:ext>
              </a:extLst>
            </p:cNvPr>
            <p:cNvGraphicFramePr>
              <a:graphicFrameLocks noChangeAspect="1"/>
            </p:cNvGraphicFramePr>
            <p:nvPr>
              <p:extLst>
                <p:ext uri="{D42A27DB-BD31-4B8C-83A1-F6EECF244321}">
                  <p14:modId xmlns:p14="http://schemas.microsoft.com/office/powerpoint/2010/main" val="492976419"/>
                </p:ext>
              </p:extLst>
            </p:nvPr>
          </p:nvGraphicFramePr>
          <p:xfrm>
            <a:off x="8194199" y="2462383"/>
            <a:ext cx="447675" cy="419100"/>
          </p:xfrm>
          <a:graphic>
            <a:graphicData uri="http://schemas.openxmlformats.org/presentationml/2006/ole">
              <mc:AlternateContent xmlns:mc="http://schemas.openxmlformats.org/markup-compatibility/2006">
                <mc:Choice xmlns:v="urn:schemas-microsoft-com:vml" Requires="v">
                  <p:oleObj name="Equation" r:id="rId11" imgW="241200" imgH="228600" progId="Equation.DSMT4">
                    <p:embed/>
                  </p:oleObj>
                </mc:Choice>
                <mc:Fallback>
                  <p:oleObj name="Equation" r:id="rId11" imgW="241200" imgH="228600" progId="Equation.DSMT4">
                    <p:embed/>
                    <p:pic>
                      <p:nvPicPr>
                        <p:cNvPr id="47" name="Object 25">
                          <a:extLst>
                            <a:ext uri="{FF2B5EF4-FFF2-40B4-BE49-F238E27FC236}">
                              <a16:creationId xmlns:a16="http://schemas.microsoft.com/office/drawing/2014/main" id="{5E47F551-C110-411C-B477-00DE243053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4199" y="2462383"/>
                          <a:ext cx="44767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Freeform 31">
              <a:extLst>
                <a:ext uri="{FF2B5EF4-FFF2-40B4-BE49-F238E27FC236}">
                  <a16:creationId xmlns:a16="http://schemas.microsoft.com/office/drawing/2014/main" id="{322A320F-6B00-4174-9349-ABD5BCF33A1E}"/>
                </a:ext>
              </a:extLst>
            </p:cNvPr>
            <p:cNvSpPr>
              <a:spLocks/>
            </p:cNvSpPr>
            <p:nvPr/>
          </p:nvSpPr>
          <p:spPr bwMode="auto">
            <a:xfrm>
              <a:off x="9339818" y="3590722"/>
              <a:ext cx="914400" cy="266700"/>
            </a:xfrm>
            <a:custGeom>
              <a:avLst/>
              <a:gdLst>
                <a:gd name="T0" fmla="*/ 0 w 576"/>
                <a:gd name="T1" fmla="*/ 168 h 168"/>
                <a:gd name="T2" fmla="*/ 192 w 576"/>
                <a:gd name="T3" fmla="*/ 24 h 168"/>
                <a:gd name="T4" fmla="*/ 432 w 576"/>
                <a:gd name="T5" fmla="*/ 24 h 168"/>
                <a:gd name="T6" fmla="*/ 576 w 576"/>
                <a:gd name="T7" fmla="*/ 120 h 168"/>
                <a:gd name="T8" fmla="*/ 0 60000 65536"/>
                <a:gd name="T9" fmla="*/ 0 60000 65536"/>
                <a:gd name="T10" fmla="*/ 0 60000 65536"/>
                <a:gd name="T11" fmla="*/ 0 60000 65536"/>
                <a:gd name="T12" fmla="*/ 0 w 576"/>
                <a:gd name="T13" fmla="*/ 0 h 168"/>
                <a:gd name="T14" fmla="*/ 576 w 576"/>
                <a:gd name="T15" fmla="*/ 168 h 168"/>
              </a:gdLst>
              <a:ahLst/>
              <a:cxnLst>
                <a:cxn ang="T8">
                  <a:pos x="T0" y="T1"/>
                </a:cxn>
                <a:cxn ang="T9">
                  <a:pos x="T2" y="T3"/>
                </a:cxn>
                <a:cxn ang="T10">
                  <a:pos x="T4" y="T5"/>
                </a:cxn>
                <a:cxn ang="T11">
                  <a:pos x="T6" y="T7"/>
                </a:cxn>
              </a:cxnLst>
              <a:rect l="T12" t="T13" r="T14" b="T15"/>
              <a:pathLst>
                <a:path w="576" h="168">
                  <a:moveTo>
                    <a:pt x="0" y="168"/>
                  </a:moveTo>
                  <a:cubicBezTo>
                    <a:pt x="60" y="108"/>
                    <a:pt x="120" y="48"/>
                    <a:pt x="192" y="24"/>
                  </a:cubicBezTo>
                  <a:cubicBezTo>
                    <a:pt x="264" y="0"/>
                    <a:pt x="368" y="8"/>
                    <a:pt x="432" y="24"/>
                  </a:cubicBezTo>
                  <a:cubicBezTo>
                    <a:pt x="496" y="40"/>
                    <a:pt x="536" y="80"/>
                    <a:pt x="576" y="12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51" name="Line 32">
              <a:extLst>
                <a:ext uri="{FF2B5EF4-FFF2-40B4-BE49-F238E27FC236}">
                  <a16:creationId xmlns:a16="http://schemas.microsoft.com/office/drawing/2014/main" id="{2FA0362B-BEAC-4986-A2C6-156F27CB6394}"/>
                </a:ext>
              </a:extLst>
            </p:cNvPr>
            <p:cNvSpPr>
              <a:spLocks noChangeShapeType="1"/>
            </p:cNvSpPr>
            <p:nvPr/>
          </p:nvSpPr>
          <p:spPr bwMode="auto">
            <a:xfrm>
              <a:off x="8341281" y="3049385"/>
              <a:ext cx="2819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3" name="Line 33">
              <a:extLst>
                <a:ext uri="{FF2B5EF4-FFF2-40B4-BE49-F238E27FC236}">
                  <a16:creationId xmlns:a16="http://schemas.microsoft.com/office/drawing/2014/main" id="{0DD038E4-C686-41E2-BCE7-A3B0D35B3175}"/>
                </a:ext>
              </a:extLst>
            </p:cNvPr>
            <p:cNvSpPr>
              <a:spLocks noChangeShapeType="1"/>
            </p:cNvSpPr>
            <p:nvPr/>
          </p:nvSpPr>
          <p:spPr bwMode="auto">
            <a:xfrm>
              <a:off x="8357156" y="3605010"/>
              <a:ext cx="2819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graphicFrame>
          <p:nvGraphicFramePr>
            <p:cNvPr id="55" name="Object 34">
              <a:extLst>
                <a:ext uri="{FF2B5EF4-FFF2-40B4-BE49-F238E27FC236}">
                  <a16:creationId xmlns:a16="http://schemas.microsoft.com/office/drawing/2014/main" id="{D878BFEB-5FAF-4BB1-8FEC-675530A052F0}"/>
                </a:ext>
              </a:extLst>
            </p:cNvPr>
            <p:cNvGraphicFramePr>
              <a:graphicFrameLocks noChangeAspect="1"/>
            </p:cNvGraphicFramePr>
            <p:nvPr>
              <p:extLst>
                <p:ext uri="{D42A27DB-BD31-4B8C-83A1-F6EECF244321}">
                  <p14:modId xmlns:p14="http://schemas.microsoft.com/office/powerpoint/2010/main" val="47257574"/>
                </p:ext>
              </p:extLst>
            </p:nvPr>
          </p:nvGraphicFramePr>
          <p:xfrm>
            <a:off x="10547906" y="3095422"/>
            <a:ext cx="842962" cy="419100"/>
          </p:xfrm>
          <a:graphic>
            <a:graphicData uri="http://schemas.openxmlformats.org/presentationml/2006/ole">
              <mc:AlternateContent xmlns:mc="http://schemas.openxmlformats.org/markup-compatibility/2006">
                <mc:Choice xmlns:v="urn:schemas-microsoft-com:vml" Requires="v">
                  <p:oleObj name="Equation" r:id="rId13" imgW="457200" imgH="228600" progId="Equation.DSMT4">
                    <p:embed/>
                  </p:oleObj>
                </mc:Choice>
                <mc:Fallback>
                  <p:oleObj name="Equation" r:id="rId13" imgW="457200" imgH="228600" progId="Equation.DSMT4">
                    <p:embed/>
                    <p:pic>
                      <p:nvPicPr>
                        <p:cNvPr id="55" name="Object 34">
                          <a:extLst>
                            <a:ext uri="{FF2B5EF4-FFF2-40B4-BE49-F238E27FC236}">
                              <a16:creationId xmlns:a16="http://schemas.microsoft.com/office/drawing/2014/main" id="{D878BFEB-5FAF-4BB1-8FEC-675530A052F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47906" y="3095422"/>
                          <a:ext cx="842962" cy="419100"/>
                        </a:xfrm>
                        <a:prstGeom prst="rect">
                          <a:avLst/>
                        </a:prstGeom>
                        <a:solidFill>
                          <a:srgbClr val="FFFF00"/>
                        </a:solidFill>
                        <a:ln>
                          <a:noFill/>
                        </a:ln>
                        <a:effectLst/>
                        <a:extLs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Line 35">
              <a:extLst>
                <a:ext uri="{FF2B5EF4-FFF2-40B4-BE49-F238E27FC236}">
                  <a16:creationId xmlns:a16="http://schemas.microsoft.com/office/drawing/2014/main" id="{D0B9A91A-9888-4C86-A72A-41A2EA279D4A}"/>
                </a:ext>
              </a:extLst>
            </p:cNvPr>
            <p:cNvSpPr>
              <a:spLocks noChangeShapeType="1"/>
            </p:cNvSpPr>
            <p:nvPr/>
          </p:nvSpPr>
          <p:spPr bwMode="auto">
            <a:xfrm>
              <a:off x="10482818" y="3019222"/>
              <a:ext cx="1588" cy="5794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59" name="Object 37">
              <a:extLst>
                <a:ext uri="{FF2B5EF4-FFF2-40B4-BE49-F238E27FC236}">
                  <a16:creationId xmlns:a16="http://schemas.microsoft.com/office/drawing/2014/main" id="{8CC674D2-F8B6-44F0-AC21-C1423060A31F}"/>
                </a:ext>
              </a:extLst>
            </p:cNvPr>
            <p:cNvGraphicFramePr>
              <a:graphicFrameLocks noChangeAspect="1"/>
            </p:cNvGraphicFramePr>
            <p:nvPr>
              <p:extLst>
                <p:ext uri="{D42A27DB-BD31-4B8C-83A1-F6EECF244321}">
                  <p14:modId xmlns:p14="http://schemas.microsoft.com/office/powerpoint/2010/main" val="240654718"/>
                </p:ext>
              </p:extLst>
            </p:nvPr>
          </p:nvGraphicFramePr>
          <p:xfrm>
            <a:off x="9228693" y="2379142"/>
            <a:ext cx="1319213" cy="442913"/>
          </p:xfrm>
          <a:graphic>
            <a:graphicData uri="http://schemas.openxmlformats.org/presentationml/2006/ole">
              <mc:AlternateContent xmlns:mc="http://schemas.openxmlformats.org/markup-compatibility/2006">
                <mc:Choice xmlns:v="urn:schemas-microsoft-com:vml" Requires="v">
                  <p:oleObj name="Equation" r:id="rId15" imgW="711000" imgH="241200" progId="Equation.DSMT4">
                    <p:embed/>
                  </p:oleObj>
                </mc:Choice>
                <mc:Fallback>
                  <p:oleObj name="Equation" r:id="rId15" imgW="711000" imgH="241200" progId="Equation.DSMT4">
                    <p:embed/>
                    <p:pic>
                      <p:nvPicPr>
                        <p:cNvPr id="59" name="Object 37">
                          <a:extLst>
                            <a:ext uri="{FF2B5EF4-FFF2-40B4-BE49-F238E27FC236}">
                              <a16:creationId xmlns:a16="http://schemas.microsoft.com/office/drawing/2014/main" id="{8CC674D2-F8B6-44F0-AC21-C1423060A31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28693" y="2379142"/>
                          <a:ext cx="13192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 name="Line 38">
              <a:extLst>
                <a:ext uri="{FF2B5EF4-FFF2-40B4-BE49-F238E27FC236}">
                  <a16:creationId xmlns:a16="http://schemas.microsoft.com/office/drawing/2014/main" id="{CE502252-78B4-4E1C-9225-CF2B6C13314C}"/>
                </a:ext>
              </a:extLst>
            </p:cNvPr>
            <p:cNvSpPr>
              <a:spLocks noChangeShapeType="1"/>
            </p:cNvSpPr>
            <p:nvPr/>
          </p:nvSpPr>
          <p:spPr bwMode="auto">
            <a:xfrm flipH="1">
              <a:off x="8654018" y="2733472"/>
              <a:ext cx="509588" cy="285749"/>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pSp>
      <p:graphicFrame>
        <p:nvGraphicFramePr>
          <p:cNvPr id="62" name="Object 4">
            <a:extLst>
              <a:ext uri="{FF2B5EF4-FFF2-40B4-BE49-F238E27FC236}">
                <a16:creationId xmlns:a16="http://schemas.microsoft.com/office/drawing/2014/main" id="{E8E80E0E-9B1E-4C38-85FB-9B34CA0CC781}"/>
              </a:ext>
            </a:extLst>
          </p:cNvPr>
          <p:cNvGraphicFramePr>
            <a:graphicFrameLocks noChangeAspect="1"/>
          </p:cNvGraphicFramePr>
          <p:nvPr>
            <p:extLst>
              <p:ext uri="{D42A27DB-BD31-4B8C-83A1-F6EECF244321}">
                <p14:modId xmlns:p14="http://schemas.microsoft.com/office/powerpoint/2010/main" val="2427679358"/>
              </p:ext>
            </p:extLst>
          </p:nvPr>
        </p:nvGraphicFramePr>
        <p:xfrm>
          <a:off x="1589088" y="4760913"/>
          <a:ext cx="3840162" cy="893762"/>
        </p:xfrm>
        <a:graphic>
          <a:graphicData uri="http://schemas.openxmlformats.org/presentationml/2006/ole">
            <mc:AlternateContent xmlns:mc="http://schemas.openxmlformats.org/markup-compatibility/2006">
              <mc:Choice xmlns:v="urn:schemas-microsoft-com:vml" Requires="v">
                <p:oleObj name="Equation" r:id="rId17" imgW="1904760" imgH="444240" progId="Equation.DSMT4">
                  <p:embed/>
                </p:oleObj>
              </mc:Choice>
              <mc:Fallback>
                <p:oleObj name="Equation" r:id="rId17" imgW="1904760" imgH="444240" progId="Equation.DSMT4">
                  <p:embed/>
                  <p:pic>
                    <p:nvPicPr>
                      <p:cNvPr id="62" name="Object 4">
                        <a:extLst>
                          <a:ext uri="{FF2B5EF4-FFF2-40B4-BE49-F238E27FC236}">
                            <a16:creationId xmlns:a16="http://schemas.microsoft.com/office/drawing/2014/main" id="{E8E80E0E-9B1E-4C38-85FB-9B34CA0CC781}"/>
                          </a:ext>
                        </a:extLst>
                      </p:cNvPr>
                      <p:cNvPicPr>
                        <a:picLocks noChangeAspect="1" noChangeArrowheads="1"/>
                      </p:cNvPicPr>
                      <p:nvPr/>
                    </p:nvPicPr>
                    <p:blipFill>
                      <a:blip r:embed="rId18"/>
                      <a:srcRect/>
                      <a:stretch>
                        <a:fillRect/>
                      </a:stretch>
                    </p:blipFill>
                    <p:spPr bwMode="auto">
                      <a:xfrm>
                        <a:off x="1589088" y="4760913"/>
                        <a:ext cx="3840162"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Arrow: Right 63">
            <a:extLst>
              <a:ext uri="{FF2B5EF4-FFF2-40B4-BE49-F238E27FC236}">
                <a16:creationId xmlns:a16="http://schemas.microsoft.com/office/drawing/2014/main" id="{77172373-2F6D-4F5F-8B47-33FE9FCEF68B}"/>
              </a:ext>
            </a:extLst>
          </p:cNvPr>
          <p:cNvSpPr/>
          <p:nvPr/>
        </p:nvSpPr>
        <p:spPr>
          <a:xfrm>
            <a:off x="722179" y="4960931"/>
            <a:ext cx="835260" cy="416684"/>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spTree>
    <p:extLst>
      <p:ext uri="{BB962C8B-B14F-4D97-AF65-F5344CB8AC3E}">
        <p14:creationId xmlns:p14="http://schemas.microsoft.com/office/powerpoint/2010/main" val="36120767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Evaluation of the Lift Curve for the Flapped Wing</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6368143" cy="4108119"/>
          </a:xfrm>
        </p:spPr>
        <p:txBody>
          <a:bodyPr/>
          <a:lstStyle/>
          <a:p>
            <a:pPr marL="0" indent="0">
              <a:buNone/>
            </a:pPr>
            <a:r>
              <a:rPr lang="en-US" altLang="en-US" dirty="0"/>
              <a:t>To determine the required flapped</a:t>
            </a:r>
            <a:r>
              <a:rPr lang="el-GR" altLang="en-US" sz="2400" dirty="0"/>
              <a:t> Δ</a:t>
            </a:r>
            <a:r>
              <a:rPr lang="en-US" altLang="en-US" sz="2400" dirty="0" err="1"/>
              <a:t>C</a:t>
            </a:r>
            <a:r>
              <a:rPr lang="en-US" altLang="en-US" sz="2400" baseline="-25000" dirty="0" err="1"/>
              <a:t>lmax</a:t>
            </a:r>
            <a:r>
              <a:rPr lang="en-US" altLang="en-US" sz="2400" dirty="0"/>
              <a:t> </a:t>
            </a:r>
            <a:endParaRPr lang="en-US" altLang="en-US" dirty="0"/>
          </a:p>
          <a:p>
            <a:r>
              <a:rPr lang="en-GB" altLang="en-US" sz="2000" dirty="0"/>
              <a:t>Note:</a:t>
            </a:r>
            <a:r>
              <a:rPr lang="el-GR" altLang="en-US" sz="2000" dirty="0"/>
              <a:t> Δ</a:t>
            </a:r>
            <a:r>
              <a:rPr lang="en-US" altLang="en-US" sz="2000" dirty="0" err="1"/>
              <a:t>C</a:t>
            </a:r>
            <a:r>
              <a:rPr lang="en-US" altLang="en-US" sz="2000" baseline="-25000" dirty="0" err="1"/>
              <a:t>lmax</a:t>
            </a:r>
            <a:r>
              <a:rPr lang="en-US" altLang="en-US" sz="2000" dirty="0"/>
              <a:t> </a:t>
            </a:r>
            <a:r>
              <a:rPr lang="en-US" altLang="en-US" sz="2000" dirty="0">
                <a:cs typeface="Tahoma" panose="020B0604030504040204" pitchFamily="34" charset="0"/>
              </a:rPr>
              <a:t>≠</a:t>
            </a:r>
            <a:r>
              <a:rPr lang="en-GB" altLang="en-US" sz="2000" dirty="0"/>
              <a:t> </a:t>
            </a:r>
            <a:r>
              <a:rPr lang="el-GR" altLang="en-US" sz="2000" dirty="0"/>
              <a:t>Δ</a:t>
            </a:r>
            <a:r>
              <a:rPr lang="en-US" altLang="en-US" sz="2000" dirty="0" err="1"/>
              <a:t>C</a:t>
            </a:r>
            <a:r>
              <a:rPr lang="en-US" altLang="en-US" sz="2000" baseline="-25000" dirty="0" err="1"/>
              <a:t>Lmax</a:t>
            </a:r>
            <a:r>
              <a:rPr lang="en-US" altLang="en-US" sz="2000" dirty="0"/>
              <a:t> </a:t>
            </a:r>
            <a:endParaRPr lang="en-GB" altLang="en-US" sz="2000" dirty="0"/>
          </a:p>
          <a:p>
            <a:r>
              <a:rPr lang="en-US" altLang="en-US" sz="2000" dirty="0" err="1"/>
              <a:t>ΔC</a:t>
            </a:r>
            <a:r>
              <a:rPr lang="en-US" altLang="en-US" sz="2000" baseline="-25000" dirty="0" err="1"/>
              <a:t>lmax</a:t>
            </a:r>
            <a:r>
              <a:rPr lang="en-US" altLang="en-US" sz="2000" dirty="0"/>
              <a:t> values 60-80% of the fully deployed values in the table should be used at take off, to account for the partial deployment of the devices</a:t>
            </a:r>
          </a:p>
          <a:p>
            <a:endParaRPr lang="en-GB" altLang="en-US" sz="2000" dirty="0"/>
          </a:p>
          <a:p>
            <a:endParaRPr lang="en-US" altLang="en-US" dirty="0"/>
          </a:p>
        </p:txBody>
      </p:sp>
      <p:pic>
        <p:nvPicPr>
          <p:cNvPr id="3" name="Picture 55">
            <a:extLst>
              <a:ext uri="{FF2B5EF4-FFF2-40B4-BE49-F238E27FC236}">
                <a16:creationId xmlns:a16="http://schemas.microsoft.com/office/drawing/2014/main" id="{9922AC91-836F-41DC-B7AB-9EAB88A66A0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611" b="60049"/>
          <a:stretch>
            <a:fillRect/>
          </a:stretch>
        </p:blipFill>
        <p:spPr bwMode="auto">
          <a:xfrm>
            <a:off x="2242458" y="3844925"/>
            <a:ext cx="3102428" cy="167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5" name="Group 54">
            <a:extLst>
              <a:ext uri="{FF2B5EF4-FFF2-40B4-BE49-F238E27FC236}">
                <a16:creationId xmlns:a16="http://schemas.microsoft.com/office/drawing/2014/main" id="{3A011BAD-1E95-4499-9182-6D291845178C}"/>
              </a:ext>
            </a:extLst>
          </p:cNvPr>
          <p:cNvGraphicFramePr>
            <a:graphicFrameLocks noGrp="1"/>
          </p:cNvGraphicFramePr>
          <p:nvPr>
            <p:extLst>
              <p:ext uri="{D42A27DB-BD31-4B8C-83A1-F6EECF244321}">
                <p14:modId xmlns:p14="http://schemas.microsoft.com/office/powerpoint/2010/main" val="3157829599"/>
              </p:ext>
            </p:extLst>
          </p:nvPr>
        </p:nvGraphicFramePr>
        <p:xfrm>
          <a:off x="8004918" y="1578293"/>
          <a:ext cx="3889247" cy="4087271"/>
        </p:xfrm>
        <a:graphic>
          <a:graphicData uri="http://schemas.openxmlformats.org/drawingml/2006/table">
            <a:tbl>
              <a:tblPr/>
              <a:tblGrid>
                <a:gridCol w="1673416">
                  <a:extLst>
                    <a:ext uri="{9D8B030D-6E8A-4147-A177-3AD203B41FA5}">
                      <a16:colId xmlns:a16="http://schemas.microsoft.com/office/drawing/2014/main" val="20000"/>
                    </a:ext>
                  </a:extLst>
                </a:gridCol>
                <a:gridCol w="2215831">
                  <a:extLst>
                    <a:ext uri="{9D8B030D-6E8A-4147-A177-3AD203B41FA5}">
                      <a16:colId xmlns:a16="http://schemas.microsoft.com/office/drawing/2014/main" val="1747314315"/>
                    </a:ext>
                  </a:extLst>
                </a:gridCol>
              </a:tblGrid>
              <a:tr h="399191">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dirty="0">
                          <a:ln>
                            <a:noFill/>
                          </a:ln>
                          <a:solidFill>
                            <a:schemeClr val="tx1"/>
                          </a:solidFill>
                          <a:effectLst/>
                          <a:latin typeface="+mn-lt"/>
                        </a:rPr>
                        <a:t>High lift device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l-GR" sz="1600" b="0" i="0" u="none" strike="noStrike" cap="none" normalizeH="0" baseline="0" dirty="0">
                          <a:ln>
                            <a:noFill/>
                          </a:ln>
                          <a:solidFill>
                            <a:schemeClr val="tx1"/>
                          </a:solidFill>
                          <a:effectLst/>
                          <a:latin typeface="+mn-lt"/>
                          <a:cs typeface="Arial" charset="0"/>
                        </a:rPr>
                        <a:t>Δ</a:t>
                      </a:r>
                      <a:r>
                        <a:rPr kumimoji="0" lang="en-US" sz="1600" b="0" i="0" u="none" strike="noStrike" cap="none" normalizeH="0" baseline="0" dirty="0">
                          <a:ln>
                            <a:noFill/>
                          </a:ln>
                          <a:solidFill>
                            <a:schemeClr val="tx1"/>
                          </a:solidFill>
                          <a:effectLst/>
                          <a:latin typeface="+mn-lt"/>
                          <a:cs typeface="Arial" charset="0"/>
                        </a:rPr>
                        <a:t>C</a:t>
                      </a:r>
                      <a:r>
                        <a:rPr kumimoji="0" lang="en-US" sz="1600" b="0" i="0" u="none" strike="noStrike" cap="none" normalizeH="0" baseline="-25000" dirty="0">
                          <a:ln>
                            <a:noFill/>
                          </a:ln>
                          <a:solidFill>
                            <a:schemeClr val="tx1"/>
                          </a:solidFill>
                          <a:effectLst/>
                          <a:latin typeface="+mn-lt"/>
                          <a:cs typeface="Arial" charset="0"/>
                        </a:rPr>
                        <a:t>lmax </a:t>
                      </a:r>
                      <a:r>
                        <a:rPr kumimoji="0" lang="en-US" sz="1600" b="1" i="0" u="none" strike="noStrike" cap="none" normalizeH="0" baseline="0" dirty="0">
                          <a:ln>
                            <a:noFill/>
                          </a:ln>
                          <a:solidFill>
                            <a:schemeClr val="tx1"/>
                          </a:solidFill>
                          <a:effectLst/>
                          <a:latin typeface="+mn-lt"/>
                          <a:cs typeface="Arial" charset="0"/>
                        </a:rPr>
                        <a:t>(fully deployed)</a:t>
                      </a: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1111">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dirty="0">
                          <a:ln>
                            <a:noFill/>
                          </a:ln>
                          <a:solidFill>
                            <a:schemeClr val="tx1"/>
                          </a:solidFill>
                          <a:effectLst/>
                          <a:latin typeface="+mn-lt"/>
                        </a:rPr>
                        <a:t>TE devices (flaps)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231111">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a:ln>
                            <a:noFill/>
                          </a:ln>
                          <a:solidFill>
                            <a:schemeClr val="tx1"/>
                          </a:solidFill>
                          <a:effectLst/>
                          <a:latin typeface="+mn-lt"/>
                        </a:rPr>
                        <a:t>Plain and split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kumimoji="0" lang="en-US" sz="1600" b="0" i="0" u="none" strike="noStrike" cap="none" normalizeH="0" baseline="0" dirty="0">
                          <a:ln>
                            <a:noFill/>
                          </a:ln>
                          <a:solidFill>
                            <a:schemeClr val="tx1"/>
                          </a:solidFill>
                          <a:effectLst/>
                          <a:latin typeface="+mn-lt"/>
                        </a:rPr>
                        <a:t>0.9</a:t>
                      </a:r>
                      <a:endParaRPr lang="en-US" dirty="0"/>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1111">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a:ln>
                            <a:noFill/>
                          </a:ln>
                          <a:solidFill>
                            <a:schemeClr val="tx1"/>
                          </a:solidFill>
                          <a:effectLst/>
                          <a:latin typeface="+mn-lt"/>
                        </a:rPr>
                        <a:t>slotted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kumimoji="0" lang="en-US" sz="1600" b="0" i="0" u="none" strike="noStrike" cap="none" normalizeH="0" baseline="0">
                          <a:ln>
                            <a:noFill/>
                          </a:ln>
                          <a:solidFill>
                            <a:schemeClr val="tx1"/>
                          </a:solidFill>
                          <a:effectLst/>
                          <a:latin typeface="+mn-lt"/>
                        </a:rPr>
                        <a:t>1.3</a:t>
                      </a:r>
                      <a:endParaRPr lang="en-US"/>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1111">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a:ln>
                            <a:noFill/>
                          </a:ln>
                          <a:solidFill>
                            <a:schemeClr val="tx1"/>
                          </a:solidFill>
                          <a:effectLst/>
                          <a:latin typeface="+mn-lt"/>
                        </a:rPr>
                        <a:t>fowler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kumimoji="0" lang="en-US" sz="1600" b="0" i="0" u="none" strike="noStrike" cap="none" normalizeH="0" baseline="0" dirty="0">
                          <a:ln>
                            <a:noFill/>
                          </a:ln>
                          <a:solidFill>
                            <a:schemeClr val="tx1"/>
                          </a:solidFill>
                          <a:effectLst/>
                          <a:latin typeface="+mn-lt"/>
                        </a:rPr>
                        <a:t>1.3 c’/c</a:t>
                      </a:r>
                      <a:endParaRPr lang="en-US" dirty="0"/>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1111">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a:ln>
                            <a:noFill/>
                          </a:ln>
                          <a:solidFill>
                            <a:schemeClr val="tx1"/>
                          </a:solidFill>
                          <a:effectLst/>
                          <a:latin typeface="+mn-lt"/>
                        </a:rPr>
                        <a:t>Double slotted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kumimoji="0" lang="en-US" sz="1600" b="0" i="0" u="none" strike="noStrike" cap="none" normalizeH="0" baseline="0" dirty="0">
                          <a:ln>
                            <a:noFill/>
                          </a:ln>
                          <a:solidFill>
                            <a:schemeClr val="tx1"/>
                          </a:solidFill>
                          <a:effectLst/>
                          <a:latin typeface="+mn-lt"/>
                        </a:rPr>
                        <a:t>1.6 c’/c</a:t>
                      </a:r>
                      <a:endParaRPr lang="en-US" dirty="0"/>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1111">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a:ln>
                            <a:noFill/>
                          </a:ln>
                          <a:solidFill>
                            <a:schemeClr val="tx1"/>
                          </a:solidFill>
                          <a:effectLst/>
                          <a:latin typeface="+mn-lt"/>
                        </a:rPr>
                        <a:t>Triple slotted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kumimoji="0" lang="en-US" sz="1600" b="0" i="0" u="none" strike="noStrike" cap="none" normalizeH="0" baseline="0" dirty="0">
                          <a:ln>
                            <a:noFill/>
                          </a:ln>
                          <a:solidFill>
                            <a:schemeClr val="tx1"/>
                          </a:solidFill>
                          <a:effectLst/>
                          <a:latin typeface="+mn-lt"/>
                        </a:rPr>
                        <a:t>1.9 c’/c</a:t>
                      </a:r>
                      <a:endParaRPr lang="en-US" dirty="0"/>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1111">
                <a:tc gridSpan="2">
                  <a:txBody>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dirty="0">
                          <a:ln>
                            <a:noFill/>
                          </a:ln>
                          <a:solidFill>
                            <a:schemeClr val="tx1"/>
                          </a:solidFill>
                          <a:effectLst/>
                          <a:latin typeface="+mn-lt"/>
                        </a:rPr>
                        <a:t>LE devices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7"/>
                  </a:ext>
                </a:extLst>
              </a:tr>
              <a:tr h="231111">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a:ln>
                            <a:noFill/>
                          </a:ln>
                          <a:solidFill>
                            <a:schemeClr val="tx1"/>
                          </a:solidFill>
                          <a:effectLst/>
                          <a:latin typeface="+mn-lt"/>
                        </a:rPr>
                        <a:t>Fixed slot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kumimoji="0" lang="en-US" sz="1600" b="0" i="0" u="none" strike="noStrike" cap="none" normalizeH="0" baseline="0" dirty="0">
                          <a:ln>
                            <a:noFill/>
                          </a:ln>
                          <a:solidFill>
                            <a:schemeClr val="tx1"/>
                          </a:solidFill>
                          <a:effectLst/>
                          <a:latin typeface="+mn-lt"/>
                        </a:rPr>
                        <a:t>0.2</a:t>
                      </a:r>
                      <a:endParaRPr lang="en-US" dirty="0"/>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1111">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dirty="0">
                          <a:ln>
                            <a:noFill/>
                          </a:ln>
                          <a:solidFill>
                            <a:schemeClr val="tx1"/>
                          </a:solidFill>
                          <a:effectLst/>
                          <a:latin typeface="+mn-lt"/>
                        </a:rPr>
                        <a:t>Leading edge flap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kumimoji="0" lang="en-US" sz="1600" b="0" i="0" u="none" strike="noStrike" cap="none" normalizeH="0" baseline="0" dirty="0">
                          <a:ln>
                            <a:noFill/>
                          </a:ln>
                          <a:solidFill>
                            <a:schemeClr val="tx1"/>
                          </a:solidFill>
                          <a:effectLst/>
                          <a:latin typeface="+mn-lt"/>
                        </a:rPr>
                        <a:t>0.3</a:t>
                      </a:r>
                      <a:endParaRPr lang="en-US" dirty="0"/>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1111">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a:ln>
                            <a:noFill/>
                          </a:ln>
                          <a:solidFill>
                            <a:schemeClr val="tx1"/>
                          </a:solidFill>
                          <a:effectLst/>
                          <a:latin typeface="+mn-lt"/>
                        </a:rPr>
                        <a:t>Kruger flap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kumimoji="0" lang="en-US" sz="1600" b="0" i="0" u="none" strike="noStrike" cap="none" normalizeH="0" baseline="0" dirty="0">
                          <a:ln>
                            <a:noFill/>
                          </a:ln>
                          <a:solidFill>
                            <a:schemeClr val="tx1"/>
                          </a:solidFill>
                          <a:effectLst/>
                          <a:latin typeface="+mn-lt"/>
                        </a:rPr>
                        <a:t>0.3</a:t>
                      </a:r>
                      <a:endParaRPr lang="en-US" dirty="0"/>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31111">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600" b="0" i="0" u="none" strike="noStrike" cap="none" normalizeH="0" baseline="0" dirty="0">
                          <a:ln>
                            <a:noFill/>
                          </a:ln>
                          <a:solidFill>
                            <a:schemeClr val="tx1"/>
                          </a:solidFill>
                          <a:effectLst/>
                          <a:latin typeface="+mn-lt"/>
                        </a:rPr>
                        <a:t>Slat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algn="ctr"/>
                      <a:r>
                        <a:rPr kumimoji="0" lang="en-US" sz="1600" b="0" i="0" u="none" strike="noStrike" cap="none" normalizeH="0" baseline="0" dirty="0">
                          <a:ln>
                            <a:noFill/>
                          </a:ln>
                          <a:solidFill>
                            <a:schemeClr val="tx1"/>
                          </a:solidFill>
                          <a:effectLst/>
                          <a:latin typeface="+mn-lt"/>
                        </a:rPr>
                        <a:t>0.4 c’/c</a:t>
                      </a:r>
                      <a:endParaRPr lang="en-US" dirty="0"/>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7" name="Picture 59" descr="warning">
            <a:extLst>
              <a:ext uri="{FF2B5EF4-FFF2-40B4-BE49-F238E27FC236}">
                <a16:creationId xmlns:a16="http://schemas.microsoft.com/office/drawing/2014/main" id="{6F9E6A19-8C37-411F-8F77-D40AE719C6E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34843" y="4235035"/>
            <a:ext cx="6858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67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8B6B6E35-EDE7-4009-BA60-857D2E6DA68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8"/>
            </a:pPr>
            <a:r>
              <a:rPr lang="en-US" dirty="0">
                <a:solidFill>
                  <a:schemeClr val="bg1"/>
                </a:solidFill>
              </a:rPr>
              <a:t>Wing Sizing</a:t>
            </a:r>
          </a:p>
          <a:p>
            <a:pPr marL="192882" lvl="1" indent="0">
              <a:spcBef>
                <a:spcPts val="0"/>
              </a:spcBef>
              <a:buNone/>
            </a:pPr>
            <a:r>
              <a:rPr lang="en-US" sz="1800" dirty="0">
                <a:solidFill>
                  <a:schemeClr val="bg1"/>
                </a:solidFill>
              </a:rPr>
              <a:t>8.1. Introduction to Wing Design</a:t>
            </a:r>
          </a:p>
          <a:p>
            <a:pPr marL="192882" lvl="1" indent="0">
              <a:spcBef>
                <a:spcPts val="0"/>
              </a:spcBef>
              <a:buNone/>
            </a:pPr>
            <a:r>
              <a:rPr lang="en-US" sz="1800" dirty="0">
                <a:solidFill>
                  <a:schemeClr val="bg1"/>
                </a:solidFill>
              </a:rPr>
              <a:t>8.2. Infinite Wings &amp; Airfoils</a:t>
            </a:r>
          </a:p>
          <a:p>
            <a:pPr marL="192882" lvl="1" indent="0">
              <a:spcBef>
                <a:spcPts val="0"/>
              </a:spcBef>
              <a:buNone/>
            </a:pPr>
            <a:r>
              <a:rPr lang="en-US" sz="1600" dirty="0">
                <a:solidFill>
                  <a:schemeClr val="bg1"/>
                </a:solidFill>
              </a:rPr>
              <a:t>	8.2.1 Characterization and Performance </a:t>
            </a:r>
          </a:p>
          <a:p>
            <a:pPr marL="192882" lvl="1" indent="0">
              <a:spcBef>
                <a:spcPts val="0"/>
              </a:spcBef>
              <a:buNone/>
            </a:pPr>
            <a:r>
              <a:rPr lang="en-US" sz="1600" dirty="0">
                <a:solidFill>
                  <a:schemeClr val="bg1"/>
                </a:solidFill>
              </a:rPr>
              <a:t>	8.2.2 Selection Procedure</a:t>
            </a:r>
          </a:p>
          <a:p>
            <a:pPr marL="192882" lvl="1" indent="0">
              <a:spcBef>
                <a:spcPts val="0"/>
              </a:spcBef>
              <a:buNone/>
            </a:pPr>
            <a:r>
              <a:rPr lang="en-US" sz="1800" dirty="0">
                <a:solidFill>
                  <a:schemeClr val="bg1"/>
                </a:solidFill>
              </a:rPr>
              <a:t>8.3. Finite Wings</a:t>
            </a:r>
          </a:p>
          <a:p>
            <a:pPr marL="192882" lvl="1" indent="0">
              <a:spcBef>
                <a:spcPts val="0"/>
              </a:spcBef>
              <a:buNone/>
            </a:pPr>
            <a:r>
              <a:rPr lang="en-US" sz="1600" dirty="0">
                <a:solidFill>
                  <a:schemeClr val="bg1"/>
                </a:solidFill>
              </a:rPr>
              <a:t>	8.3.1 Planform Parameters</a:t>
            </a:r>
          </a:p>
          <a:p>
            <a:pPr marL="192882" lvl="1" indent="0">
              <a:spcBef>
                <a:spcPts val="0"/>
              </a:spcBef>
              <a:buNone/>
            </a:pPr>
            <a:r>
              <a:rPr lang="en-US" sz="1600" dirty="0">
                <a:solidFill>
                  <a:schemeClr val="bg1"/>
                </a:solidFill>
              </a:rPr>
              <a:t>	8.3.2 Effect and selection of wing design parameters</a:t>
            </a:r>
          </a:p>
          <a:p>
            <a:pPr marL="192882" lvl="1" indent="0">
              <a:spcBef>
                <a:spcPts val="0"/>
              </a:spcBef>
              <a:buNone/>
            </a:pPr>
            <a:r>
              <a:rPr lang="en-US" sz="1600" dirty="0">
                <a:solidFill>
                  <a:schemeClr val="bg1"/>
                </a:solidFill>
              </a:rPr>
              <a:t>	8.3.3 Lift curve for finite wings</a:t>
            </a:r>
          </a:p>
          <a:p>
            <a:pPr marL="192882" lvl="1" indent="0">
              <a:spcBef>
                <a:spcPts val="0"/>
              </a:spcBef>
              <a:buNone/>
            </a:pPr>
            <a:r>
              <a:rPr lang="en-US" sz="1800" dirty="0">
                <a:solidFill>
                  <a:schemeClr val="bg1"/>
                </a:solidFill>
              </a:rPr>
              <a:t>8.4. High Lift Devices</a:t>
            </a:r>
          </a:p>
          <a:p>
            <a:pPr marL="192882" lvl="1" indent="0">
              <a:spcBef>
                <a:spcPts val="0"/>
              </a:spcBef>
              <a:buNone/>
            </a:pPr>
            <a:r>
              <a:rPr lang="en-US" sz="1600" dirty="0">
                <a:solidFill>
                  <a:schemeClr val="bg1"/>
                </a:solidFill>
              </a:rPr>
              <a:t>	8.4.1 Trailing-Edge Devices</a:t>
            </a:r>
          </a:p>
          <a:p>
            <a:pPr marL="192882" lvl="1" indent="0">
              <a:spcBef>
                <a:spcPts val="0"/>
              </a:spcBef>
              <a:buNone/>
            </a:pPr>
            <a:r>
              <a:rPr lang="en-US" sz="1600" dirty="0">
                <a:solidFill>
                  <a:schemeClr val="bg1"/>
                </a:solidFill>
              </a:rPr>
              <a:t>	8.4.2 Leading-Edge Devices</a:t>
            </a:r>
          </a:p>
          <a:p>
            <a:pPr marL="192882" lvl="1" indent="0">
              <a:spcBef>
                <a:spcPts val="0"/>
              </a:spcBef>
              <a:buNone/>
            </a:pPr>
            <a:r>
              <a:rPr lang="en-US" sz="1800" dirty="0">
                <a:solidFill>
                  <a:schemeClr val="bg1"/>
                </a:solidFill>
              </a:rPr>
              <a:t>8.5. Other Considerations</a:t>
            </a:r>
          </a:p>
          <a:p>
            <a:pPr marL="192882" lvl="1" indent="0">
              <a:spcBef>
                <a:spcPts val="0"/>
              </a:spcBef>
              <a:buNone/>
            </a:pPr>
            <a:r>
              <a:rPr lang="en-US" sz="1600" dirty="0">
                <a:solidFill>
                  <a:schemeClr val="bg1"/>
                </a:solidFill>
              </a:rPr>
              <a:t>	8.5.1 Wing Fuel Tanks</a:t>
            </a:r>
          </a:p>
          <a:p>
            <a:pPr marL="192882" lvl="1" indent="0">
              <a:spcBef>
                <a:spcPts val="0"/>
              </a:spcBef>
              <a:buNone/>
            </a:pPr>
            <a:r>
              <a:rPr lang="en-US" sz="1600" dirty="0">
                <a:solidFill>
                  <a:schemeClr val="bg1"/>
                </a:solidFill>
              </a:rPr>
              <a:t>	8.5.2 Integration of Wing Structures</a:t>
            </a:r>
          </a:p>
          <a:p>
            <a:pPr marL="192882" lvl="1" indent="0">
              <a:spcBef>
                <a:spcPts val="0"/>
              </a:spcBef>
              <a:buNone/>
            </a:pPr>
            <a:r>
              <a:rPr lang="en-US" sz="1800" dirty="0">
                <a:solidFill>
                  <a:schemeClr val="bg1"/>
                </a:solidFill>
              </a:rPr>
              <a:t>8.6. Wing Design Checklist</a:t>
            </a:r>
          </a:p>
          <a:p>
            <a:pPr marL="192882" lvl="1" indent="0">
              <a:spcBef>
                <a:spcPts val="0"/>
              </a:spcBef>
              <a:buNone/>
            </a:pPr>
            <a:endParaRPr lang="en-US" dirty="0">
              <a:solidFill>
                <a:schemeClr val="bg1"/>
              </a:solidFill>
              <a:highlight>
                <a:srgbClr val="00FFFF"/>
              </a:highlight>
            </a:endParaRPr>
          </a:p>
        </p:txBody>
      </p:sp>
    </p:spTree>
    <p:extLst>
      <p:ext uri="{BB962C8B-B14F-4D97-AF65-F5344CB8AC3E}">
        <p14:creationId xmlns:p14="http://schemas.microsoft.com/office/powerpoint/2010/main" val="3562505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C71D-B6EB-4527-AB47-F3518414183F}"/>
              </a:ext>
            </a:extLst>
          </p:cNvPr>
          <p:cNvSpPr>
            <a:spLocks noGrp="1"/>
          </p:cNvSpPr>
          <p:nvPr>
            <p:ph type="title"/>
          </p:nvPr>
        </p:nvSpPr>
        <p:spPr/>
        <p:txBody>
          <a:bodyPr/>
          <a:lstStyle/>
          <a:p>
            <a:r>
              <a:rPr lang="en-US" dirty="0"/>
              <a:t>Wing Sizing &amp; Design</a:t>
            </a:r>
          </a:p>
        </p:txBody>
      </p:sp>
      <p:sp>
        <p:nvSpPr>
          <p:cNvPr id="3" name="Content Placeholder 2">
            <a:extLst>
              <a:ext uri="{FF2B5EF4-FFF2-40B4-BE49-F238E27FC236}">
                <a16:creationId xmlns:a16="http://schemas.microsoft.com/office/drawing/2014/main" id="{C9892A0D-C42D-486F-86FF-69D9625B8C1F}"/>
              </a:ext>
            </a:extLst>
          </p:cNvPr>
          <p:cNvSpPr>
            <a:spLocks noGrp="1"/>
          </p:cNvSpPr>
          <p:nvPr>
            <p:ph idx="1"/>
          </p:nvPr>
        </p:nvSpPr>
        <p:spPr/>
        <p:txBody>
          <a:bodyPr/>
          <a:lstStyle/>
          <a:p>
            <a:endParaRPr lang="en-US" dirty="0"/>
          </a:p>
        </p:txBody>
      </p:sp>
      <p:pic>
        <p:nvPicPr>
          <p:cNvPr id="146434" name="Picture 2" descr="Jonker Sailplanes JS3 18m Rapture » Justin de Reuck – Aviation Photographer">
            <a:extLst>
              <a:ext uri="{FF2B5EF4-FFF2-40B4-BE49-F238E27FC236}">
                <a16:creationId xmlns:a16="http://schemas.microsoft.com/office/drawing/2014/main" id="{357FB6D2-D6E9-495B-BCCE-E26933C216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37" r="1"/>
          <a:stretch/>
        </p:blipFill>
        <p:spPr bwMode="auto">
          <a:xfrm>
            <a:off x="501805" y="1367458"/>
            <a:ext cx="4490225" cy="4413677"/>
          </a:xfrm>
          <a:prstGeom prst="rect">
            <a:avLst/>
          </a:prstGeom>
          <a:noFill/>
          <a:extLst>
            <a:ext uri="{909E8E84-426E-40DD-AFC4-6F175D3DCCD1}">
              <a14:hiddenFill xmlns:a14="http://schemas.microsoft.com/office/drawing/2010/main">
                <a:solidFill>
                  <a:srgbClr val="FFFFFF"/>
                </a:solidFill>
              </a14:hiddenFill>
            </a:ext>
          </a:extLst>
        </p:spPr>
      </p:pic>
      <p:pic>
        <p:nvPicPr>
          <p:cNvPr id="146436" name="Picture 4" descr="The F-104 Starfighter was supposed to be the Air Force's fastest,  highest-flying combat jet">
            <a:extLst>
              <a:ext uri="{FF2B5EF4-FFF2-40B4-BE49-F238E27FC236}">
                <a16:creationId xmlns:a16="http://schemas.microsoft.com/office/drawing/2014/main" id="{FC6CC76E-B68B-4B49-8478-21B823DD64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45" t="7321" r="4293" b="16679"/>
          <a:stretch/>
        </p:blipFill>
        <p:spPr bwMode="auto">
          <a:xfrm>
            <a:off x="5196467" y="2224662"/>
            <a:ext cx="6824547" cy="303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185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TB_fig_G-7_lower">
            <a:extLst>
              <a:ext uri="{FF2B5EF4-FFF2-40B4-BE49-F238E27FC236}">
                <a16:creationId xmlns:a16="http://schemas.microsoft.com/office/drawing/2014/main" id="{002AF8D2-3A84-4F0E-A1C6-087B398AC6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7" t="5893" r="5092" b="51661"/>
          <a:stretch/>
        </p:blipFill>
        <p:spPr bwMode="auto">
          <a:xfrm>
            <a:off x="305991" y="4438885"/>
            <a:ext cx="3860006" cy="121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Evaluation of the Lift Curve for the Flapped Wing</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599" y="1600207"/>
            <a:ext cx="6737067" cy="4108119"/>
          </a:xfrm>
        </p:spPr>
        <p:txBody>
          <a:bodyPr/>
          <a:lstStyle/>
          <a:p>
            <a:pPr marL="0" indent="0">
              <a:buNone/>
            </a:pPr>
            <a:r>
              <a:rPr lang="en-US" altLang="en-US" dirty="0">
                <a:sym typeface="Wingdings" panose="05000000000000000000" pitchFamily="2" charset="2"/>
              </a:rPr>
              <a:t>c’/c is dependent on </a:t>
            </a:r>
            <a:r>
              <a:rPr lang="en-US" altLang="en-US" b="1" dirty="0">
                <a:sym typeface="Wingdings" panose="05000000000000000000" pitchFamily="2" charset="2"/>
              </a:rPr>
              <a:t>flap type</a:t>
            </a:r>
            <a:r>
              <a:rPr lang="en-US" altLang="en-US" dirty="0">
                <a:sym typeface="Wingdings" panose="05000000000000000000" pitchFamily="2" charset="2"/>
              </a:rPr>
              <a:t> and </a:t>
            </a:r>
            <a:r>
              <a:rPr lang="en-US" altLang="en-US" b="1" dirty="0">
                <a:sym typeface="Wingdings" panose="05000000000000000000" pitchFamily="2" charset="2"/>
              </a:rPr>
              <a:t>deflection</a:t>
            </a:r>
            <a:r>
              <a:rPr lang="en-US" altLang="en-US" dirty="0">
                <a:sym typeface="Wingdings" panose="05000000000000000000" pitchFamily="2" charset="2"/>
              </a:rPr>
              <a:t>: </a:t>
            </a:r>
            <a:endParaRPr lang="en-GB" altLang="en-US" dirty="0">
              <a:sym typeface="Wingdings" panose="05000000000000000000" pitchFamily="2" charset="2"/>
            </a:endParaRPr>
          </a:p>
          <a:p>
            <a:r>
              <a:rPr lang="en-US" altLang="en-US" sz="1800" dirty="0"/>
              <a:t>To compute c’/c:</a:t>
            </a:r>
          </a:p>
          <a:p>
            <a:pPr marL="511672" lvl="1" indent="-342900">
              <a:buFont typeface="+mj-lt"/>
              <a:buAutoNum type="arabicPeriod"/>
            </a:pPr>
            <a:r>
              <a:rPr lang="en-US" altLang="en-US" sz="1400" dirty="0"/>
              <a:t>First assume a value of </a:t>
            </a:r>
            <a:r>
              <a:rPr lang="en-US" altLang="en-US" sz="1400" dirty="0" err="1"/>
              <a:t>c</a:t>
            </a:r>
            <a:r>
              <a:rPr lang="en-US" altLang="en-US" sz="1400" baseline="-25000" dirty="0" err="1"/>
              <a:t>f</a:t>
            </a:r>
            <a:r>
              <a:rPr lang="en-US" altLang="en-US" sz="1400" dirty="0"/>
              <a:t> (see note previous slide)</a:t>
            </a:r>
          </a:p>
          <a:p>
            <a:pPr marL="511672" lvl="1" indent="-342900">
              <a:buFont typeface="+mj-lt"/>
              <a:buAutoNum type="arabicPeriod"/>
            </a:pPr>
            <a:r>
              <a:rPr lang="en-US" altLang="en-US" sz="1400" dirty="0"/>
              <a:t>Then obtain </a:t>
            </a:r>
            <a:r>
              <a:rPr lang="en-US" altLang="en-US" sz="1400" dirty="0" err="1"/>
              <a:t>Δc</a:t>
            </a:r>
            <a:r>
              <a:rPr lang="en-US" altLang="en-US" sz="1400" dirty="0"/>
              <a:t>/ </a:t>
            </a:r>
            <a:r>
              <a:rPr lang="en-US" altLang="en-US" sz="1400" dirty="0" err="1"/>
              <a:t>c</a:t>
            </a:r>
            <a:r>
              <a:rPr lang="en-US" altLang="en-US" sz="1400" baseline="-25000" dirty="0" err="1"/>
              <a:t>f</a:t>
            </a:r>
            <a:r>
              <a:rPr lang="en-US" altLang="en-US" sz="1400" dirty="0"/>
              <a:t>,  based on deflection angle </a:t>
            </a:r>
            <a:r>
              <a:rPr lang="el-GR" altLang="en-US" sz="1400" dirty="0"/>
              <a:t>δ</a:t>
            </a:r>
            <a:r>
              <a:rPr lang="en-US" altLang="en-US" sz="1400" baseline="-25000" dirty="0"/>
              <a:t>f </a:t>
            </a:r>
            <a:r>
              <a:rPr lang="en-US" altLang="en-US" sz="1400" dirty="0"/>
              <a:t> using this graph</a:t>
            </a:r>
            <a:br>
              <a:rPr lang="en-US" altLang="en-US" sz="1400" dirty="0"/>
            </a:br>
            <a:r>
              <a:rPr lang="en-US" altLang="en-US" sz="1400" dirty="0"/>
              <a:t>(Note that </a:t>
            </a:r>
            <a:r>
              <a:rPr lang="en-US" altLang="en-US" sz="1400" dirty="0" err="1"/>
              <a:t>Δc</a:t>
            </a:r>
            <a:r>
              <a:rPr lang="en-US" altLang="en-US" sz="1400" dirty="0"/>
              <a:t>/ </a:t>
            </a:r>
            <a:r>
              <a:rPr lang="en-US" altLang="en-US" sz="1400" dirty="0" err="1"/>
              <a:t>c</a:t>
            </a:r>
            <a:r>
              <a:rPr lang="en-US" altLang="en-US" sz="1400" baseline="-25000" dirty="0" err="1"/>
              <a:t>f</a:t>
            </a:r>
            <a:r>
              <a:rPr lang="en-US" altLang="en-US" sz="1400" dirty="0"/>
              <a:t> varies at take off and landing)</a:t>
            </a:r>
          </a:p>
          <a:p>
            <a:pPr marL="511672" lvl="1" indent="-342900">
              <a:buFont typeface="+mj-lt"/>
              <a:buAutoNum type="arabicPeriod"/>
            </a:pPr>
            <a:r>
              <a:rPr lang="en-US" altLang="en-US" sz="1400" dirty="0"/>
              <a:t>The flapped chord </a:t>
            </a:r>
            <a:r>
              <a:rPr lang="en-US" altLang="en-US" sz="1400" dirty="0">
                <a:sym typeface="Wingdings" panose="05000000000000000000" pitchFamily="2" charset="2"/>
              </a:rPr>
              <a:t>c’ </a:t>
            </a:r>
            <a:r>
              <a:rPr lang="en-US" altLang="en-US" sz="1400" dirty="0"/>
              <a:t>is then:</a:t>
            </a:r>
          </a:p>
          <a:p>
            <a:endParaRPr lang="en-GB" altLang="en-US" sz="2000" dirty="0"/>
          </a:p>
          <a:p>
            <a:endParaRPr lang="en-US" altLang="en-US" dirty="0"/>
          </a:p>
        </p:txBody>
      </p:sp>
      <p:pic>
        <p:nvPicPr>
          <p:cNvPr id="3" name="Picture 5" descr="TB_fig_G-7">
            <a:extLst>
              <a:ext uri="{FF2B5EF4-FFF2-40B4-BE49-F238E27FC236}">
                <a16:creationId xmlns:a16="http://schemas.microsoft.com/office/drawing/2014/main" id="{8713F296-B9FC-4E29-941C-F422162113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550" y="1417638"/>
            <a:ext cx="436245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6FC1D4D8-F7D6-47E0-92C3-022AF06DDBAF}"/>
              </a:ext>
            </a:extLst>
          </p:cNvPr>
          <p:cNvSpPr txBox="1"/>
          <p:nvPr/>
        </p:nvSpPr>
        <p:spPr>
          <a:xfrm>
            <a:off x="2659515" y="3429000"/>
            <a:ext cx="1989365" cy="646331"/>
          </a:xfrm>
          <a:prstGeom prst="rect">
            <a:avLst/>
          </a:prstGeom>
          <a:noFill/>
        </p:spPr>
        <p:txBody>
          <a:bodyPr wrap="square">
            <a:spAutoFit/>
          </a:bodyPr>
          <a:lstStyle/>
          <a:p>
            <a:pPr marL="0" indent="0">
              <a:buNone/>
            </a:pPr>
            <a:r>
              <a:rPr lang="en-US" altLang="en-US" sz="3600" dirty="0">
                <a:sym typeface="Wingdings" panose="05000000000000000000" pitchFamily="2" charset="2"/>
              </a:rPr>
              <a:t>c’= c + </a:t>
            </a:r>
            <a:r>
              <a:rPr lang="el-GR" altLang="en-US" sz="3600" dirty="0">
                <a:cs typeface="Tahoma" panose="020B0604030504040204" pitchFamily="34" charset="0"/>
                <a:sym typeface="Wingdings" panose="05000000000000000000" pitchFamily="2" charset="2"/>
              </a:rPr>
              <a:t>Δ</a:t>
            </a:r>
            <a:r>
              <a:rPr lang="en-US" altLang="en-US" sz="3600" dirty="0">
                <a:sym typeface="Wingdings" panose="05000000000000000000" pitchFamily="2" charset="2"/>
              </a:rPr>
              <a:t>c</a:t>
            </a:r>
            <a:endParaRPr lang="en-GB" altLang="en-US" sz="3600" dirty="0">
              <a:sym typeface="Wingdings" panose="05000000000000000000" pitchFamily="2" charset="2"/>
            </a:endParaRPr>
          </a:p>
        </p:txBody>
      </p:sp>
      <p:pic>
        <p:nvPicPr>
          <p:cNvPr id="6" name="Picture 6" descr="TB_fig_G-7_lower">
            <a:extLst>
              <a:ext uri="{FF2B5EF4-FFF2-40B4-BE49-F238E27FC236}">
                <a16:creationId xmlns:a16="http://schemas.microsoft.com/office/drawing/2014/main" id="{BC7466DC-0313-4F9B-AF91-224456FBE7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0" t="47955" r="3422"/>
          <a:stretch/>
        </p:blipFill>
        <p:spPr bwMode="auto">
          <a:xfrm>
            <a:off x="4253083" y="4438885"/>
            <a:ext cx="3497546" cy="129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58827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Evaluation of the Lift Curve for the Flapped Wing</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Step 2: Determine the approximate variation of α</a:t>
            </a:r>
            <a:r>
              <a:rPr lang="en-US" altLang="en-US" baseline="-25000" dirty="0"/>
              <a:t>0L</a:t>
            </a:r>
            <a:r>
              <a:rPr lang="en-US" altLang="en-US" dirty="0"/>
              <a:t> due to TE devices</a:t>
            </a:r>
          </a:p>
          <a:p>
            <a:r>
              <a:rPr lang="el-GR" altLang="en-US" sz="2000" dirty="0"/>
              <a:t>Δ</a:t>
            </a:r>
            <a:r>
              <a:rPr lang="en-US" altLang="en-US" sz="2000" dirty="0"/>
              <a:t>α</a:t>
            </a:r>
            <a:r>
              <a:rPr lang="en-US" altLang="en-US" sz="2000" baseline="-25000" dirty="0"/>
              <a:t>0L  </a:t>
            </a:r>
            <a:r>
              <a:rPr lang="en-US" altLang="en-US" sz="2000" dirty="0"/>
              <a:t>can be assumed to be the same value for various TE devices </a:t>
            </a:r>
            <a:endParaRPr lang="en-GB" altLang="en-US" sz="2000" dirty="0"/>
          </a:p>
          <a:p>
            <a:endParaRPr lang="en-US" altLang="en-US" dirty="0"/>
          </a:p>
        </p:txBody>
      </p:sp>
      <p:sp>
        <p:nvSpPr>
          <p:cNvPr id="3" name="Line 40">
            <a:extLst>
              <a:ext uri="{FF2B5EF4-FFF2-40B4-BE49-F238E27FC236}">
                <a16:creationId xmlns:a16="http://schemas.microsoft.com/office/drawing/2014/main" id="{95D9D07B-86DA-4803-8631-2D7053326E71}"/>
              </a:ext>
            </a:extLst>
          </p:cNvPr>
          <p:cNvSpPr>
            <a:spLocks noChangeShapeType="1"/>
          </p:cNvSpPr>
          <p:nvPr/>
        </p:nvSpPr>
        <p:spPr bwMode="auto">
          <a:xfrm flipV="1">
            <a:off x="8493705" y="2723244"/>
            <a:ext cx="0" cy="28321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 name="Line 41">
            <a:extLst>
              <a:ext uri="{FF2B5EF4-FFF2-40B4-BE49-F238E27FC236}">
                <a16:creationId xmlns:a16="http://schemas.microsoft.com/office/drawing/2014/main" id="{64CA3E9D-11B1-4A58-AA28-8AEC144A5207}"/>
              </a:ext>
            </a:extLst>
          </p:cNvPr>
          <p:cNvSpPr>
            <a:spLocks noChangeShapeType="1"/>
          </p:cNvSpPr>
          <p:nvPr/>
        </p:nvSpPr>
        <p:spPr bwMode="auto">
          <a:xfrm rot="5400000" flipV="1">
            <a:off x="8876293" y="3450319"/>
            <a:ext cx="0" cy="38131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Line 42">
            <a:extLst>
              <a:ext uri="{FF2B5EF4-FFF2-40B4-BE49-F238E27FC236}">
                <a16:creationId xmlns:a16="http://schemas.microsoft.com/office/drawing/2014/main" id="{F3B00A65-D39E-4514-A8E4-76AB0C7AFDEC}"/>
              </a:ext>
            </a:extLst>
          </p:cNvPr>
          <p:cNvSpPr>
            <a:spLocks noChangeShapeType="1"/>
          </p:cNvSpPr>
          <p:nvPr/>
        </p:nvSpPr>
        <p:spPr bwMode="auto">
          <a:xfrm flipV="1">
            <a:off x="7888868" y="3485244"/>
            <a:ext cx="1522412"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 name="Line 44">
            <a:extLst>
              <a:ext uri="{FF2B5EF4-FFF2-40B4-BE49-F238E27FC236}">
                <a16:creationId xmlns:a16="http://schemas.microsoft.com/office/drawing/2014/main" id="{FD09D1B5-2AC2-470D-925B-D10124BB0AC1}"/>
              </a:ext>
            </a:extLst>
          </p:cNvPr>
          <p:cNvSpPr>
            <a:spLocks noChangeShapeType="1"/>
          </p:cNvSpPr>
          <p:nvPr/>
        </p:nvSpPr>
        <p:spPr bwMode="auto">
          <a:xfrm>
            <a:off x="8649280" y="4475844"/>
            <a:ext cx="806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 name="Arc 45">
            <a:extLst>
              <a:ext uri="{FF2B5EF4-FFF2-40B4-BE49-F238E27FC236}">
                <a16:creationId xmlns:a16="http://schemas.microsoft.com/office/drawing/2014/main" id="{E8AC23E7-B59D-4B23-93B5-1FAD595D0D5D}"/>
              </a:ext>
            </a:extLst>
          </p:cNvPr>
          <p:cNvSpPr>
            <a:spLocks/>
          </p:cNvSpPr>
          <p:nvPr/>
        </p:nvSpPr>
        <p:spPr bwMode="auto">
          <a:xfrm>
            <a:off x="8573080" y="4171044"/>
            <a:ext cx="454025" cy="314325"/>
          </a:xfrm>
          <a:custGeom>
            <a:avLst/>
            <a:gdLst>
              <a:gd name="T0" fmla="*/ 320649 w 21599"/>
              <a:gd name="T1" fmla="*/ 0 h 15293"/>
              <a:gd name="T2" fmla="*/ 454025 w 21599"/>
              <a:gd name="T3" fmla="*/ 311263 h 15293"/>
              <a:gd name="T4" fmla="*/ 0 w 21599"/>
              <a:gd name="T5" fmla="*/ 314325 h 15293"/>
              <a:gd name="T6" fmla="*/ 0 60000 65536"/>
              <a:gd name="T7" fmla="*/ 0 60000 65536"/>
              <a:gd name="T8" fmla="*/ 0 60000 65536"/>
              <a:gd name="T9" fmla="*/ 0 w 21599"/>
              <a:gd name="T10" fmla="*/ 0 h 15293"/>
              <a:gd name="T11" fmla="*/ 21599 w 21599"/>
              <a:gd name="T12" fmla="*/ 15293 h 15293"/>
            </a:gdLst>
            <a:ahLst/>
            <a:cxnLst>
              <a:cxn ang="T6">
                <a:pos x="T0" y="T1"/>
              </a:cxn>
              <a:cxn ang="T7">
                <a:pos x="T2" y="T3"/>
              </a:cxn>
              <a:cxn ang="T8">
                <a:pos x="T4" y="T5"/>
              </a:cxn>
            </a:cxnLst>
            <a:rect l="T9" t="T10" r="T11" b="T12"/>
            <a:pathLst>
              <a:path w="21599" h="15293" fill="none" extrusionOk="0">
                <a:moveTo>
                  <a:pt x="15253" y="0"/>
                </a:moveTo>
                <a:cubicBezTo>
                  <a:pt x="19280" y="4015"/>
                  <a:pt x="21560" y="9457"/>
                  <a:pt x="21599" y="15143"/>
                </a:cubicBezTo>
              </a:path>
              <a:path w="21599" h="15293" stroke="0" extrusionOk="0">
                <a:moveTo>
                  <a:pt x="15253" y="0"/>
                </a:moveTo>
                <a:cubicBezTo>
                  <a:pt x="19280" y="4015"/>
                  <a:pt x="21560" y="9457"/>
                  <a:pt x="21599" y="15143"/>
                </a:cubicBezTo>
                <a:lnTo>
                  <a:pt x="0" y="15293"/>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5" name="Text Box 46">
            <a:extLst>
              <a:ext uri="{FF2B5EF4-FFF2-40B4-BE49-F238E27FC236}">
                <a16:creationId xmlns:a16="http://schemas.microsoft.com/office/drawing/2014/main" id="{CB628FFB-FB6A-4D6A-84C2-DA9D2FAFE04F}"/>
              </a:ext>
            </a:extLst>
          </p:cNvPr>
          <p:cNvSpPr txBox="1">
            <a:spLocks noChangeArrowheads="1"/>
          </p:cNvSpPr>
          <p:nvPr/>
        </p:nvSpPr>
        <p:spPr bwMode="auto">
          <a:xfrm>
            <a:off x="10554280" y="5390244"/>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l-GR" altLang="en-US" sz="1800">
                <a:cs typeface="Tahoma" panose="020B0604030504040204" pitchFamily="34" charset="0"/>
              </a:rPr>
              <a:t>α</a:t>
            </a:r>
          </a:p>
        </p:txBody>
      </p:sp>
      <p:graphicFrame>
        <p:nvGraphicFramePr>
          <p:cNvPr id="17" name="Object 47">
            <a:extLst>
              <a:ext uri="{FF2B5EF4-FFF2-40B4-BE49-F238E27FC236}">
                <a16:creationId xmlns:a16="http://schemas.microsoft.com/office/drawing/2014/main" id="{EA0A7B64-418D-452B-9173-24F66DDAE0DB}"/>
              </a:ext>
            </a:extLst>
          </p:cNvPr>
          <p:cNvGraphicFramePr>
            <a:graphicFrameLocks noChangeAspect="1"/>
          </p:cNvGraphicFramePr>
          <p:nvPr/>
        </p:nvGraphicFramePr>
        <p:xfrm>
          <a:off x="7731705" y="4856844"/>
          <a:ext cx="384175" cy="338138"/>
        </p:xfrm>
        <a:graphic>
          <a:graphicData uri="http://schemas.openxmlformats.org/presentationml/2006/ole">
            <mc:AlternateContent xmlns:mc="http://schemas.openxmlformats.org/markup-compatibility/2006">
              <mc:Choice xmlns:v="urn:schemas-microsoft-com:vml" Requires="v">
                <p:oleObj name="Equation" r:id="rId3" imgW="253800" imgH="228600" progId="Equation.3">
                  <p:embed/>
                </p:oleObj>
              </mc:Choice>
              <mc:Fallback>
                <p:oleObj name="Equation" r:id="rId3" imgW="253800" imgH="228600" progId="Equation.3">
                  <p:embed/>
                  <p:pic>
                    <p:nvPicPr>
                      <p:cNvPr id="17" name="Object 47">
                        <a:extLst>
                          <a:ext uri="{FF2B5EF4-FFF2-40B4-BE49-F238E27FC236}">
                            <a16:creationId xmlns:a16="http://schemas.microsoft.com/office/drawing/2014/main" id="{EA0A7B64-418D-452B-9173-24F66DDAE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705" y="4856844"/>
                        <a:ext cx="384175"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55">
            <a:extLst>
              <a:ext uri="{FF2B5EF4-FFF2-40B4-BE49-F238E27FC236}">
                <a16:creationId xmlns:a16="http://schemas.microsoft.com/office/drawing/2014/main" id="{48A09D70-F7D7-4415-87EC-5E992A135742}"/>
              </a:ext>
            </a:extLst>
          </p:cNvPr>
          <p:cNvSpPr txBox="1">
            <a:spLocks noChangeArrowheads="1"/>
          </p:cNvSpPr>
          <p:nvPr/>
        </p:nvSpPr>
        <p:spPr bwMode="auto">
          <a:xfrm>
            <a:off x="9408105" y="3256644"/>
            <a:ext cx="768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a:t>clean</a:t>
            </a:r>
          </a:p>
        </p:txBody>
      </p:sp>
      <p:sp>
        <p:nvSpPr>
          <p:cNvPr id="21" name="Line 56">
            <a:extLst>
              <a:ext uri="{FF2B5EF4-FFF2-40B4-BE49-F238E27FC236}">
                <a16:creationId xmlns:a16="http://schemas.microsoft.com/office/drawing/2014/main" id="{C266BDAB-958A-4FF4-8D76-F510A679106A}"/>
              </a:ext>
            </a:extLst>
          </p:cNvPr>
          <p:cNvSpPr>
            <a:spLocks noChangeShapeType="1"/>
          </p:cNvSpPr>
          <p:nvPr/>
        </p:nvSpPr>
        <p:spPr bwMode="auto">
          <a:xfrm flipV="1">
            <a:off x="7198305" y="3637644"/>
            <a:ext cx="1371600" cy="17192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23" name="Object 60">
            <a:extLst>
              <a:ext uri="{FF2B5EF4-FFF2-40B4-BE49-F238E27FC236}">
                <a16:creationId xmlns:a16="http://schemas.microsoft.com/office/drawing/2014/main" id="{08CD7EF3-D0D6-4F7B-B855-A0EF27EDDAD7}"/>
              </a:ext>
            </a:extLst>
          </p:cNvPr>
          <p:cNvGraphicFramePr>
            <a:graphicFrameLocks noChangeAspect="1"/>
          </p:cNvGraphicFramePr>
          <p:nvPr/>
        </p:nvGraphicFramePr>
        <p:xfrm>
          <a:off x="7274505" y="5466444"/>
          <a:ext cx="538163" cy="338138"/>
        </p:xfrm>
        <a:graphic>
          <a:graphicData uri="http://schemas.openxmlformats.org/presentationml/2006/ole">
            <mc:AlternateContent xmlns:mc="http://schemas.openxmlformats.org/markup-compatibility/2006">
              <mc:Choice xmlns:v="urn:schemas-microsoft-com:vml" Requires="v">
                <p:oleObj name="Equation" r:id="rId5" imgW="355320" imgH="228600" progId="Equation.3">
                  <p:embed/>
                </p:oleObj>
              </mc:Choice>
              <mc:Fallback>
                <p:oleObj name="Equation" r:id="rId5" imgW="355320" imgH="228600" progId="Equation.3">
                  <p:embed/>
                  <p:pic>
                    <p:nvPicPr>
                      <p:cNvPr id="23" name="Object 60">
                        <a:extLst>
                          <a:ext uri="{FF2B5EF4-FFF2-40B4-BE49-F238E27FC236}">
                            <a16:creationId xmlns:a16="http://schemas.microsoft.com/office/drawing/2014/main" id="{08CD7EF3-D0D6-4F7B-B855-A0EF27EDDA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4505" y="5466444"/>
                        <a:ext cx="538163" cy="33813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61">
            <a:extLst>
              <a:ext uri="{FF2B5EF4-FFF2-40B4-BE49-F238E27FC236}">
                <a16:creationId xmlns:a16="http://schemas.microsoft.com/office/drawing/2014/main" id="{C2FD8176-CCE4-40A1-A913-6CE2D37B33C3}"/>
              </a:ext>
            </a:extLst>
          </p:cNvPr>
          <p:cNvSpPr>
            <a:spLocks noChangeShapeType="1"/>
          </p:cNvSpPr>
          <p:nvPr/>
        </p:nvSpPr>
        <p:spPr bwMode="auto">
          <a:xfrm flipV="1">
            <a:off x="7884105" y="5161644"/>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7" name="Line 62">
            <a:extLst>
              <a:ext uri="{FF2B5EF4-FFF2-40B4-BE49-F238E27FC236}">
                <a16:creationId xmlns:a16="http://schemas.microsoft.com/office/drawing/2014/main" id="{A67B550E-D6BA-4DB0-B8FF-93CFA2D3AD5E}"/>
              </a:ext>
            </a:extLst>
          </p:cNvPr>
          <p:cNvSpPr>
            <a:spLocks noChangeShapeType="1"/>
          </p:cNvSpPr>
          <p:nvPr/>
        </p:nvSpPr>
        <p:spPr bwMode="auto">
          <a:xfrm flipV="1">
            <a:off x="7198305" y="5161644"/>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9" name="Line 63">
            <a:extLst>
              <a:ext uri="{FF2B5EF4-FFF2-40B4-BE49-F238E27FC236}">
                <a16:creationId xmlns:a16="http://schemas.microsoft.com/office/drawing/2014/main" id="{114A9C20-274B-446C-B03D-5D11E776B9CD}"/>
              </a:ext>
            </a:extLst>
          </p:cNvPr>
          <p:cNvSpPr>
            <a:spLocks noChangeShapeType="1"/>
          </p:cNvSpPr>
          <p:nvPr/>
        </p:nvSpPr>
        <p:spPr bwMode="auto">
          <a:xfrm>
            <a:off x="7198305" y="5466444"/>
            <a:ext cx="685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1" name="Text Box 66">
            <a:extLst>
              <a:ext uri="{FF2B5EF4-FFF2-40B4-BE49-F238E27FC236}">
                <a16:creationId xmlns:a16="http://schemas.microsoft.com/office/drawing/2014/main" id="{9B3772B7-86FB-4EF4-A01F-A1B2007408C3}"/>
              </a:ext>
            </a:extLst>
          </p:cNvPr>
          <p:cNvSpPr txBox="1">
            <a:spLocks noChangeArrowheads="1"/>
          </p:cNvSpPr>
          <p:nvPr/>
        </p:nvSpPr>
        <p:spPr bwMode="auto">
          <a:xfrm rot="18341748">
            <a:off x="6815718" y="4401231"/>
            <a:ext cx="1009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a:t>flapped</a:t>
            </a:r>
          </a:p>
        </p:txBody>
      </p:sp>
      <p:graphicFrame>
        <p:nvGraphicFramePr>
          <p:cNvPr id="33" name="Object 68">
            <a:extLst>
              <a:ext uri="{FF2B5EF4-FFF2-40B4-BE49-F238E27FC236}">
                <a16:creationId xmlns:a16="http://schemas.microsoft.com/office/drawing/2014/main" id="{6ADF8EC8-40A4-4CCB-928D-5F8D3AC4C21E}"/>
              </a:ext>
            </a:extLst>
          </p:cNvPr>
          <p:cNvGraphicFramePr>
            <a:graphicFrameLocks noChangeAspect="1"/>
          </p:cNvGraphicFramePr>
          <p:nvPr/>
        </p:nvGraphicFramePr>
        <p:xfrm>
          <a:off x="9179505" y="4018644"/>
          <a:ext cx="965200" cy="419100"/>
        </p:xfrm>
        <a:graphic>
          <a:graphicData uri="http://schemas.openxmlformats.org/presentationml/2006/ole">
            <mc:AlternateContent xmlns:mc="http://schemas.openxmlformats.org/markup-compatibility/2006">
              <mc:Choice xmlns:v="urn:schemas-microsoft-com:vml" Requires="v">
                <p:oleObj name="Equation" r:id="rId7" imgW="520560" imgH="228600" progId="Equation.DSMT4">
                  <p:embed/>
                </p:oleObj>
              </mc:Choice>
              <mc:Fallback>
                <p:oleObj name="Equation" r:id="rId7" imgW="520560" imgH="228600" progId="Equation.DSMT4">
                  <p:embed/>
                  <p:pic>
                    <p:nvPicPr>
                      <p:cNvPr id="33" name="Object 68">
                        <a:extLst>
                          <a:ext uri="{FF2B5EF4-FFF2-40B4-BE49-F238E27FC236}">
                            <a16:creationId xmlns:a16="http://schemas.microsoft.com/office/drawing/2014/main" id="{6ADF8EC8-40A4-4CCB-928D-5F8D3AC4C2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9505" y="4018644"/>
                        <a:ext cx="9652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76">
            <a:extLst>
              <a:ext uri="{FF2B5EF4-FFF2-40B4-BE49-F238E27FC236}">
                <a16:creationId xmlns:a16="http://schemas.microsoft.com/office/drawing/2014/main" id="{ED0521B2-47A4-43F0-B882-44FBD4A71991}"/>
              </a:ext>
            </a:extLst>
          </p:cNvPr>
          <p:cNvSpPr>
            <a:spLocks noChangeShapeType="1"/>
          </p:cNvSpPr>
          <p:nvPr/>
        </p:nvSpPr>
        <p:spPr bwMode="auto">
          <a:xfrm flipV="1">
            <a:off x="7198305" y="3790044"/>
            <a:ext cx="1524000" cy="1524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7" name="Line 77">
            <a:extLst>
              <a:ext uri="{FF2B5EF4-FFF2-40B4-BE49-F238E27FC236}">
                <a16:creationId xmlns:a16="http://schemas.microsoft.com/office/drawing/2014/main" id="{2A9E1590-C5A0-4D25-A5C9-56D90249FA62}"/>
              </a:ext>
            </a:extLst>
          </p:cNvPr>
          <p:cNvSpPr>
            <a:spLocks noChangeShapeType="1"/>
          </p:cNvSpPr>
          <p:nvPr/>
        </p:nvSpPr>
        <p:spPr bwMode="auto">
          <a:xfrm flipV="1">
            <a:off x="7198305" y="3561444"/>
            <a:ext cx="1143000" cy="1752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39" name="Object 78">
            <a:extLst>
              <a:ext uri="{FF2B5EF4-FFF2-40B4-BE49-F238E27FC236}">
                <a16:creationId xmlns:a16="http://schemas.microsoft.com/office/drawing/2014/main" id="{5104BAD6-8EBA-4B74-BA08-5DB5365D3890}"/>
              </a:ext>
            </a:extLst>
          </p:cNvPr>
          <p:cNvGraphicFramePr>
            <a:graphicFrameLocks noChangeAspect="1"/>
          </p:cNvGraphicFramePr>
          <p:nvPr/>
        </p:nvGraphicFramePr>
        <p:xfrm>
          <a:off x="8592130" y="2723244"/>
          <a:ext cx="447675" cy="419100"/>
        </p:xfrm>
        <a:graphic>
          <a:graphicData uri="http://schemas.openxmlformats.org/presentationml/2006/ole">
            <mc:AlternateContent xmlns:mc="http://schemas.openxmlformats.org/markup-compatibility/2006">
              <mc:Choice xmlns:v="urn:schemas-microsoft-com:vml" Requires="v">
                <p:oleObj name="Equation" r:id="rId9" imgW="241200" imgH="228600" progId="Equation.DSMT4">
                  <p:embed/>
                </p:oleObj>
              </mc:Choice>
              <mc:Fallback>
                <p:oleObj name="Equation" r:id="rId9" imgW="241200" imgH="228600" progId="Equation.DSMT4">
                  <p:embed/>
                  <p:pic>
                    <p:nvPicPr>
                      <p:cNvPr id="39" name="Object 78">
                        <a:extLst>
                          <a:ext uri="{FF2B5EF4-FFF2-40B4-BE49-F238E27FC236}">
                            <a16:creationId xmlns:a16="http://schemas.microsoft.com/office/drawing/2014/main" id="{5104BAD6-8EBA-4B74-BA08-5DB5365D38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2130" y="2723244"/>
                        <a:ext cx="44767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18">
            <a:extLst>
              <a:ext uri="{FF2B5EF4-FFF2-40B4-BE49-F238E27FC236}">
                <a16:creationId xmlns:a16="http://schemas.microsoft.com/office/drawing/2014/main" id="{D2C0DA10-C5C4-4532-A9F9-E8C47C5ACDB2}"/>
              </a:ext>
            </a:extLst>
          </p:cNvPr>
          <p:cNvGraphicFramePr>
            <a:graphicFrameLocks noChangeAspect="1"/>
          </p:cNvGraphicFramePr>
          <p:nvPr/>
        </p:nvGraphicFramePr>
        <p:xfrm>
          <a:off x="1189038" y="2800350"/>
          <a:ext cx="4430712" cy="842963"/>
        </p:xfrm>
        <a:graphic>
          <a:graphicData uri="http://schemas.openxmlformats.org/presentationml/2006/ole">
            <mc:AlternateContent xmlns:mc="http://schemas.openxmlformats.org/markup-compatibility/2006">
              <mc:Choice xmlns:v="urn:schemas-microsoft-com:vml" Requires="v">
                <p:oleObj name="Equation" r:id="rId11" imgW="2197080" imgH="419040" progId="Equation.DSMT4">
                  <p:embed/>
                </p:oleObj>
              </mc:Choice>
              <mc:Fallback>
                <p:oleObj name="Equation" r:id="rId11" imgW="2197080" imgH="419040" progId="Equation.DSMT4">
                  <p:embed/>
                  <p:pic>
                    <p:nvPicPr>
                      <p:cNvPr id="40" name="Object 18">
                        <a:extLst>
                          <a:ext uri="{FF2B5EF4-FFF2-40B4-BE49-F238E27FC236}">
                            <a16:creationId xmlns:a16="http://schemas.microsoft.com/office/drawing/2014/main" id="{D2C0DA10-C5C4-4532-A9F9-E8C47C5ACDB2}"/>
                          </a:ext>
                        </a:extLst>
                      </p:cNvPr>
                      <p:cNvPicPr>
                        <a:picLocks noChangeAspect="1" noChangeArrowheads="1"/>
                      </p:cNvPicPr>
                      <p:nvPr/>
                    </p:nvPicPr>
                    <p:blipFill>
                      <a:blip r:embed="rId12"/>
                      <a:srcRect/>
                      <a:stretch>
                        <a:fillRect/>
                      </a:stretch>
                    </p:blipFill>
                    <p:spPr bwMode="auto">
                      <a:xfrm>
                        <a:off x="1189038" y="2800350"/>
                        <a:ext cx="4430712"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 name="Group 38">
            <a:extLst>
              <a:ext uri="{FF2B5EF4-FFF2-40B4-BE49-F238E27FC236}">
                <a16:creationId xmlns:a16="http://schemas.microsoft.com/office/drawing/2014/main" id="{71668148-C977-4975-84A9-A68CDE012E24}"/>
              </a:ext>
            </a:extLst>
          </p:cNvPr>
          <p:cNvGrpSpPr>
            <a:grpSpLocks/>
          </p:cNvGrpSpPr>
          <p:nvPr/>
        </p:nvGrpSpPr>
        <p:grpSpPr bwMode="auto">
          <a:xfrm>
            <a:off x="1138818" y="4349375"/>
            <a:ext cx="3844925" cy="708025"/>
            <a:chOff x="288" y="2112"/>
            <a:chExt cx="2422" cy="446"/>
          </a:xfrm>
        </p:grpSpPr>
        <p:graphicFrame>
          <p:nvGraphicFramePr>
            <p:cNvPr id="42" name="Object 36">
              <a:extLst>
                <a:ext uri="{FF2B5EF4-FFF2-40B4-BE49-F238E27FC236}">
                  <a16:creationId xmlns:a16="http://schemas.microsoft.com/office/drawing/2014/main" id="{F9D5FCB1-953C-4A47-B63C-59999839D7AA}"/>
                </a:ext>
              </a:extLst>
            </p:cNvPr>
            <p:cNvGraphicFramePr>
              <a:graphicFrameLocks noChangeAspect="1"/>
            </p:cNvGraphicFramePr>
            <p:nvPr/>
          </p:nvGraphicFramePr>
          <p:xfrm>
            <a:off x="288" y="2160"/>
            <a:ext cx="888" cy="306"/>
          </p:xfrm>
          <a:graphic>
            <a:graphicData uri="http://schemas.openxmlformats.org/presentationml/2006/ole">
              <mc:AlternateContent xmlns:mc="http://schemas.openxmlformats.org/markup-compatibility/2006">
                <mc:Choice xmlns:v="urn:schemas-microsoft-com:vml" Requires="v">
                  <p:oleObj name="Equation" r:id="rId13" imgW="698400" imgH="241200" progId="Equation.DSMT4">
                    <p:embed/>
                  </p:oleObj>
                </mc:Choice>
                <mc:Fallback>
                  <p:oleObj name="Equation" r:id="rId13" imgW="698400" imgH="241200" progId="Equation.DSMT4">
                    <p:embed/>
                    <p:pic>
                      <p:nvPicPr>
                        <p:cNvPr id="42" name="Object 36">
                          <a:extLst>
                            <a:ext uri="{FF2B5EF4-FFF2-40B4-BE49-F238E27FC236}">
                              <a16:creationId xmlns:a16="http://schemas.microsoft.com/office/drawing/2014/main" id="{F9D5FCB1-953C-4A47-B63C-59999839D7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 y="2160"/>
                          <a:ext cx="888"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Text Box 37">
              <a:extLst>
                <a:ext uri="{FF2B5EF4-FFF2-40B4-BE49-F238E27FC236}">
                  <a16:creationId xmlns:a16="http://schemas.microsoft.com/office/drawing/2014/main" id="{8AEF8C27-3E18-4A36-BC02-86C11CF90F26}"/>
                </a:ext>
              </a:extLst>
            </p:cNvPr>
            <p:cNvSpPr txBox="1">
              <a:spLocks noChangeArrowheads="1"/>
            </p:cNvSpPr>
            <p:nvPr/>
          </p:nvSpPr>
          <p:spPr bwMode="auto">
            <a:xfrm>
              <a:off x="1248" y="2112"/>
              <a:ext cx="146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US" altLang="en-US" dirty="0">
                  <a:latin typeface="+mn-lt"/>
                </a:rPr>
                <a:t>= - 15 deg at landing</a:t>
              </a:r>
            </a:p>
            <a:p>
              <a:pPr eaLnBrk="1" hangingPunct="1"/>
              <a:r>
                <a:rPr lang="en-US" altLang="en-US" dirty="0">
                  <a:latin typeface="+mn-lt"/>
                </a:rPr>
                <a:t>= - 10 deg at take off</a:t>
              </a:r>
            </a:p>
          </p:txBody>
        </p:sp>
      </p:grpSp>
      <p:sp>
        <p:nvSpPr>
          <p:cNvPr id="51" name="Oval 79">
            <a:extLst>
              <a:ext uri="{FF2B5EF4-FFF2-40B4-BE49-F238E27FC236}">
                <a16:creationId xmlns:a16="http://schemas.microsoft.com/office/drawing/2014/main" id="{1CB9601F-C6DA-419A-A875-9708677A8590}"/>
              </a:ext>
            </a:extLst>
          </p:cNvPr>
          <p:cNvSpPr>
            <a:spLocks noChangeArrowheads="1"/>
          </p:cNvSpPr>
          <p:nvPr/>
        </p:nvSpPr>
        <p:spPr bwMode="auto">
          <a:xfrm>
            <a:off x="2053218" y="2825375"/>
            <a:ext cx="1143000" cy="8382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52" name="Line 80">
            <a:extLst>
              <a:ext uri="{FF2B5EF4-FFF2-40B4-BE49-F238E27FC236}">
                <a16:creationId xmlns:a16="http://schemas.microsoft.com/office/drawing/2014/main" id="{B23F7FD0-17E3-460F-AEF1-76D30DD924AC}"/>
              </a:ext>
            </a:extLst>
          </p:cNvPr>
          <p:cNvSpPr>
            <a:spLocks noChangeShapeType="1"/>
          </p:cNvSpPr>
          <p:nvPr/>
        </p:nvSpPr>
        <p:spPr bwMode="auto">
          <a:xfrm flipH="1">
            <a:off x="1824618" y="3663575"/>
            <a:ext cx="609600" cy="685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Tree>
    <p:extLst>
      <p:ext uri="{BB962C8B-B14F-4D97-AF65-F5344CB8AC3E}">
        <p14:creationId xmlns:p14="http://schemas.microsoft.com/office/powerpoint/2010/main" val="17227114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Evaluation of the Lift Curve for the Flapped Wing</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Step 3: Determine the slope of the flapped curve </a:t>
            </a:r>
          </a:p>
          <a:p>
            <a:r>
              <a:rPr lang="en-US" altLang="en-US" sz="1800" dirty="0"/>
              <a:t>For TE devices which </a:t>
            </a:r>
            <a:r>
              <a:rPr lang="en-US" altLang="en-US" sz="1800" b="1" dirty="0"/>
              <a:t>do not</a:t>
            </a:r>
            <a:r>
              <a:rPr lang="en-US" altLang="en-US" sz="1800" dirty="0"/>
              <a:t> </a:t>
            </a:r>
            <a:r>
              <a:rPr lang="en-US" altLang="en-US" sz="1800" b="1" dirty="0"/>
              <a:t>increase</a:t>
            </a:r>
            <a:r>
              <a:rPr lang="en-US" altLang="en-US" sz="1800" dirty="0"/>
              <a:t> the wing surface:</a:t>
            </a:r>
          </a:p>
          <a:p>
            <a:endParaRPr lang="en-US" altLang="en-US" sz="1800" dirty="0"/>
          </a:p>
          <a:p>
            <a:endParaRPr lang="en-US" altLang="en-US" sz="1800" dirty="0"/>
          </a:p>
          <a:p>
            <a:r>
              <a:rPr lang="en-US" altLang="en-US" sz="1800" dirty="0"/>
              <a:t>For TE devices which </a:t>
            </a:r>
            <a:r>
              <a:rPr lang="en-US" altLang="en-US" sz="1800" b="1" dirty="0"/>
              <a:t>increase</a:t>
            </a:r>
            <a:r>
              <a:rPr lang="en-US" altLang="en-US" sz="1800" dirty="0"/>
              <a:t> the wing surface:</a:t>
            </a:r>
            <a:br>
              <a:rPr lang="en-US" altLang="en-US" sz="1800" dirty="0"/>
            </a:br>
            <a:br>
              <a:rPr lang="en-US" altLang="en-US" sz="1800" dirty="0"/>
            </a:br>
            <a:br>
              <a:rPr lang="en-US" altLang="en-US" sz="1800" dirty="0"/>
            </a:br>
            <a:br>
              <a:rPr lang="en-US" altLang="en-US" sz="1800" dirty="0"/>
            </a:br>
            <a:r>
              <a:rPr lang="en-US" altLang="en-US" sz="1600" dirty="0"/>
              <a:t>Where S’ is the increased wing surface by the extended flap (S’/S &gt;1)</a:t>
            </a:r>
          </a:p>
          <a:p>
            <a:endParaRPr lang="en-US" altLang="en-US" sz="1600" dirty="0"/>
          </a:p>
          <a:p>
            <a:endParaRPr lang="en-GB" altLang="en-US" sz="2000" dirty="0"/>
          </a:p>
          <a:p>
            <a:endParaRPr lang="en-US" altLang="en-US" dirty="0"/>
          </a:p>
        </p:txBody>
      </p:sp>
      <p:sp>
        <p:nvSpPr>
          <p:cNvPr id="3" name="Line 5">
            <a:extLst>
              <a:ext uri="{FF2B5EF4-FFF2-40B4-BE49-F238E27FC236}">
                <a16:creationId xmlns:a16="http://schemas.microsoft.com/office/drawing/2014/main" id="{04537008-4A0A-4336-8CFD-72BCF25DAC7A}"/>
              </a:ext>
            </a:extLst>
          </p:cNvPr>
          <p:cNvSpPr>
            <a:spLocks noChangeShapeType="1"/>
          </p:cNvSpPr>
          <p:nvPr/>
        </p:nvSpPr>
        <p:spPr bwMode="auto">
          <a:xfrm flipV="1">
            <a:off x="8402164" y="2178511"/>
            <a:ext cx="0" cy="35179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 name="Line 6">
            <a:extLst>
              <a:ext uri="{FF2B5EF4-FFF2-40B4-BE49-F238E27FC236}">
                <a16:creationId xmlns:a16="http://schemas.microsoft.com/office/drawing/2014/main" id="{0F3A85EC-40FD-4067-9CA5-73ABFA8E9D90}"/>
              </a:ext>
            </a:extLst>
          </p:cNvPr>
          <p:cNvSpPr>
            <a:spLocks noChangeShapeType="1"/>
          </p:cNvSpPr>
          <p:nvPr/>
        </p:nvSpPr>
        <p:spPr bwMode="auto">
          <a:xfrm rot="5400000" flipV="1">
            <a:off x="8784752" y="3591386"/>
            <a:ext cx="0" cy="38131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Line 7">
            <a:extLst>
              <a:ext uri="{FF2B5EF4-FFF2-40B4-BE49-F238E27FC236}">
                <a16:creationId xmlns:a16="http://schemas.microsoft.com/office/drawing/2014/main" id="{72BEB157-3A1A-47B2-9CA8-1B757B564C0F}"/>
              </a:ext>
            </a:extLst>
          </p:cNvPr>
          <p:cNvSpPr>
            <a:spLocks noChangeShapeType="1"/>
          </p:cNvSpPr>
          <p:nvPr/>
        </p:nvSpPr>
        <p:spPr bwMode="auto">
          <a:xfrm flipV="1">
            <a:off x="7797327" y="3854911"/>
            <a:ext cx="1290637" cy="1643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 name="Line 8">
            <a:extLst>
              <a:ext uri="{FF2B5EF4-FFF2-40B4-BE49-F238E27FC236}">
                <a16:creationId xmlns:a16="http://schemas.microsoft.com/office/drawing/2014/main" id="{DF024E1A-CFF3-4B1A-97BA-5DADAABF12D3}"/>
              </a:ext>
            </a:extLst>
          </p:cNvPr>
          <p:cNvSpPr>
            <a:spLocks noChangeShapeType="1"/>
          </p:cNvSpPr>
          <p:nvPr/>
        </p:nvSpPr>
        <p:spPr bwMode="auto">
          <a:xfrm>
            <a:off x="7944964" y="4388311"/>
            <a:ext cx="806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 name="Arc 9">
            <a:extLst>
              <a:ext uri="{FF2B5EF4-FFF2-40B4-BE49-F238E27FC236}">
                <a16:creationId xmlns:a16="http://schemas.microsoft.com/office/drawing/2014/main" id="{58D9F2FD-B0DB-4B84-9DA5-460B1BF8984C}"/>
              </a:ext>
            </a:extLst>
          </p:cNvPr>
          <p:cNvSpPr>
            <a:spLocks/>
          </p:cNvSpPr>
          <p:nvPr/>
        </p:nvSpPr>
        <p:spPr bwMode="auto">
          <a:xfrm>
            <a:off x="7912305" y="4061741"/>
            <a:ext cx="454025" cy="314325"/>
          </a:xfrm>
          <a:custGeom>
            <a:avLst/>
            <a:gdLst>
              <a:gd name="T0" fmla="*/ 320649 w 21599"/>
              <a:gd name="T1" fmla="*/ 0 h 15293"/>
              <a:gd name="T2" fmla="*/ 454025 w 21599"/>
              <a:gd name="T3" fmla="*/ 311263 h 15293"/>
              <a:gd name="T4" fmla="*/ 0 w 21599"/>
              <a:gd name="T5" fmla="*/ 314325 h 15293"/>
              <a:gd name="T6" fmla="*/ 0 60000 65536"/>
              <a:gd name="T7" fmla="*/ 0 60000 65536"/>
              <a:gd name="T8" fmla="*/ 0 60000 65536"/>
              <a:gd name="T9" fmla="*/ 0 w 21599"/>
              <a:gd name="T10" fmla="*/ 0 h 15293"/>
              <a:gd name="T11" fmla="*/ 21599 w 21599"/>
              <a:gd name="T12" fmla="*/ 15293 h 15293"/>
            </a:gdLst>
            <a:ahLst/>
            <a:cxnLst>
              <a:cxn ang="T6">
                <a:pos x="T0" y="T1"/>
              </a:cxn>
              <a:cxn ang="T7">
                <a:pos x="T2" y="T3"/>
              </a:cxn>
              <a:cxn ang="T8">
                <a:pos x="T4" y="T5"/>
              </a:cxn>
            </a:cxnLst>
            <a:rect l="T9" t="T10" r="T11" b="T12"/>
            <a:pathLst>
              <a:path w="21599" h="15293" fill="none" extrusionOk="0">
                <a:moveTo>
                  <a:pt x="15253" y="0"/>
                </a:moveTo>
                <a:cubicBezTo>
                  <a:pt x="19280" y="4015"/>
                  <a:pt x="21560" y="9457"/>
                  <a:pt x="21599" y="15143"/>
                </a:cubicBezTo>
              </a:path>
              <a:path w="21599" h="15293" stroke="0" extrusionOk="0">
                <a:moveTo>
                  <a:pt x="15253" y="0"/>
                </a:moveTo>
                <a:cubicBezTo>
                  <a:pt x="19280" y="4015"/>
                  <a:pt x="21560" y="9457"/>
                  <a:pt x="21599" y="15143"/>
                </a:cubicBezTo>
                <a:lnTo>
                  <a:pt x="0" y="15293"/>
                </a:lnTo>
                <a:close/>
              </a:path>
            </a:pathLst>
          </a:custGeom>
          <a:noFill/>
          <a:ln w="9525">
            <a:solidFill>
              <a:srgbClr val="FF33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5" name="Text Box 10">
            <a:extLst>
              <a:ext uri="{FF2B5EF4-FFF2-40B4-BE49-F238E27FC236}">
                <a16:creationId xmlns:a16="http://schemas.microsoft.com/office/drawing/2014/main" id="{96791192-4EF2-4620-8D91-0E89BB968CFF}"/>
              </a:ext>
            </a:extLst>
          </p:cNvPr>
          <p:cNvSpPr txBox="1">
            <a:spLocks noChangeArrowheads="1"/>
          </p:cNvSpPr>
          <p:nvPr/>
        </p:nvSpPr>
        <p:spPr bwMode="auto">
          <a:xfrm>
            <a:off x="10462739" y="553131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l-GR" altLang="en-US" sz="1800">
                <a:cs typeface="Tahoma" panose="020B0604030504040204" pitchFamily="34" charset="0"/>
              </a:rPr>
              <a:t>α</a:t>
            </a:r>
          </a:p>
        </p:txBody>
      </p:sp>
      <p:graphicFrame>
        <p:nvGraphicFramePr>
          <p:cNvPr id="17" name="Object 11">
            <a:extLst>
              <a:ext uri="{FF2B5EF4-FFF2-40B4-BE49-F238E27FC236}">
                <a16:creationId xmlns:a16="http://schemas.microsoft.com/office/drawing/2014/main" id="{3A43E338-1879-44FC-A54E-0C2CC8678CC8}"/>
              </a:ext>
            </a:extLst>
          </p:cNvPr>
          <p:cNvGraphicFramePr>
            <a:graphicFrameLocks noChangeAspect="1"/>
          </p:cNvGraphicFramePr>
          <p:nvPr/>
        </p:nvGraphicFramePr>
        <p:xfrm>
          <a:off x="7640164" y="4997911"/>
          <a:ext cx="384175" cy="338138"/>
        </p:xfrm>
        <a:graphic>
          <a:graphicData uri="http://schemas.openxmlformats.org/presentationml/2006/ole">
            <mc:AlternateContent xmlns:mc="http://schemas.openxmlformats.org/markup-compatibility/2006">
              <mc:Choice xmlns:v="urn:schemas-microsoft-com:vml" Requires="v">
                <p:oleObj name="Equation" r:id="rId3" imgW="253800" imgH="228600" progId="Equation.3">
                  <p:embed/>
                </p:oleObj>
              </mc:Choice>
              <mc:Fallback>
                <p:oleObj name="Equation" r:id="rId3" imgW="253800" imgH="228600" progId="Equation.3">
                  <p:embed/>
                  <p:pic>
                    <p:nvPicPr>
                      <p:cNvPr id="17" name="Object 11">
                        <a:extLst>
                          <a:ext uri="{FF2B5EF4-FFF2-40B4-BE49-F238E27FC236}">
                            <a16:creationId xmlns:a16="http://schemas.microsoft.com/office/drawing/2014/main" id="{3A43E338-1879-44FC-A54E-0C2CC8678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0164" y="4997911"/>
                        <a:ext cx="384175"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2">
            <a:extLst>
              <a:ext uri="{FF2B5EF4-FFF2-40B4-BE49-F238E27FC236}">
                <a16:creationId xmlns:a16="http://schemas.microsoft.com/office/drawing/2014/main" id="{6699D21B-5201-4FA2-BA77-62331AD1896E}"/>
              </a:ext>
            </a:extLst>
          </p:cNvPr>
          <p:cNvSpPr txBox="1">
            <a:spLocks noChangeArrowheads="1"/>
          </p:cNvSpPr>
          <p:nvPr/>
        </p:nvSpPr>
        <p:spPr bwMode="auto">
          <a:xfrm>
            <a:off x="9773764" y="3778711"/>
            <a:ext cx="768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a:latin typeface="+mn-lt"/>
              </a:rPr>
              <a:t>clean</a:t>
            </a:r>
          </a:p>
        </p:txBody>
      </p:sp>
      <p:sp>
        <p:nvSpPr>
          <p:cNvPr id="21" name="Line 13">
            <a:extLst>
              <a:ext uri="{FF2B5EF4-FFF2-40B4-BE49-F238E27FC236}">
                <a16:creationId xmlns:a16="http://schemas.microsoft.com/office/drawing/2014/main" id="{65292D61-6381-4FCD-9E40-E4A7F4943922}"/>
              </a:ext>
            </a:extLst>
          </p:cNvPr>
          <p:cNvSpPr>
            <a:spLocks noChangeShapeType="1"/>
          </p:cNvSpPr>
          <p:nvPr/>
        </p:nvSpPr>
        <p:spPr bwMode="auto">
          <a:xfrm flipV="1">
            <a:off x="7106764" y="3305636"/>
            <a:ext cx="1719263" cy="219233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23" name="Object 14">
            <a:extLst>
              <a:ext uri="{FF2B5EF4-FFF2-40B4-BE49-F238E27FC236}">
                <a16:creationId xmlns:a16="http://schemas.microsoft.com/office/drawing/2014/main" id="{06BFD747-C83C-43DB-9424-B26BCBB20632}"/>
              </a:ext>
            </a:extLst>
          </p:cNvPr>
          <p:cNvGraphicFramePr>
            <a:graphicFrameLocks noChangeAspect="1"/>
          </p:cNvGraphicFramePr>
          <p:nvPr/>
        </p:nvGraphicFramePr>
        <p:xfrm>
          <a:off x="7182964" y="5607511"/>
          <a:ext cx="538163" cy="338138"/>
        </p:xfrm>
        <a:graphic>
          <a:graphicData uri="http://schemas.openxmlformats.org/presentationml/2006/ole">
            <mc:AlternateContent xmlns:mc="http://schemas.openxmlformats.org/markup-compatibility/2006">
              <mc:Choice xmlns:v="urn:schemas-microsoft-com:vml" Requires="v">
                <p:oleObj name="Equation" r:id="rId5" imgW="355320" imgH="228600" progId="Equation.3">
                  <p:embed/>
                </p:oleObj>
              </mc:Choice>
              <mc:Fallback>
                <p:oleObj name="Equation" r:id="rId5" imgW="355320" imgH="228600" progId="Equation.3">
                  <p:embed/>
                  <p:pic>
                    <p:nvPicPr>
                      <p:cNvPr id="23" name="Object 14">
                        <a:extLst>
                          <a:ext uri="{FF2B5EF4-FFF2-40B4-BE49-F238E27FC236}">
                            <a16:creationId xmlns:a16="http://schemas.microsoft.com/office/drawing/2014/main" id="{06BFD747-C83C-43DB-9424-B26BCBB206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2964" y="5607511"/>
                        <a:ext cx="538163"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15">
            <a:extLst>
              <a:ext uri="{FF2B5EF4-FFF2-40B4-BE49-F238E27FC236}">
                <a16:creationId xmlns:a16="http://schemas.microsoft.com/office/drawing/2014/main" id="{CB3C3ACD-4669-405F-AA9F-91A027CF2CD8}"/>
              </a:ext>
            </a:extLst>
          </p:cNvPr>
          <p:cNvSpPr>
            <a:spLocks noChangeShapeType="1"/>
          </p:cNvSpPr>
          <p:nvPr/>
        </p:nvSpPr>
        <p:spPr bwMode="auto">
          <a:xfrm flipV="1">
            <a:off x="7792564" y="5302711"/>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7" name="Line 16">
            <a:extLst>
              <a:ext uri="{FF2B5EF4-FFF2-40B4-BE49-F238E27FC236}">
                <a16:creationId xmlns:a16="http://schemas.microsoft.com/office/drawing/2014/main" id="{C2D551F0-296E-46C5-994E-CF4C0008E3B7}"/>
              </a:ext>
            </a:extLst>
          </p:cNvPr>
          <p:cNvSpPr>
            <a:spLocks noChangeShapeType="1"/>
          </p:cNvSpPr>
          <p:nvPr/>
        </p:nvSpPr>
        <p:spPr bwMode="auto">
          <a:xfrm flipV="1">
            <a:off x="7106764" y="5302711"/>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9" name="Line 17">
            <a:extLst>
              <a:ext uri="{FF2B5EF4-FFF2-40B4-BE49-F238E27FC236}">
                <a16:creationId xmlns:a16="http://schemas.microsoft.com/office/drawing/2014/main" id="{49541DC5-0E4F-4FEC-B78F-599395EFCAE2}"/>
              </a:ext>
            </a:extLst>
          </p:cNvPr>
          <p:cNvSpPr>
            <a:spLocks noChangeShapeType="1"/>
          </p:cNvSpPr>
          <p:nvPr/>
        </p:nvSpPr>
        <p:spPr bwMode="auto">
          <a:xfrm>
            <a:off x="7106764" y="5607511"/>
            <a:ext cx="685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1" name="Text Box 18">
            <a:extLst>
              <a:ext uri="{FF2B5EF4-FFF2-40B4-BE49-F238E27FC236}">
                <a16:creationId xmlns:a16="http://schemas.microsoft.com/office/drawing/2014/main" id="{56B1B8A1-4F52-4AE1-A259-71E6F0EAB2CA}"/>
              </a:ext>
            </a:extLst>
          </p:cNvPr>
          <p:cNvSpPr txBox="1">
            <a:spLocks noChangeArrowheads="1"/>
          </p:cNvSpPr>
          <p:nvPr/>
        </p:nvSpPr>
        <p:spPr bwMode="auto">
          <a:xfrm rot="18341748">
            <a:off x="6724177" y="4542298"/>
            <a:ext cx="1009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a:t>flapped</a:t>
            </a:r>
          </a:p>
        </p:txBody>
      </p:sp>
      <p:graphicFrame>
        <p:nvGraphicFramePr>
          <p:cNvPr id="33" name="Object 19">
            <a:extLst>
              <a:ext uri="{FF2B5EF4-FFF2-40B4-BE49-F238E27FC236}">
                <a16:creationId xmlns:a16="http://schemas.microsoft.com/office/drawing/2014/main" id="{60DB0865-A4EE-49ED-9F21-C9A36B582FE8}"/>
              </a:ext>
            </a:extLst>
          </p:cNvPr>
          <p:cNvGraphicFramePr>
            <a:graphicFrameLocks noChangeAspect="1"/>
          </p:cNvGraphicFramePr>
          <p:nvPr/>
        </p:nvGraphicFramePr>
        <p:xfrm>
          <a:off x="8794277" y="4480387"/>
          <a:ext cx="965200" cy="419100"/>
        </p:xfrm>
        <a:graphic>
          <a:graphicData uri="http://schemas.openxmlformats.org/presentationml/2006/ole">
            <mc:AlternateContent xmlns:mc="http://schemas.openxmlformats.org/markup-compatibility/2006">
              <mc:Choice xmlns:v="urn:schemas-microsoft-com:vml" Requires="v">
                <p:oleObj name="Equation" r:id="rId7" imgW="520560" imgH="228600" progId="Equation.DSMT4">
                  <p:embed/>
                </p:oleObj>
              </mc:Choice>
              <mc:Fallback>
                <p:oleObj name="Equation" r:id="rId7" imgW="520560" imgH="228600" progId="Equation.DSMT4">
                  <p:embed/>
                  <p:pic>
                    <p:nvPicPr>
                      <p:cNvPr id="33" name="Object 19">
                        <a:extLst>
                          <a:ext uri="{FF2B5EF4-FFF2-40B4-BE49-F238E27FC236}">
                            <a16:creationId xmlns:a16="http://schemas.microsoft.com/office/drawing/2014/main" id="{60DB0865-A4EE-49ED-9F21-C9A36B582F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4277" y="4480387"/>
                        <a:ext cx="9652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21">
            <a:extLst>
              <a:ext uri="{FF2B5EF4-FFF2-40B4-BE49-F238E27FC236}">
                <a16:creationId xmlns:a16="http://schemas.microsoft.com/office/drawing/2014/main" id="{CF7AAA3A-0592-4830-8455-1A85EAC3857F}"/>
              </a:ext>
            </a:extLst>
          </p:cNvPr>
          <p:cNvSpPr>
            <a:spLocks noChangeShapeType="1"/>
          </p:cNvSpPr>
          <p:nvPr/>
        </p:nvSpPr>
        <p:spPr bwMode="auto">
          <a:xfrm flipV="1">
            <a:off x="7106764" y="3702511"/>
            <a:ext cx="1143000" cy="1752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37" name="Object 22">
            <a:extLst>
              <a:ext uri="{FF2B5EF4-FFF2-40B4-BE49-F238E27FC236}">
                <a16:creationId xmlns:a16="http://schemas.microsoft.com/office/drawing/2014/main" id="{416A03BD-7B8B-48DA-A7D6-D9A367D4FFC7}"/>
              </a:ext>
            </a:extLst>
          </p:cNvPr>
          <p:cNvGraphicFramePr>
            <a:graphicFrameLocks noChangeAspect="1"/>
          </p:cNvGraphicFramePr>
          <p:nvPr/>
        </p:nvGraphicFramePr>
        <p:xfrm>
          <a:off x="7868764" y="2178511"/>
          <a:ext cx="447675" cy="419100"/>
        </p:xfrm>
        <a:graphic>
          <a:graphicData uri="http://schemas.openxmlformats.org/presentationml/2006/ole">
            <mc:AlternateContent xmlns:mc="http://schemas.openxmlformats.org/markup-compatibility/2006">
              <mc:Choice xmlns:v="urn:schemas-microsoft-com:vml" Requires="v">
                <p:oleObj name="Equation" r:id="rId9" imgW="241200" imgH="228600" progId="Equation.DSMT4">
                  <p:embed/>
                </p:oleObj>
              </mc:Choice>
              <mc:Fallback>
                <p:oleObj name="Equation" r:id="rId9" imgW="241200" imgH="228600" progId="Equation.DSMT4">
                  <p:embed/>
                  <p:pic>
                    <p:nvPicPr>
                      <p:cNvPr id="37" name="Object 22">
                        <a:extLst>
                          <a:ext uri="{FF2B5EF4-FFF2-40B4-BE49-F238E27FC236}">
                            <a16:creationId xmlns:a16="http://schemas.microsoft.com/office/drawing/2014/main" id="{416A03BD-7B8B-48DA-A7D6-D9A367D4FF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8764" y="2178511"/>
                        <a:ext cx="44767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Freeform 26">
            <a:extLst>
              <a:ext uri="{FF2B5EF4-FFF2-40B4-BE49-F238E27FC236}">
                <a16:creationId xmlns:a16="http://schemas.microsoft.com/office/drawing/2014/main" id="{03770C88-D7AF-48D9-8994-36001E24259C}"/>
              </a:ext>
            </a:extLst>
          </p:cNvPr>
          <p:cNvSpPr>
            <a:spLocks/>
          </p:cNvSpPr>
          <p:nvPr/>
        </p:nvSpPr>
        <p:spPr bwMode="auto">
          <a:xfrm>
            <a:off x="9087964" y="3588211"/>
            <a:ext cx="914400" cy="266700"/>
          </a:xfrm>
          <a:custGeom>
            <a:avLst/>
            <a:gdLst>
              <a:gd name="T0" fmla="*/ 0 w 576"/>
              <a:gd name="T1" fmla="*/ 168 h 168"/>
              <a:gd name="T2" fmla="*/ 192 w 576"/>
              <a:gd name="T3" fmla="*/ 24 h 168"/>
              <a:gd name="T4" fmla="*/ 432 w 576"/>
              <a:gd name="T5" fmla="*/ 24 h 168"/>
              <a:gd name="T6" fmla="*/ 576 w 576"/>
              <a:gd name="T7" fmla="*/ 120 h 168"/>
              <a:gd name="T8" fmla="*/ 0 60000 65536"/>
              <a:gd name="T9" fmla="*/ 0 60000 65536"/>
              <a:gd name="T10" fmla="*/ 0 60000 65536"/>
              <a:gd name="T11" fmla="*/ 0 60000 65536"/>
              <a:gd name="T12" fmla="*/ 0 w 576"/>
              <a:gd name="T13" fmla="*/ 0 h 168"/>
              <a:gd name="T14" fmla="*/ 576 w 576"/>
              <a:gd name="T15" fmla="*/ 168 h 168"/>
            </a:gdLst>
            <a:ahLst/>
            <a:cxnLst>
              <a:cxn ang="T8">
                <a:pos x="T0" y="T1"/>
              </a:cxn>
              <a:cxn ang="T9">
                <a:pos x="T2" y="T3"/>
              </a:cxn>
              <a:cxn ang="T10">
                <a:pos x="T4" y="T5"/>
              </a:cxn>
              <a:cxn ang="T11">
                <a:pos x="T6" y="T7"/>
              </a:cxn>
            </a:cxnLst>
            <a:rect l="T12" t="T13" r="T14" b="T15"/>
            <a:pathLst>
              <a:path w="576" h="168">
                <a:moveTo>
                  <a:pt x="0" y="168"/>
                </a:moveTo>
                <a:cubicBezTo>
                  <a:pt x="60" y="108"/>
                  <a:pt x="120" y="48"/>
                  <a:pt x="192" y="24"/>
                </a:cubicBezTo>
                <a:cubicBezTo>
                  <a:pt x="264" y="0"/>
                  <a:pt x="368" y="8"/>
                  <a:pt x="432" y="24"/>
                </a:cubicBezTo>
                <a:cubicBezTo>
                  <a:pt x="496" y="40"/>
                  <a:pt x="536" y="80"/>
                  <a:pt x="576" y="12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1" name="Line 27">
            <a:extLst>
              <a:ext uri="{FF2B5EF4-FFF2-40B4-BE49-F238E27FC236}">
                <a16:creationId xmlns:a16="http://schemas.microsoft.com/office/drawing/2014/main" id="{DBDBF20A-55CB-4768-A1FA-24AF413CBF2E}"/>
              </a:ext>
            </a:extLst>
          </p:cNvPr>
          <p:cNvSpPr>
            <a:spLocks noChangeShapeType="1"/>
          </p:cNvSpPr>
          <p:nvPr/>
        </p:nvSpPr>
        <p:spPr bwMode="auto">
          <a:xfrm>
            <a:off x="8089427" y="3046874"/>
            <a:ext cx="2819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43" name="Line 28">
            <a:extLst>
              <a:ext uri="{FF2B5EF4-FFF2-40B4-BE49-F238E27FC236}">
                <a16:creationId xmlns:a16="http://schemas.microsoft.com/office/drawing/2014/main" id="{34B2281B-8C81-475C-86EA-74923A179401}"/>
              </a:ext>
            </a:extLst>
          </p:cNvPr>
          <p:cNvSpPr>
            <a:spLocks noChangeShapeType="1"/>
          </p:cNvSpPr>
          <p:nvPr/>
        </p:nvSpPr>
        <p:spPr bwMode="auto">
          <a:xfrm>
            <a:off x="8105302" y="3602499"/>
            <a:ext cx="2819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graphicFrame>
        <p:nvGraphicFramePr>
          <p:cNvPr id="45" name="Object 29">
            <a:extLst>
              <a:ext uri="{FF2B5EF4-FFF2-40B4-BE49-F238E27FC236}">
                <a16:creationId xmlns:a16="http://schemas.microsoft.com/office/drawing/2014/main" id="{EA3D4AAD-AA62-4670-8397-232646651BC2}"/>
              </a:ext>
            </a:extLst>
          </p:cNvPr>
          <p:cNvGraphicFramePr>
            <a:graphicFrameLocks noChangeAspect="1"/>
          </p:cNvGraphicFramePr>
          <p:nvPr/>
        </p:nvGraphicFramePr>
        <p:xfrm>
          <a:off x="10296052" y="3092911"/>
          <a:ext cx="842962" cy="419100"/>
        </p:xfrm>
        <a:graphic>
          <a:graphicData uri="http://schemas.openxmlformats.org/presentationml/2006/ole">
            <mc:AlternateContent xmlns:mc="http://schemas.openxmlformats.org/markup-compatibility/2006">
              <mc:Choice xmlns:v="urn:schemas-microsoft-com:vml" Requires="v">
                <p:oleObj name="Equation" r:id="rId11" imgW="457200" imgH="228600" progId="Equation.DSMT4">
                  <p:embed/>
                </p:oleObj>
              </mc:Choice>
              <mc:Fallback>
                <p:oleObj name="Equation" r:id="rId11" imgW="457200" imgH="228600" progId="Equation.DSMT4">
                  <p:embed/>
                  <p:pic>
                    <p:nvPicPr>
                      <p:cNvPr id="45" name="Object 29">
                        <a:extLst>
                          <a:ext uri="{FF2B5EF4-FFF2-40B4-BE49-F238E27FC236}">
                            <a16:creationId xmlns:a16="http://schemas.microsoft.com/office/drawing/2014/main" id="{EA3D4AAD-AA62-4670-8397-232646651B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96052" y="3092911"/>
                        <a:ext cx="842962" cy="4191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Line 30">
            <a:extLst>
              <a:ext uri="{FF2B5EF4-FFF2-40B4-BE49-F238E27FC236}">
                <a16:creationId xmlns:a16="http://schemas.microsoft.com/office/drawing/2014/main" id="{06817E11-8027-4637-874F-4323FEB6EAD8}"/>
              </a:ext>
            </a:extLst>
          </p:cNvPr>
          <p:cNvSpPr>
            <a:spLocks noChangeShapeType="1"/>
          </p:cNvSpPr>
          <p:nvPr/>
        </p:nvSpPr>
        <p:spPr bwMode="auto">
          <a:xfrm>
            <a:off x="10230964" y="3049369"/>
            <a:ext cx="1588" cy="5794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49" name="Object 31">
            <a:extLst>
              <a:ext uri="{FF2B5EF4-FFF2-40B4-BE49-F238E27FC236}">
                <a16:creationId xmlns:a16="http://schemas.microsoft.com/office/drawing/2014/main" id="{B9AB2492-7357-4F1C-A23A-F28A54CCA9AB}"/>
              </a:ext>
            </a:extLst>
          </p:cNvPr>
          <p:cNvGraphicFramePr>
            <a:graphicFrameLocks noChangeAspect="1"/>
          </p:cNvGraphicFramePr>
          <p:nvPr/>
        </p:nvGraphicFramePr>
        <p:xfrm>
          <a:off x="9164164" y="2254711"/>
          <a:ext cx="1319213" cy="442913"/>
        </p:xfrm>
        <a:graphic>
          <a:graphicData uri="http://schemas.openxmlformats.org/presentationml/2006/ole">
            <mc:AlternateContent xmlns:mc="http://schemas.openxmlformats.org/markup-compatibility/2006">
              <mc:Choice xmlns:v="urn:schemas-microsoft-com:vml" Requires="v">
                <p:oleObj name="Equation" r:id="rId13" imgW="711000" imgH="241200" progId="Equation.DSMT4">
                  <p:embed/>
                </p:oleObj>
              </mc:Choice>
              <mc:Fallback>
                <p:oleObj name="Equation" r:id="rId13" imgW="711000" imgH="241200" progId="Equation.DSMT4">
                  <p:embed/>
                  <p:pic>
                    <p:nvPicPr>
                      <p:cNvPr id="49" name="Object 31">
                        <a:extLst>
                          <a:ext uri="{FF2B5EF4-FFF2-40B4-BE49-F238E27FC236}">
                            <a16:creationId xmlns:a16="http://schemas.microsoft.com/office/drawing/2014/main" id="{B9AB2492-7357-4F1C-A23A-F28A54CCA9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64164" y="2254711"/>
                        <a:ext cx="13192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32">
            <a:extLst>
              <a:ext uri="{FF2B5EF4-FFF2-40B4-BE49-F238E27FC236}">
                <a16:creationId xmlns:a16="http://schemas.microsoft.com/office/drawing/2014/main" id="{8B614BA2-E434-492C-99B6-B85DD0802B2F}"/>
              </a:ext>
            </a:extLst>
          </p:cNvPr>
          <p:cNvSpPr>
            <a:spLocks noChangeShapeType="1"/>
          </p:cNvSpPr>
          <p:nvPr/>
        </p:nvSpPr>
        <p:spPr bwMode="auto">
          <a:xfrm flipH="1">
            <a:off x="8402164" y="2635711"/>
            <a:ext cx="7620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graphicFrame>
        <p:nvGraphicFramePr>
          <p:cNvPr id="53" name="Object 38">
            <a:extLst>
              <a:ext uri="{FF2B5EF4-FFF2-40B4-BE49-F238E27FC236}">
                <a16:creationId xmlns:a16="http://schemas.microsoft.com/office/drawing/2014/main" id="{2FF0469F-A40D-4DAB-AAB7-6DBBB8C4960E}"/>
              </a:ext>
            </a:extLst>
          </p:cNvPr>
          <p:cNvGraphicFramePr>
            <a:graphicFrameLocks noChangeAspect="1"/>
          </p:cNvGraphicFramePr>
          <p:nvPr/>
        </p:nvGraphicFramePr>
        <p:xfrm>
          <a:off x="6649564" y="3626311"/>
          <a:ext cx="1036638" cy="442913"/>
        </p:xfrm>
        <a:graphic>
          <a:graphicData uri="http://schemas.openxmlformats.org/presentationml/2006/ole">
            <mc:AlternateContent xmlns:mc="http://schemas.openxmlformats.org/markup-compatibility/2006">
              <mc:Choice xmlns:v="urn:schemas-microsoft-com:vml" Requires="v">
                <p:oleObj name="Equation" r:id="rId15" imgW="558720" imgH="241200" progId="Equation.DSMT4">
                  <p:embed/>
                </p:oleObj>
              </mc:Choice>
              <mc:Fallback>
                <p:oleObj name="Equation" r:id="rId15" imgW="558720" imgH="241200" progId="Equation.DSMT4">
                  <p:embed/>
                  <p:pic>
                    <p:nvPicPr>
                      <p:cNvPr id="53" name="Object 38">
                        <a:extLst>
                          <a:ext uri="{FF2B5EF4-FFF2-40B4-BE49-F238E27FC236}">
                            <a16:creationId xmlns:a16="http://schemas.microsoft.com/office/drawing/2014/main" id="{2FF0469F-A40D-4DAB-AAB7-6DBBB8C4960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49564" y="3626311"/>
                        <a:ext cx="1036638" cy="44291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Line 39">
            <a:extLst>
              <a:ext uri="{FF2B5EF4-FFF2-40B4-BE49-F238E27FC236}">
                <a16:creationId xmlns:a16="http://schemas.microsoft.com/office/drawing/2014/main" id="{2F3E1C54-FCDD-463D-9A24-8ABD65CDD319}"/>
              </a:ext>
            </a:extLst>
          </p:cNvPr>
          <p:cNvSpPr>
            <a:spLocks noChangeShapeType="1"/>
          </p:cNvSpPr>
          <p:nvPr/>
        </p:nvSpPr>
        <p:spPr bwMode="auto">
          <a:xfrm>
            <a:off x="8249764" y="4921711"/>
            <a:ext cx="806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7" name="Arc 40">
            <a:extLst>
              <a:ext uri="{FF2B5EF4-FFF2-40B4-BE49-F238E27FC236}">
                <a16:creationId xmlns:a16="http://schemas.microsoft.com/office/drawing/2014/main" id="{1B977DE4-D9E6-4877-B9EB-5F457860A6E3}"/>
              </a:ext>
            </a:extLst>
          </p:cNvPr>
          <p:cNvSpPr>
            <a:spLocks/>
          </p:cNvSpPr>
          <p:nvPr/>
        </p:nvSpPr>
        <p:spPr bwMode="auto">
          <a:xfrm>
            <a:off x="8194541" y="4595140"/>
            <a:ext cx="454025" cy="314325"/>
          </a:xfrm>
          <a:custGeom>
            <a:avLst/>
            <a:gdLst>
              <a:gd name="T0" fmla="*/ 320649 w 21599"/>
              <a:gd name="T1" fmla="*/ 0 h 15293"/>
              <a:gd name="T2" fmla="*/ 454025 w 21599"/>
              <a:gd name="T3" fmla="*/ 311263 h 15293"/>
              <a:gd name="T4" fmla="*/ 0 w 21599"/>
              <a:gd name="T5" fmla="*/ 314325 h 15293"/>
              <a:gd name="T6" fmla="*/ 0 60000 65536"/>
              <a:gd name="T7" fmla="*/ 0 60000 65536"/>
              <a:gd name="T8" fmla="*/ 0 60000 65536"/>
              <a:gd name="T9" fmla="*/ 0 w 21599"/>
              <a:gd name="T10" fmla="*/ 0 h 15293"/>
              <a:gd name="T11" fmla="*/ 21599 w 21599"/>
              <a:gd name="T12" fmla="*/ 15293 h 15293"/>
            </a:gdLst>
            <a:ahLst/>
            <a:cxnLst>
              <a:cxn ang="T6">
                <a:pos x="T0" y="T1"/>
              </a:cxn>
              <a:cxn ang="T7">
                <a:pos x="T2" y="T3"/>
              </a:cxn>
              <a:cxn ang="T8">
                <a:pos x="T4" y="T5"/>
              </a:cxn>
            </a:cxnLst>
            <a:rect l="T9" t="T10" r="T11" b="T12"/>
            <a:pathLst>
              <a:path w="21599" h="15293" fill="none" extrusionOk="0">
                <a:moveTo>
                  <a:pt x="15253" y="0"/>
                </a:moveTo>
                <a:cubicBezTo>
                  <a:pt x="19280" y="4015"/>
                  <a:pt x="21560" y="9457"/>
                  <a:pt x="21599" y="15143"/>
                </a:cubicBezTo>
              </a:path>
              <a:path w="21599" h="15293" stroke="0" extrusionOk="0">
                <a:moveTo>
                  <a:pt x="15253" y="0"/>
                </a:moveTo>
                <a:cubicBezTo>
                  <a:pt x="19280" y="4015"/>
                  <a:pt x="21560" y="9457"/>
                  <a:pt x="21599" y="15143"/>
                </a:cubicBezTo>
                <a:lnTo>
                  <a:pt x="0" y="15293"/>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 name="Line 41">
            <a:extLst>
              <a:ext uri="{FF2B5EF4-FFF2-40B4-BE49-F238E27FC236}">
                <a16:creationId xmlns:a16="http://schemas.microsoft.com/office/drawing/2014/main" id="{DB99F67A-F02C-4715-AE00-1B151D829BA8}"/>
              </a:ext>
            </a:extLst>
          </p:cNvPr>
          <p:cNvSpPr>
            <a:spLocks noChangeShapeType="1"/>
          </p:cNvSpPr>
          <p:nvPr/>
        </p:nvSpPr>
        <p:spPr bwMode="auto">
          <a:xfrm>
            <a:off x="7487764" y="4083511"/>
            <a:ext cx="762000" cy="152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61" name="Freeform 50">
            <a:extLst>
              <a:ext uri="{FF2B5EF4-FFF2-40B4-BE49-F238E27FC236}">
                <a16:creationId xmlns:a16="http://schemas.microsoft.com/office/drawing/2014/main" id="{42DB6E80-58F4-41BE-80A6-C298D65B9DDA}"/>
              </a:ext>
            </a:extLst>
          </p:cNvPr>
          <p:cNvSpPr>
            <a:spLocks/>
          </p:cNvSpPr>
          <p:nvPr/>
        </p:nvSpPr>
        <p:spPr bwMode="auto">
          <a:xfrm>
            <a:off x="8822852" y="3032586"/>
            <a:ext cx="936625" cy="266700"/>
          </a:xfrm>
          <a:custGeom>
            <a:avLst/>
            <a:gdLst>
              <a:gd name="T0" fmla="*/ 0 w 590"/>
              <a:gd name="T1" fmla="*/ 168 h 168"/>
              <a:gd name="T2" fmla="*/ 206 w 590"/>
              <a:gd name="T3" fmla="*/ 24 h 168"/>
              <a:gd name="T4" fmla="*/ 446 w 590"/>
              <a:gd name="T5" fmla="*/ 24 h 168"/>
              <a:gd name="T6" fmla="*/ 590 w 590"/>
              <a:gd name="T7" fmla="*/ 120 h 168"/>
              <a:gd name="T8" fmla="*/ 0 60000 65536"/>
              <a:gd name="T9" fmla="*/ 0 60000 65536"/>
              <a:gd name="T10" fmla="*/ 0 60000 65536"/>
              <a:gd name="T11" fmla="*/ 0 60000 65536"/>
              <a:gd name="T12" fmla="*/ 0 w 590"/>
              <a:gd name="T13" fmla="*/ 0 h 168"/>
              <a:gd name="T14" fmla="*/ 590 w 590"/>
              <a:gd name="T15" fmla="*/ 168 h 168"/>
            </a:gdLst>
            <a:ahLst/>
            <a:cxnLst>
              <a:cxn ang="T8">
                <a:pos x="T0" y="T1"/>
              </a:cxn>
              <a:cxn ang="T9">
                <a:pos x="T2" y="T3"/>
              </a:cxn>
              <a:cxn ang="T10">
                <a:pos x="T4" y="T5"/>
              </a:cxn>
              <a:cxn ang="T11">
                <a:pos x="T6" y="T7"/>
              </a:cxn>
            </a:cxnLst>
            <a:rect l="T12" t="T13" r="T14" b="T15"/>
            <a:pathLst>
              <a:path w="590" h="168">
                <a:moveTo>
                  <a:pt x="0" y="168"/>
                </a:moveTo>
                <a:cubicBezTo>
                  <a:pt x="34" y="143"/>
                  <a:pt x="132" y="48"/>
                  <a:pt x="206" y="24"/>
                </a:cubicBezTo>
                <a:cubicBezTo>
                  <a:pt x="280" y="0"/>
                  <a:pt x="382" y="8"/>
                  <a:pt x="446" y="24"/>
                </a:cubicBezTo>
                <a:cubicBezTo>
                  <a:pt x="510" y="40"/>
                  <a:pt x="550" y="80"/>
                  <a:pt x="590" y="120"/>
                </a:cubicBezTo>
              </a:path>
            </a:pathLst>
          </a:custGeom>
          <a:noFill/>
          <a:ln w="28575" cap="flat"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graphicFrame>
        <p:nvGraphicFramePr>
          <p:cNvPr id="63" name="Object 35">
            <a:extLst>
              <a:ext uri="{FF2B5EF4-FFF2-40B4-BE49-F238E27FC236}">
                <a16:creationId xmlns:a16="http://schemas.microsoft.com/office/drawing/2014/main" id="{5F11F095-0F11-4BD6-A18F-2D0B9BD69E5C}"/>
              </a:ext>
            </a:extLst>
          </p:cNvPr>
          <p:cNvGraphicFramePr>
            <a:graphicFrameLocks noChangeAspect="1"/>
          </p:cNvGraphicFramePr>
          <p:nvPr/>
        </p:nvGraphicFramePr>
        <p:xfrm>
          <a:off x="1130087" y="2426496"/>
          <a:ext cx="2214563" cy="442913"/>
        </p:xfrm>
        <a:graphic>
          <a:graphicData uri="http://schemas.openxmlformats.org/presentationml/2006/ole">
            <mc:AlternateContent xmlns:mc="http://schemas.openxmlformats.org/markup-compatibility/2006">
              <mc:Choice xmlns:v="urn:schemas-microsoft-com:vml" Requires="v">
                <p:oleObj name="Equation" r:id="rId17" imgW="1193760" imgH="241200" progId="Equation.DSMT4">
                  <p:embed/>
                </p:oleObj>
              </mc:Choice>
              <mc:Fallback>
                <p:oleObj name="Equation" r:id="rId17" imgW="1193760" imgH="241200" progId="Equation.DSMT4">
                  <p:embed/>
                  <p:pic>
                    <p:nvPicPr>
                      <p:cNvPr id="63" name="Object 35">
                        <a:extLst>
                          <a:ext uri="{FF2B5EF4-FFF2-40B4-BE49-F238E27FC236}">
                            <a16:creationId xmlns:a16="http://schemas.microsoft.com/office/drawing/2014/main" id="{5F11F095-0F11-4BD6-A18F-2D0B9BD69E5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30087" y="2426496"/>
                        <a:ext cx="221456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37">
            <a:extLst>
              <a:ext uri="{FF2B5EF4-FFF2-40B4-BE49-F238E27FC236}">
                <a16:creationId xmlns:a16="http://schemas.microsoft.com/office/drawing/2014/main" id="{FB6A3CA5-F976-4086-BF9A-1B189EA211FB}"/>
              </a:ext>
            </a:extLst>
          </p:cNvPr>
          <p:cNvGraphicFramePr>
            <a:graphicFrameLocks noChangeAspect="1"/>
          </p:cNvGraphicFramePr>
          <p:nvPr/>
        </p:nvGraphicFramePr>
        <p:xfrm>
          <a:off x="1154953" y="3334541"/>
          <a:ext cx="2544763" cy="722313"/>
        </p:xfrm>
        <a:graphic>
          <a:graphicData uri="http://schemas.openxmlformats.org/presentationml/2006/ole">
            <mc:AlternateContent xmlns:mc="http://schemas.openxmlformats.org/markup-compatibility/2006">
              <mc:Choice xmlns:v="urn:schemas-microsoft-com:vml" Requires="v">
                <p:oleObj name="Equation" r:id="rId19" imgW="1371600" imgH="393480" progId="Equation.DSMT4">
                  <p:embed/>
                </p:oleObj>
              </mc:Choice>
              <mc:Fallback>
                <p:oleObj name="Equation" r:id="rId19" imgW="1371600" imgH="393480" progId="Equation.DSMT4">
                  <p:embed/>
                  <p:pic>
                    <p:nvPicPr>
                      <p:cNvPr id="65" name="Object 37">
                        <a:extLst>
                          <a:ext uri="{FF2B5EF4-FFF2-40B4-BE49-F238E27FC236}">
                            <a16:creationId xmlns:a16="http://schemas.microsoft.com/office/drawing/2014/main" id="{FB6A3CA5-F976-4086-BF9A-1B189EA211F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4953" y="3334541"/>
                        <a:ext cx="2544763"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Freeform 67" descr="Wide downward diagonal">
            <a:extLst>
              <a:ext uri="{FF2B5EF4-FFF2-40B4-BE49-F238E27FC236}">
                <a16:creationId xmlns:a16="http://schemas.microsoft.com/office/drawing/2014/main" id="{6BF37E84-9F4F-4B67-8259-364CC990EDA5}"/>
              </a:ext>
            </a:extLst>
          </p:cNvPr>
          <p:cNvSpPr>
            <a:spLocks/>
          </p:cNvSpPr>
          <p:nvPr/>
        </p:nvSpPr>
        <p:spPr bwMode="auto">
          <a:xfrm flipH="1">
            <a:off x="5024942" y="4812174"/>
            <a:ext cx="333375" cy="466725"/>
          </a:xfrm>
          <a:custGeom>
            <a:avLst/>
            <a:gdLst>
              <a:gd name="T0" fmla="*/ 6 w 210"/>
              <a:gd name="T1" fmla="*/ 294 h 294"/>
              <a:gd name="T2" fmla="*/ 0 w 210"/>
              <a:gd name="T3" fmla="*/ 72 h 294"/>
              <a:gd name="T4" fmla="*/ 210 w 210"/>
              <a:gd name="T5" fmla="*/ 0 h 294"/>
              <a:gd name="T6" fmla="*/ 210 w 210"/>
              <a:gd name="T7" fmla="*/ 264 h 294"/>
              <a:gd name="T8" fmla="*/ 6 w 210"/>
              <a:gd name="T9" fmla="*/ 294 h 294"/>
              <a:gd name="T10" fmla="*/ 0 60000 65536"/>
              <a:gd name="T11" fmla="*/ 0 60000 65536"/>
              <a:gd name="T12" fmla="*/ 0 60000 65536"/>
              <a:gd name="T13" fmla="*/ 0 60000 65536"/>
              <a:gd name="T14" fmla="*/ 0 60000 65536"/>
              <a:gd name="T15" fmla="*/ 0 w 210"/>
              <a:gd name="T16" fmla="*/ 0 h 294"/>
              <a:gd name="T17" fmla="*/ 210 w 210"/>
              <a:gd name="T18" fmla="*/ 294 h 294"/>
            </a:gdLst>
            <a:ahLst/>
            <a:cxnLst>
              <a:cxn ang="T10">
                <a:pos x="T0" y="T1"/>
              </a:cxn>
              <a:cxn ang="T11">
                <a:pos x="T2" y="T3"/>
              </a:cxn>
              <a:cxn ang="T12">
                <a:pos x="T4" y="T5"/>
              </a:cxn>
              <a:cxn ang="T13">
                <a:pos x="T6" y="T7"/>
              </a:cxn>
              <a:cxn ang="T14">
                <a:pos x="T8" y="T9"/>
              </a:cxn>
            </a:cxnLst>
            <a:rect l="T15" t="T16" r="T17" b="T18"/>
            <a:pathLst>
              <a:path w="210" h="294">
                <a:moveTo>
                  <a:pt x="6" y="294"/>
                </a:moveTo>
                <a:lnTo>
                  <a:pt x="0" y="72"/>
                </a:lnTo>
                <a:lnTo>
                  <a:pt x="210" y="0"/>
                </a:lnTo>
                <a:lnTo>
                  <a:pt x="210" y="264"/>
                </a:lnTo>
                <a:lnTo>
                  <a:pt x="6" y="294"/>
                </a:lnTo>
                <a:close/>
              </a:path>
            </a:pathLst>
          </a:custGeom>
          <a:pattFill prst="wdDnDiag">
            <a:fgClr>
              <a:schemeClr val="tx1"/>
            </a:fgClr>
            <a:bgClr>
              <a:schemeClr val="bg1"/>
            </a:bgClr>
          </a:patt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spAutoFit/>
          </a:bodyPr>
          <a:lstStyle/>
          <a:p>
            <a:endParaRPr lang="en-US"/>
          </a:p>
        </p:txBody>
      </p:sp>
      <p:sp>
        <p:nvSpPr>
          <p:cNvPr id="69" name="Freeform 68" descr="Wide downward diagonal">
            <a:extLst>
              <a:ext uri="{FF2B5EF4-FFF2-40B4-BE49-F238E27FC236}">
                <a16:creationId xmlns:a16="http://schemas.microsoft.com/office/drawing/2014/main" id="{2F389959-9514-4D9C-B1FF-3FAF37376619}"/>
              </a:ext>
            </a:extLst>
          </p:cNvPr>
          <p:cNvSpPr>
            <a:spLocks/>
          </p:cNvSpPr>
          <p:nvPr/>
        </p:nvSpPr>
        <p:spPr bwMode="auto">
          <a:xfrm>
            <a:off x="4310567" y="4802649"/>
            <a:ext cx="333375" cy="466725"/>
          </a:xfrm>
          <a:custGeom>
            <a:avLst/>
            <a:gdLst>
              <a:gd name="T0" fmla="*/ 6 w 210"/>
              <a:gd name="T1" fmla="*/ 294 h 294"/>
              <a:gd name="T2" fmla="*/ 0 w 210"/>
              <a:gd name="T3" fmla="*/ 72 h 294"/>
              <a:gd name="T4" fmla="*/ 210 w 210"/>
              <a:gd name="T5" fmla="*/ 0 h 294"/>
              <a:gd name="T6" fmla="*/ 210 w 210"/>
              <a:gd name="T7" fmla="*/ 264 h 294"/>
              <a:gd name="T8" fmla="*/ 6 w 210"/>
              <a:gd name="T9" fmla="*/ 294 h 294"/>
              <a:gd name="T10" fmla="*/ 0 60000 65536"/>
              <a:gd name="T11" fmla="*/ 0 60000 65536"/>
              <a:gd name="T12" fmla="*/ 0 60000 65536"/>
              <a:gd name="T13" fmla="*/ 0 60000 65536"/>
              <a:gd name="T14" fmla="*/ 0 60000 65536"/>
              <a:gd name="T15" fmla="*/ 0 w 210"/>
              <a:gd name="T16" fmla="*/ 0 h 294"/>
              <a:gd name="T17" fmla="*/ 210 w 210"/>
              <a:gd name="T18" fmla="*/ 294 h 294"/>
            </a:gdLst>
            <a:ahLst/>
            <a:cxnLst>
              <a:cxn ang="T10">
                <a:pos x="T0" y="T1"/>
              </a:cxn>
              <a:cxn ang="T11">
                <a:pos x="T2" y="T3"/>
              </a:cxn>
              <a:cxn ang="T12">
                <a:pos x="T4" y="T5"/>
              </a:cxn>
              <a:cxn ang="T13">
                <a:pos x="T6" y="T7"/>
              </a:cxn>
              <a:cxn ang="T14">
                <a:pos x="T8" y="T9"/>
              </a:cxn>
            </a:cxnLst>
            <a:rect l="T15" t="T16" r="T17" b="T18"/>
            <a:pathLst>
              <a:path w="210" h="294">
                <a:moveTo>
                  <a:pt x="6" y="294"/>
                </a:moveTo>
                <a:lnTo>
                  <a:pt x="0" y="72"/>
                </a:lnTo>
                <a:lnTo>
                  <a:pt x="210" y="0"/>
                </a:lnTo>
                <a:lnTo>
                  <a:pt x="210" y="264"/>
                </a:lnTo>
                <a:lnTo>
                  <a:pt x="6" y="294"/>
                </a:lnTo>
                <a:close/>
              </a:path>
            </a:pathLst>
          </a:custGeom>
          <a:pattFill prst="wdDnDiag">
            <a:fgClr>
              <a:schemeClr val="tx1"/>
            </a:fgClr>
            <a:bgClr>
              <a:schemeClr val="bg1"/>
            </a:bgClr>
          </a:patt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spAutoFit/>
          </a:bodyPr>
          <a:lstStyle/>
          <a:p>
            <a:endParaRPr lang="en-US"/>
          </a:p>
        </p:txBody>
      </p:sp>
      <p:sp>
        <p:nvSpPr>
          <p:cNvPr id="71" name="Freeform 69" descr="Wide upward diagonal">
            <a:extLst>
              <a:ext uri="{FF2B5EF4-FFF2-40B4-BE49-F238E27FC236}">
                <a16:creationId xmlns:a16="http://schemas.microsoft.com/office/drawing/2014/main" id="{C93CBA43-F827-4C3A-A459-5AB148836675}"/>
              </a:ext>
            </a:extLst>
          </p:cNvPr>
          <p:cNvSpPr>
            <a:spLocks/>
          </p:cNvSpPr>
          <p:nvPr/>
        </p:nvSpPr>
        <p:spPr bwMode="auto">
          <a:xfrm>
            <a:off x="1954716" y="4693111"/>
            <a:ext cx="1752600" cy="609600"/>
          </a:xfrm>
          <a:custGeom>
            <a:avLst/>
            <a:gdLst>
              <a:gd name="T0" fmla="*/ 6 w 1452"/>
              <a:gd name="T1" fmla="*/ 318 h 624"/>
              <a:gd name="T2" fmla="*/ 732 w 1452"/>
              <a:gd name="T3" fmla="*/ 0 h 624"/>
              <a:gd name="T4" fmla="*/ 1452 w 1452"/>
              <a:gd name="T5" fmla="*/ 354 h 624"/>
              <a:gd name="T6" fmla="*/ 1440 w 1452"/>
              <a:gd name="T7" fmla="*/ 588 h 624"/>
              <a:gd name="T8" fmla="*/ 1110 w 1452"/>
              <a:gd name="T9" fmla="*/ 540 h 624"/>
              <a:gd name="T10" fmla="*/ 1110 w 1452"/>
              <a:gd name="T11" fmla="*/ 624 h 624"/>
              <a:gd name="T12" fmla="*/ 882 w 1452"/>
              <a:gd name="T13" fmla="*/ 606 h 624"/>
              <a:gd name="T14" fmla="*/ 876 w 1452"/>
              <a:gd name="T15" fmla="*/ 510 h 624"/>
              <a:gd name="T16" fmla="*/ 726 w 1452"/>
              <a:gd name="T17" fmla="*/ 486 h 624"/>
              <a:gd name="T18" fmla="*/ 582 w 1452"/>
              <a:gd name="T19" fmla="*/ 504 h 624"/>
              <a:gd name="T20" fmla="*/ 582 w 1452"/>
              <a:gd name="T21" fmla="*/ 588 h 624"/>
              <a:gd name="T22" fmla="*/ 330 w 1452"/>
              <a:gd name="T23" fmla="*/ 618 h 624"/>
              <a:gd name="T24" fmla="*/ 336 w 1452"/>
              <a:gd name="T25" fmla="*/ 528 h 624"/>
              <a:gd name="T26" fmla="*/ 0 w 1452"/>
              <a:gd name="T27" fmla="*/ 576 h 624"/>
              <a:gd name="T28" fmla="*/ 6 w 1452"/>
              <a:gd name="T29" fmla="*/ 318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52"/>
              <a:gd name="T46" fmla="*/ 0 h 624"/>
              <a:gd name="T47" fmla="*/ 1452 w 145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52" h="624">
                <a:moveTo>
                  <a:pt x="6" y="318"/>
                </a:moveTo>
                <a:lnTo>
                  <a:pt x="732" y="0"/>
                </a:lnTo>
                <a:lnTo>
                  <a:pt x="1452" y="354"/>
                </a:lnTo>
                <a:lnTo>
                  <a:pt x="1440" y="588"/>
                </a:lnTo>
                <a:lnTo>
                  <a:pt x="1110" y="540"/>
                </a:lnTo>
                <a:lnTo>
                  <a:pt x="1110" y="624"/>
                </a:lnTo>
                <a:lnTo>
                  <a:pt x="882" y="606"/>
                </a:lnTo>
                <a:lnTo>
                  <a:pt x="876" y="510"/>
                </a:lnTo>
                <a:lnTo>
                  <a:pt x="726" y="486"/>
                </a:lnTo>
                <a:lnTo>
                  <a:pt x="582" y="504"/>
                </a:lnTo>
                <a:lnTo>
                  <a:pt x="582" y="588"/>
                </a:lnTo>
                <a:lnTo>
                  <a:pt x="330" y="618"/>
                </a:lnTo>
                <a:lnTo>
                  <a:pt x="336" y="528"/>
                </a:lnTo>
                <a:lnTo>
                  <a:pt x="0" y="576"/>
                </a:lnTo>
                <a:lnTo>
                  <a:pt x="6" y="318"/>
                </a:lnTo>
                <a:close/>
              </a:path>
            </a:pathLst>
          </a:custGeom>
          <a:pattFill prst="wdUpDiag">
            <a:fgClr>
              <a:schemeClr val="tx1"/>
            </a:fgClr>
            <a:bgClr>
              <a:schemeClr val="bg1"/>
            </a:bgClr>
          </a:pattFill>
          <a:ln w="9525" cap="flat" cmpd="sng">
            <a:solidFill>
              <a:schemeClr val="tx1"/>
            </a:solidFill>
            <a:prstDash val="solid"/>
            <a:round/>
            <a:headEnd/>
            <a:tailEnd/>
          </a:ln>
        </p:spPr>
        <p:txBody>
          <a:bodyPr>
            <a:spAutoFit/>
          </a:bodyPr>
          <a:lstStyle/>
          <a:p>
            <a:endParaRPr lang="en-US"/>
          </a:p>
        </p:txBody>
      </p:sp>
      <p:sp>
        <p:nvSpPr>
          <p:cNvPr id="73" name="Text Box 70">
            <a:extLst>
              <a:ext uri="{FF2B5EF4-FFF2-40B4-BE49-F238E27FC236}">
                <a16:creationId xmlns:a16="http://schemas.microsoft.com/office/drawing/2014/main" id="{E82CB2BC-4FD7-44AF-9EEB-52AB1DF5FE43}"/>
              </a:ext>
            </a:extLst>
          </p:cNvPr>
          <p:cNvSpPr txBox="1">
            <a:spLocks noChangeArrowheads="1"/>
          </p:cNvSpPr>
          <p:nvPr/>
        </p:nvSpPr>
        <p:spPr bwMode="auto">
          <a:xfrm>
            <a:off x="2948492" y="5574174"/>
            <a:ext cx="14159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US" altLang="en-US" sz="1600" dirty="0">
                <a:latin typeface="+mn-lt"/>
              </a:rPr>
              <a:t>Deployed flaps</a:t>
            </a:r>
          </a:p>
        </p:txBody>
      </p:sp>
      <p:sp>
        <p:nvSpPr>
          <p:cNvPr id="75" name="Line 71">
            <a:extLst>
              <a:ext uri="{FF2B5EF4-FFF2-40B4-BE49-F238E27FC236}">
                <a16:creationId xmlns:a16="http://schemas.microsoft.com/office/drawing/2014/main" id="{D269F639-FAFE-4454-989A-A0EE9F9CC310}"/>
              </a:ext>
            </a:extLst>
          </p:cNvPr>
          <p:cNvSpPr>
            <a:spLocks noChangeShapeType="1"/>
          </p:cNvSpPr>
          <p:nvPr/>
        </p:nvSpPr>
        <p:spPr bwMode="auto">
          <a:xfrm flipH="1" flipV="1">
            <a:off x="2491292" y="5345574"/>
            <a:ext cx="533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77" name="Line 72">
            <a:extLst>
              <a:ext uri="{FF2B5EF4-FFF2-40B4-BE49-F238E27FC236}">
                <a16:creationId xmlns:a16="http://schemas.microsoft.com/office/drawing/2014/main" id="{9BB00420-F0AB-4DDB-9737-FB2BD95D797E}"/>
              </a:ext>
            </a:extLst>
          </p:cNvPr>
          <p:cNvSpPr>
            <a:spLocks noChangeShapeType="1"/>
          </p:cNvSpPr>
          <p:nvPr/>
        </p:nvSpPr>
        <p:spPr bwMode="auto">
          <a:xfrm flipV="1">
            <a:off x="3100892" y="5345574"/>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79" name="Text Box 73">
            <a:extLst>
              <a:ext uri="{FF2B5EF4-FFF2-40B4-BE49-F238E27FC236}">
                <a16:creationId xmlns:a16="http://schemas.microsoft.com/office/drawing/2014/main" id="{07889A51-5A86-45C7-8C26-DAD7A4CF0B48}"/>
              </a:ext>
            </a:extLst>
          </p:cNvPr>
          <p:cNvSpPr txBox="1">
            <a:spLocks noChangeArrowheads="1"/>
          </p:cNvSpPr>
          <p:nvPr/>
        </p:nvSpPr>
        <p:spPr bwMode="auto">
          <a:xfrm>
            <a:off x="3558092" y="4431174"/>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US" altLang="en-US"/>
              <a:t>S’</a:t>
            </a:r>
          </a:p>
        </p:txBody>
      </p:sp>
      <p:sp>
        <p:nvSpPr>
          <p:cNvPr id="81" name="Line 74">
            <a:extLst>
              <a:ext uri="{FF2B5EF4-FFF2-40B4-BE49-F238E27FC236}">
                <a16:creationId xmlns:a16="http://schemas.microsoft.com/office/drawing/2014/main" id="{B8018524-1928-4D18-AEC3-E74FD861F162}"/>
              </a:ext>
            </a:extLst>
          </p:cNvPr>
          <p:cNvSpPr>
            <a:spLocks noChangeShapeType="1"/>
          </p:cNvSpPr>
          <p:nvPr/>
        </p:nvSpPr>
        <p:spPr bwMode="auto">
          <a:xfrm flipH="1">
            <a:off x="2948492" y="4735974"/>
            <a:ext cx="609600" cy="2286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83" name="Freeform 75" descr="Wide upward diagonal">
            <a:extLst>
              <a:ext uri="{FF2B5EF4-FFF2-40B4-BE49-F238E27FC236}">
                <a16:creationId xmlns:a16="http://schemas.microsoft.com/office/drawing/2014/main" id="{BA0390D4-2336-4F0D-8DC5-79E24C4ADEC1}"/>
              </a:ext>
            </a:extLst>
          </p:cNvPr>
          <p:cNvSpPr>
            <a:spLocks/>
          </p:cNvSpPr>
          <p:nvPr/>
        </p:nvSpPr>
        <p:spPr bwMode="auto">
          <a:xfrm>
            <a:off x="3939092" y="4735974"/>
            <a:ext cx="1752600" cy="574675"/>
          </a:xfrm>
          <a:custGeom>
            <a:avLst/>
            <a:gdLst>
              <a:gd name="T0" fmla="*/ 5 w 1104"/>
              <a:gd name="T1" fmla="*/ 196 h 362"/>
              <a:gd name="T2" fmla="*/ 557 w 1104"/>
              <a:gd name="T3" fmla="*/ 0 h 362"/>
              <a:gd name="T4" fmla="*/ 1104 w 1104"/>
              <a:gd name="T5" fmla="*/ 218 h 362"/>
              <a:gd name="T6" fmla="*/ 1095 w 1104"/>
              <a:gd name="T7" fmla="*/ 362 h 362"/>
              <a:gd name="T8" fmla="*/ 552 w 1104"/>
              <a:gd name="T9" fmla="*/ 299 h 362"/>
              <a:gd name="T10" fmla="*/ 0 w 1104"/>
              <a:gd name="T11" fmla="*/ 354 h 362"/>
              <a:gd name="T12" fmla="*/ 5 w 1104"/>
              <a:gd name="T13" fmla="*/ 196 h 362"/>
              <a:gd name="T14" fmla="*/ 0 60000 65536"/>
              <a:gd name="T15" fmla="*/ 0 60000 65536"/>
              <a:gd name="T16" fmla="*/ 0 60000 65536"/>
              <a:gd name="T17" fmla="*/ 0 60000 65536"/>
              <a:gd name="T18" fmla="*/ 0 60000 65536"/>
              <a:gd name="T19" fmla="*/ 0 60000 65536"/>
              <a:gd name="T20" fmla="*/ 0 60000 65536"/>
              <a:gd name="T21" fmla="*/ 0 w 1104"/>
              <a:gd name="T22" fmla="*/ 0 h 362"/>
              <a:gd name="T23" fmla="*/ 1104 w 1104"/>
              <a:gd name="T24" fmla="*/ 362 h 3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362">
                <a:moveTo>
                  <a:pt x="5" y="196"/>
                </a:moveTo>
                <a:lnTo>
                  <a:pt x="557" y="0"/>
                </a:lnTo>
                <a:lnTo>
                  <a:pt x="1104" y="218"/>
                </a:lnTo>
                <a:lnTo>
                  <a:pt x="1095" y="362"/>
                </a:lnTo>
                <a:lnTo>
                  <a:pt x="552" y="299"/>
                </a:lnTo>
                <a:lnTo>
                  <a:pt x="0" y="354"/>
                </a:lnTo>
                <a:lnTo>
                  <a:pt x="5" y="196"/>
                </a:ln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85" name="Freeform 76">
            <a:extLst>
              <a:ext uri="{FF2B5EF4-FFF2-40B4-BE49-F238E27FC236}">
                <a16:creationId xmlns:a16="http://schemas.microsoft.com/office/drawing/2014/main" id="{8A77E40B-3060-4A14-8227-5863EBFC08FB}"/>
              </a:ext>
            </a:extLst>
          </p:cNvPr>
          <p:cNvSpPr>
            <a:spLocks/>
          </p:cNvSpPr>
          <p:nvPr/>
        </p:nvSpPr>
        <p:spPr bwMode="auto">
          <a:xfrm>
            <a:off x="4320092" y="5078874"/>
            <a:ext cx="323850" cy="190500"/>
          </a:xfrm>
          <a:custGeom>
            <a:avLst/>
            <a:gdLst>
              <a:gd name="T0" fmla="*/ 0 w 204"/>
              <a:gd name="T1" fmla="*/ 120 h 120"/>
              <a:gd name="T2" fmla="*/ 0 w 204"/>
              <a:gd name="T3" fmla="*/ 24 h 120"/>
              <a:gd name="T4" fmla="*/ 204 w 204"/>
              <a:gd name="T5" fmla="*/ 0 h 120"/>
              <a:gd name="T6" fmla="*/ 204 w 204"/>
              <a:gd name="T7" fmla="*/ 90 h 120"/>
              <a:gd name="T8" fmla="*/ 0 60000 65536"/>
              <a:gd name="T9" fmla="*/ 0 60000 65536"/>
              <a:gd name="T10" fmla="*/ 0 60000 65536"/>
              <a:gd name="T11" fmla="*/ 0 60000 65536"/>
              <a:gd name="T12" fmla="*/ 0 w 204"/>
              <a:gd name="T13" fmla="*/ 0 h 120"/>
              <a:gd name="T14" fmla="*/ 204 w 204"/>
              <a:gd name="T15" fmla="*/ 120 h 120"/>
            </a:gdLst>
            <a:ahLst/>
            <a:cxnLst>
              <a:cxn ang="T8">
                <a:pos x="T0" y="T1"/>
              </a:cxn>
              <a:cxn ang="T9">
                <a:pos x="T2" y="T3"/>
              </a:cxn>
              <a:cxn ang="T10">
                <a:pos x="T4" y="T5"/>
              </a:cxn>
              <a:cxn ang="T11">
                <a:pos x="T6" y="T7"/>
              </a:cxn>
            </a:cxnLst>
            <a:rect l="T12" t="T13" r="T14" b="T15"/>
            <a:pathLst>
              <a:path w="204" h="120">
                <a:moveTo>
                  <a:pt x="0" y="120"/>
                </a:moveTo>
                <a:lnTo>
                  <a:pt x="0" y="24"/>
                </a:lnTo>
                <a:lnTo>
                  <a:pt x="204" y="0"/>
                </a:lnTo>
                <a:lnTo>
                  <a:pt x="204" y="9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87" name="Freeform 77">
            <a:extLst>
              <a:ext uri="{FF2B5EF4-FFF2-40B4-BE49-F238E27FC236}">
                <a16:creationId xmlns:a16="http://schemas.microsoft.com/office/drawing/2014/main" id="{BDD330BF-A305-426E-B965-CD202925561A}"/>
              </a:ext>
            </a:extLst>
          </p:cNvPr>
          <p:cNvSpPr>
            <a:spLocks/>
          </p:cNvSpPr>
          <p:nvPr/>
        </p:nvSpPr>
        <p:spPr bwMode="auto">
          <a:xfrm flipH="1">
            <a:off x="5043992" y="5069349"/>
            <a:ext cx="323850" cy="190500"/>
          </a:xfrm>
          <a:custGeom>
            <a:avLst/>
            <a:gdLst>
              <a:gd name="T0" fmla="*/ 0 w 204"/>
              <a:gd name="T1" fmla="*/ 120 h 120"/>
              <a:gd name="T2" fmla="*/ 0 w 204"/>
              <a:gd name="T3" fmla="*/ 24 h 120"/>
              <a:gd name="T4" fmla="*/ 204 w 204"/>
              <a:gd name="T5" fmla="*/ 0 h 120"/>
              <a:gd name="T6" fmla="*/ 204 w 204"/>
              <a:gd name="T7" fmla="*/ 90 h 120"/>
              <a:gd name="T8" fmla="*/ 0 60000 65536"/>
              <a:gd name="T9" fmla="*/ 0 60000 65536"/>
              <a:gd name="T10" fmla="*/ 0 60000 65536"/>
              <a:gd name="T11" fmla="*/ 0 60000 65536"/>
              <a:gd name="T12" fmla="*/ 0 w 204"/>
              <a:gd name="T13" fmla="*/ 0 h 120"/>
              <a:gd name="T14" fmla="*/ 204 w 204"/>
              <a:gd name="T15" fmla="*/ 120 h 120"/>
            </a:gdLst>
            <a:ahLst/>
            <a:cxnLst>
              <a:cxn ang="T8">
                <a:pos x="T0" y="T1"/>
              </a:cxn>
              <a:cxn ang="T9">
                <a:pos x="T2" y="T3"/>
              </a:cxn>
              <a:cxn ang="T10">
                <a:pos x="T4" y="T5"/>
              </a:cxn>
              <a:cxn ang="T11">
                <a:pos x="T6" y="T7"/>
              </a:cxn>
            </a:cxnLst>
            <a:rect l="T12" t="T13" r="T14" b="T15"/>
            <a:pathLst>
              <a:path w="204" h="120">
                <a:moveTo>
                  <a:pt x="0" y="120"/>
                </a:moveTo>
                <a:lnTo>
                  <a:pt x="0" y="24"/>
                </a:lnTo>
                <a:lnTo>
                  <a:pt x="204" y="0"/>
                </a:lnTo>
                <a:lnTo>
                  <a:pt x="204" y="9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89" name="Text Box 78">
            <a:extLst>
              <a:ext uri="{FF2B5EF4-FFF2-40B4-BE49-F238E27FC236}">
                <a16:creationId xmlns:a16="http://schemas.microsoft.com/office/drawing/2014/main" id="{B0BF7AEA-C76B-4553-978C-D69F55971518}"/>
              </a:ext>
            </a:extLst>
          </p:cNvPr>
          <p:cNvSpPr txBox="1">
            <a:spLocks noChangeArrowheads="1"/>
          </p:cNvSpPr>
          <p:nvPr/>
        </p:nvSpPr>
        <p:spPr bwMode="auto">
          <a:xfrm>
            <a:off x="4929692" y="5497974"/>
            <a:ext cx="476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US" altLang="en-US" dirty="0" err="1">
                <a:latin typeface="+mn-lt"/>
              </a:rPr>
              <a:t>S</a:t>
            </a:r>
            <a:r>
              <a:rPr lang="en-US" altLang="en-US" baseline="-25000" dirty="0" err="1">
                <a:latin typeface="+mn-lt"/>
              </a:rPr>
              <a:t>wf</a:t>
            </a:r>
            <a:endParaRPr lang="en-US" altLang="en-US" baseline="-25000" dirty="0">
              <a:latin typeface="+mn-lt"/>
            </a:endParaRPr>
          </a:p>
        </p:txBody>
      </p:sp>
      <p:sp>
        <p:nvSpPr>
          <p:cNvPr id="91" name="Line 79">
            <a:extLst>
              <a:ext uri="{FF2B5EF4-FFF2-40B4-BE49-F238E27FC236}">
                <a16:creationId xmlns:a16="http://schemas.microsoft.com/office/drawing/2014/main" id="{B8134D39-4B19-4944-AA2B-7329B466B9AD}"/>
              </a:ext>
            </a:extLst>
          </p:cNvPr>
          <p:cNvSpPr>
            <a:spLocks noChangeShapeType="1"/>
          </p:cNvSpPr>
          <p:nvPr/>
        </p:nvSpPr>
        <p:spPr bwMode="auto">
          <a:xfrm flipH="1" flipV="1">
            <a:off x="4472492" y="5193174"/>
            <a:ext cx="457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93" name="Line 80">
            <a:extLst>
              <a:ext uri="{FF2B5EF4-FFF2-40B4-BE49-F238E27FC236}">
                <a16:creationId xmlns:a16="http://schemas.microsoft.com/office/drawing/2014/main" id="{DDBF0257-1841-49CD-B2B3-33E9BBE03D23}"/>
              </a:ext>
            </a:extLst>
          </p:cNvPr>
          <p:cNvSpPr>
            <a:spLocks noChangeShapeType="1"/>
          </p:cNvSpPr>
          <p:nvPr/>
        </p:nvSpPr>
        <p:spPr bwMode="auto">
          <a:xfrm flipV="1">
            <a:off x="5082092" y="5193174"/>
            <a:ext cx="762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graphicFrame>
        <p:nvGraphicFramePr>
          <p:cNvPr id="95" name="Object 37">
            <a:extLst>
              <a:ext uri="{FF2B5EF4-FFF2-40B4-BE49-F238E27FC236}">
                <a16:creationId xmlns:a16="http://schemas.microsoft.com/office/drawing/2014/main" id="{75B950A2-367F-4286-B302-6067E71B0B93}"/>
              </a:ext>
            </a:extLst>
          </p:cNvPr>
          <p:cNvGraphicFramePr>
            <a:graphicFrameLocks noChangeAspect="1"/>
          </p:cNvGraphicFramePr>
          <p:nvPr/>
        </p:nvGraphicFramePr>
        <p:xfrm>
          <a:off x="4435889" y="3334540"/>
          <a:ext cx="2064353" cy="722313"/>
        </p:xfrm>
        <a:graphic>
          <a:graphicData uri="http://schemas.openxmlformats.org/presentationml/2006/ole">
            <mc:AlternateContent xmlns:mc="http://schemas.openxmlformats.org/markup-compatibility/2006">
              <mc:Choice xmlns:v="urn:schemas-microsoft-com:vml" Requires="v">
                <p:oleObj name="Equation" r:id="rId21" imgW="1257120" imgH="444240" progId="Equation.DSMT4">
                  <p:embed/>
                </p:oleObj>
              </mc:Choice>
              <mc:Fallback>
                <p:oleObj name="Equation" r:id="rId21" imgW="1257120" imgH="444240" progId="Equation.DSMT4">
                  <p:embed/>
                  <p:pic>
                    <p:nvPicPr>
                      <p:cNvPr id="95" name="Object 37">
                        <a:extLst>
                          <a:ext uri="{FF2B5EF4-FFF2-40B4-BE49-F238E27FC236}">
                            <a16:creationId xmlns:a16="http://schemas.microsoft.com/office/drawing/2014/main" id="{75B950A2-367F-4286-B302-6067E71B0B93}"/>
                          </a:ext>
                        </a:extLst>
                      </p:cNvPr>
                      <p:cNvPicPr>
                        <a:picLocks noChangeAspect="1" noChangeArrowheads="1"/>
                      </p:cNvPicPr>
                      <p:nvPr/>
                    </p:nvPicPr>
                    <p:blipFill>
                      <a:blip r:embed="rId22"/>
                      <a:srcRect/>
                      <a:stretch>
                        <a:fillRect/>
                      </a:stretch>
                    </p:blipFill>
                    <p:spPr bwMode="auto">
                      <a:xfrm>
                        <a:off x="4435889" y="3334540"/>
                        <a:ext cx="2064353" cy="722313"/>
                      </a:xfrm>
                      <a:prstGeom prst="rect">
                        <a:avLst/>
                      </a:prstGeom>
                      <a:noFill/>
                      <a:ln>
                        <a:noFill/>
                      </a:ln>
                      <a:effectLst/>
                    </p:spPr>
                  </p:pic>
                </p:oleObj>
              </mc:Fallback>
            </mc:AlternateContent>
          </a:graphicData>
        </a:graphic>
      </p:graphicFrame>
      <p:sp>
        <p:nvSpPr>
          <p:cNvPr id="97" name="TextBox 96">
            <a:extLst>
              <a:ext uri="{FF2B5EF4-FFF2-40B4-BE49-F238E27FC236}">
                <a16:creationId xmlns:a16="http://schemas.microsoft.com/office/drawing/2014/main" id="{FEE24D9A-61BC-4ED7-B36F-DF68B3E48972}"/>
              </a:ext>
            </a:extLst>
          </p:cNvPr>
          <p:cNvSpPr txBox="1"/>
          <p:nvPr/>
        </p:nvSpPr>
        <p:spPr>
          <a:xfrm>
            <a:off x="3708902" y="3500383"/>
            <a:ext cx="789277" cy="369332"/>
          </a:xfrm>
          <a:prstGeom prst="rect">
            <a:avLst/>
          </a:prstGeom>
          <a:noFill/>
        </p:spPr>
        <p:txBody>
          <a:bodyPr wrap="square">
            <a:spAutoFit/>
          </a:bodyPr>
          <a:lstStyle/>
          <a:p>
            <a:r>
              <a:rPr lang="en-US" dirty="0">
                <a:latin typeface="+mn-lt"/>
              </a:rPr>
              <a:t>With*</a:t>
            </a:r>
          </a:p>
        </p:txBody>
      </p:sp>
    </p:spTree>
    <p:extLst>
      <p:ext uri="{BB962C8B-B14F-4D97-AF65-F5344CB8AC3E}">
        <p14:creationId xmlns:p14="http://schemas.microsoft.com/office/powerpoint/2010/main" val="9589496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8.4 Evaluation of the Lift Curve for the Flapped Wing</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6630988" cy="4108119"/>
          </a:xfrm>
        </p:spPr>
        <p:txBody>
          <a:bodyPr/>
          <a:lstStyle/>
          <a:p>
            <a:pPr marL="0" indent="0">
              <a:buNone/>
            </a:pPr>
            <a:r>
              <a:rPr lang="en-US" altLang="en-US" dirty="0"/>
              <a:t>Step 4: Add the contribution of any LE devices</a:t>
            </a:r>
          </a:p>
          <a:p>
            <a:r>
              <a:rPr lang="en-US" altLang="en-US" sz="2000" dirty="0"/>
              <a:t>See step 1 and table to compute the LE devices contribution</a:t>
            </a:r>
          </a:p>
          <a:p>
            <a:r>
              <a:rPr lang="en-US" altLang="en-US" sz="2000" dirty="0"/>
              <a:t>Consider the increase in lift-curve slope due to the extended wing surface if slats are used no other LE devices increase the wing surface), exactly as explained for the flaps at step 3</a:t>
            </a:r>
          </a:p>
          <a:p>
            <a:r>
              <a:rPr lang="en-US" altLang="en-US" sz="2000" dirty="0"/>
              <a:t>Generally, Δα</a:t>
            </a:r>
            <a:r>
              <a:rPr lang="en-US" altLang="en-US" sz="2000" baseline="-25000" dirty="0"/>
              <a:t>0L</a:t>
            </a:r>
            <a:r>
              <a:rPr lang="en-US" altLang="en-US" sz="2000" dirty="0"/>
              <a:t> associated to LE devices is neglected (</a:t>
            </a:r>
            <a:r>
              <a:rPr lang="nl-NL" altLang="en-US" sz="2000" dirty="0"/>
              <a:t>only the TE devices are responsible of </a:t>
            </a:r>
            <a:r>
              <a:rPr lang="en-US" altLang="en-US" sz="2000" dirty="0"/>
              <a:t>Δα</a:t>
            </a:r>
            <a:r>
              <a:rPr lang="en-US" altLang="en-US" sz="2000" baseline="-25000" dirty="0"/>
              <a:t>0L</a:t>
            </a:r>
            <a:r>
              <a:rPr lang="en-US" altLang="en-US" sz="2000" dirty="0"/>
              <a:t> </a:t>
            </a:r>
            <a:r>
              <a:rPr lang="nl-NL" altLang="en-US" sz="2000" dirty="0"/>
              <a:t>)</a:t>
            </a:r>
            <a:r>
              <a:rPr lang="en-US" altLang="en-US" sz="2000" dirty="0"/>
              <a:t> </a:t>
            </a:r>
          </a:p>
          <a:p>
            <a:endParaRPr lang="en-GB" altLang="en-US" sz="2000" dirty="0"/>
          </a:p>
          <a:p>
            <a:endParaRPr lang="en-US" altLang="en-US" dirty="0"/>
          </a:p>
        </p:txBody>
      </p:sp>
      <p:sp>
        <p:nvSpPr>
          <p:cNvPr id="3" name="Line 4">
            <a:extLst>
              <a:ext uri="{FF2B5EF4-FFF2-40B4-BE49-F238E27FC236}">
                <a16:creationId xmlns:a16="http://schemas.microsoft.com/office/drawing/2014/main" id="{F853FC9F-65A2-40B8-800B-9AD9607D6C34}"/>
              </a:ext>
            </a:extLst>
          </p:cNvPr>
          <p:cNvSpPr>
            <a:spLocks noChangeShapeType="1"/>
          </p:cNvSpPr>
          <p:nvPr/>
        </p:nvSpPr>
        <p:spPr bwMode="auto">
          <a:xfrm flipV="1">
            <a:off x="8351837" y="2156409"/>
            <a:ext cx="0" cy="35179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 name="Line 5">
            <a:extLst>
              <a:ext uri="{FF2B5EF4-FFF2-40B4-BE49-F238E27FC236}">
                <a16:creationId xmlns:a16="http://schemas.microsoft.com/office/drawing/2014/main" id="{D47AD0C0-23B9-4633-B811-A12DA3708528}"/>
              </a:ext>
            </a:extLst>
          </p:cNvPr>
          <p:cNvSpPr>
            <a:spLocks noChangeShapeType="1"/>
          </p:cNvSpPr>
          <p:nvPr/>
        </p:nvSpPr>
        <p:spPr bwMode="auto">
          <a:xfrm rot="5400000" flipV="1">
            <a:off x="8734425" y="3569283"/>
            <a:ext cx="0" cy="38131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Line 6">
            <a:extLst>
              <a:ext uri="{FF2B5EF4-FFF2-40B4-BE49-F238E27FC236}">
                <a16:creationId xmlns:a16="http://schemas.microsoft.com/office/drawing/2014/main" id="{48391AB4-AD28-4FB5-A518-36D4F7E359ED}"/>
              </a:ext>
            </a:extLst>
          </p:cNvPr>
          <p:cNvSpPr>
            <a:spLocks noChangeShapeType="1"/>
          </p:cNvSpPr>
          <p:nvPr/>
        </p:nvSpPr>
        <p:spPr bwMode="auto">
          <a:xfrm flipV="1">
            <a:off x="7747000" y="3832809"/>
            <a:ext cx="1290637" cy="1643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 name="Line 7">
            <a:extLst>
              <a:ext uri="{FF2B5EF4-FFF2-40B4-BE49-F238E27FC236}">
                <a16:creationId xmlns:a16="http://schemas.microsoft.com/office/drawing/2014/main" id="{3396D53C-2E60-4D0D-90C3-C7BD376EF9D1}"/>
              </a:ext>
            </a:extLst>
          </p:cNvPr>
          <p:cNvSpPr>
            <a:spLocks noChangeShapeType="1"/>
          </p:cNvSpPr>
          <p:nvPr/>
        </p:nvSpPr>
        <p:spPr bwMode="auto">
          <a:xfrm>
            <a:off x="7894637" y="4366209"/>
            <a:ext cx="806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 name="Arc 8">
            <a:extLst>
              <a:ext uri="{FF2B5EF4-FFF2-40B4-BE49-F238E27FC236}">
                <a16:creationId xmlns:a16="http://schemas.microsoft.com/office/drawing/2014/main" id="{64162A97-FC43-46FF-828D-53681414217B}"/>
              </a:ext>
            </a:extLst>
          </p:cNvPr>
          <p:cNvSpPr>
            <a:spLocks/>
          </p:cNvSpPr>
          <p:nvPr/>
        </p:nvSpPr>
        <p:spPr bwMode="auto">
          <a:xfrm>
            <a:off x="7827962" y="4073315"/>
            <a:ext cx="454025" cy="314325"/>
          </a:xfrm>
          <a:custGeom>
            <a:avLst/>
            <a:gdLst>
              <a:gd name="T0" fmla="*/ 320649 w 21599"/>
              <a:gd name="T1" fmla="*/ 0 h 15293"/>
              <a:gd name="T2" fmla="*/ 454025 w 21599"/>
              <a:gd name="T3" fmla="*/ 311263 h 15293"/>
              <a:gd name="T4" fmla="*/ 0 w 21599"/>
              <a:gd name="T5" fmla="*/ 314325 h 15293"/>
              <a:gd name="T6" fmla="*/ 0 60000 65536"/>
              <a:gd name="T7" fmla="*/ 0 60000 65536"/>
              <a:gd name="T8" fmla="*/ 0 60000 65536"/>
              <a:gd name="T9" fmla="*/ 0 w 21599"/>
              <a:gd name="T10" fmla="*/ 0 h 15293"/>
              <a:gd name="T11" fmla="*/ 21599 w 21599"/>
              <a:gd name="T12" fmla="*/ 15293 h 15293"/>
            </a:gdLst>
            <a:ahLst/>
            <a:cxnLst>
              <a:cxn ang="T6">
                <a:pos x="T0" y="T1"/>
              </a:cxn>
              <a:cxn ang="T7">
                <a:pos x="T2" y="T3"/>
              </a:cxn>
              <a:cxn ang="T8">
                <a:pos x="T4" y="T5"/>
              </a:cxn>
            </a:cxnLst>
            <a:rect l="T9" t="T10" r="T11" b="T12"/>
            <a:pathLst>
              <a:path w="21599" h="15293" fill="none" extrusionOk="0">
                <a:moveTo>
                  <a:pt x="15253" y="0"/>
                </a:moveTo>
                <a:cubicBezTo>
                  <a:pt x="19280" y="4015"/>
                  <a:pt x="21560" y="9457"/>
                  <a:pt x="21599" y="15143"/>
                </a:cubicBezTo>
              </a:path>
              <a:path w="21599" h="15293" stroke="0" extrusionOk="0">
                <a:moveTo>
                  <a:pt x="15253" y="0"/>
                </a:moveTo>
                <a:cubicBezTo>
                  <a:pt x="19280" y="4015"/>
                  <a:pt x="21560" y="9457"/>
                  <a:pt x="21599" y="15143"/>
                </a:cubicBezTo>
                <a:lnTo>
                  <a:pt x="0" y="15293"/>
                </a:lnTo>
                <a:close/>
              </a:path>
            </a:pathLst>
          </a:custGeom>
          <a:noFill/>
          <a:ln w="9525">
            <a:solidFill>
              <a:srgbClr val="FF33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5" name="Text Box 9">
            <a:extLst>
              <a:ext uri="{FF2B5EF4-FFF2-40B4-BE49-F238E27FC236}">
                <a16:creationId xmlns:a16="http://schemas.microsoft.com/office/drawing/2014/main" id="{C80BDAF2-CF08-4BD6-989A-4DFF150E8A2B}"/>
              </a:ext>
            </a:extLst>
          </p:cNvPr>
          <p:cNvSpPr txBox="1">
            <a:spLocks noChangeArrowheads="1"/>
          </p:cNvSpPr>
          <p:nvPr/>
        </p:nvSpPr>
        <p:spPr bwMode="auto">
          <a:xfrm>
            <a:off x="10412412" y="5509209"/>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l-GR" altLang="en-US" sz="1800">
                <a:cs typeface="Tahoma" panose="020B0604030504040204" pitchFamily="34" charset="0"/>
              </a:rPr>
              <a:t>α</a:t>
            </a:r>
          </a:p>
        </p:txBody>
      </p:sp>
      <p:graphicFrame>
        <p:nvGraphicFramePr>
          <p:cNvPr id="17" name="Object 10">
            <a:extLst>
              <a:ext uri="{FF2B5EF4-FFF2-40B4-BE49-F238E27FC236}">
                <a16:creationId xmlns:a16="http://schemas.microsoft.com/office/drawing/2014/main" id="{98223C94-6F62-4B38-8B27-9758F6EDBE24}"/>
              </a:ext>
            </a:extLst>
          </p:cNvPr>
          <p:cNvGraphicFramePr>
            <a:graphicFrameLocks noChangeAspect="1"/>
          </p:cNvGraphicFramePr>
          <p:nvPr>
            <p:extLst>
              <p:ext uri="{D42A27DB-BD31-4B8C-83A1-F6EECF244321}">
                <p14:modId xmlns:p14="http://schemas.microsoft.com/office/powerpoint/2010/main" val="4197710870"/>
              </p:ext>
            </p:extLst>
          </p:nvPr>
        </p:nvGraphicFramePr>
        <p:xfrm>
          <a:off x="7589837" y="4975809"/>
          <a:ext cx="384175" cy="338137"/>
        </p:xfrm>
        <a:graphic>
          <a:graphicData uri="http://schemas.openxmlformats.org/presentationml/2006/ole">
            <mc:AlternateContent xmlns:mc="http://schemas.openxmlformats.org/markup-compatibility/2006">
              <mc:Choice xmlns:v="urn:schemas-microsoft-com:vml" Requires="v">
                <p:oleObj name="Equation" r:id="rId3" imgW="253800" imgH="228600" progId="Equation.3">
                  <p:embed/>
                </p:oleObj>
              </mc:Choice>
              <mc:Fallback>
                <p:oleObj name="Equation" r:id="rId3" imgW="253800" imgH="228600" progId="Equation.3">
                  <p:embed/>
                  <p:pic>
                    <p:nvPicPr>
                      <p:cNvPr id="17" name="Object 10">
                        <a:extLst>
                          <a:ext uri="{FF2B5EF4-FFF2-40B4-BE49-F238E27FC236}">
                            <a16:creationId xmlns:a16="http://schemas.microsoft.com/office/drawing/2014/main" id="{98223C94-6F62-4B38-8B27-9758F6EDB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9837" y="4975809"/>
                        <a:ext cx="38417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1">
            <a:extLst>
              <a:ext uri="{FF2B5EF4-FFF2-40B4-BE49-F238E27FC236}">
                <a16:creationId xmlns:a16="http://schemas.microsoft.com/office/drawing/2014/main" id="{CDD89295-5501-4388-8814-E881C8D057C4}"/>
              </a:ext>
            </a:extLst>
          </p:cNvPr>
          <p:cNvSpPr txBox="1">
            <a:spLocks noChangeArrowheads="1"/>
          </p:cNvSpPr>
          <p:nvPr/>
        </p:nvSpPr>
        <p:spPr bwMode="auto">
          <a:xfrm>
            <a:off x="9723437" y="3756609"/>
            <a:ext cx="768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a:t>clean</a:t>
            </a:r>
          </a:p>
        </p:txBody>
      </p:sp>
      <p:sp>
        <p:nvSpPr>
          <p:cNvPr id="21" name="Line 12">
            <a:extLst>
              <a:ext uri="{FF2B5EF4-FFF2-40B4-BE49-F238E27FC236}">
                <a16:creationId xmlns:a16="http://schemas.microsoft.com/office/drawing/2014/main" id="{295B9C0F-259D-42F3-B58B-9803FE529DAE}"/>
              </a:ext>
            </a:extLst>
          </p:cNvPr>
          <p:cNvSpPr>
            <a:spLocks noChangeShapeType="1"/>
          </p:cNvSpPr>
          <p:nvPr/>
        </p:nvSpPr>
        <p:spPr bwMode="auto">
          <a:xfrm flipV="1">
            <a:off x="7056437" y="3283534"/>
            <a:ext cx="1719263" cy="2192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23" name="Object 13">
            <a:extLst>
              <a:ext uri="{FF2B5EF4-FFF2-40B4-BE49-F238E27FC236}">
                <a16:creationId xmlns:a16="http://schemas.microsoft.com/office/drawing/2014/main" id="{B5DB7D20-CBA5-4764-AFC5-8080A583BF31}"/>
              </a:ext>
            </a:extLst>
          </p:cNvPr>
          <p:cNvGraphicFramePr>
            <a:graphicFrameLocks noChangeAspect="1"/>
          </p:cNvGraphicFramePr>
          <p:nvPr>
            <p:extLst>
              <p:ext uri="{D42A27DB-BD31-4B8C-83A1-F6EECF244321}">
                <p14:modId xmlns:p14="http://schemas.microsoft.com/office/powerpoint/2010/main" val="215675564"/>
              </p:ext>
            </p:extLst>
          </p:nvPr>
        </p:nvGraphicFramePr>
        <p:xfrm>
          <a:off x="7132637" y="5585409"/>
          <a:ext cx="538163" cy="338137"/>
        </p:xfrm>
        <a:graphic>
          <a:graphicData uri="http://schemas.openxmlformats.org/presentationml/2006/ole">
            <mc:AlternateContent xmlns:mc="http://schemas.openxmlformats.org/markup-compatibility/2006">
              <mc:Choice xmlns:v="urn:schemas-microsoft-com:vml" Requires="v">
                <p:oleObj name="Equation" r:id="rId5" imgW="355320" imgH="228600" progId="Equation.3">
                  <p:embed/>
                </p:oleObj>
              </mc:Choice>
              <mc:Fallback>
                <p:oleObj name="Equation" r:id="rId5" imgW="355320" imgH="228600" progId="Equation.3">
                  <p:embed/>
                  <p:pic>
                    <p:nvPicPr>
                      <p:cNvPr id="23" name="Object 13">
                        <a:extLst>
                          <a:ext uri="{FF2B5EF4-FFF2-40B4-BE49-F238E27FC236}">
                            <a16:creationId xmlns:a16="http://schemas.microsoft.com/office/drawing/2014/main" id="{B5DB7D20-CBA5-4764-AFC5-8080A583BF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2637" y="5585409"/>
                        <a:ext cx="53816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14">
            <a:extLst>
              <a:ext uri="{FF2B5EF4-FFF2-40B4-BE49-F238E27FC236}">
                <a16:creationId xmlns:a16="http://schemas.microsoft.com/office/drawing/2014/main" id="{84872361-F60D-4A9C-82FD-8726299E40C2}"/>
              </a:ext>
            </a:extLst>
          </p:cNvPr>
          <p:cNvSpPr>
            <a:spLocks noChangeShapeType="1"/>
          </p:cNvSpPr>
          <p:nvPr/>
        </p:nvSpPr>
        <p:spPr bwMode="auto">
          <a:xfrm flipV="1">
            <a:off x="7742237" y="52806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7" name="Line 15">
            <a:extLst>
              <a:ext uri="{FF2B5EF4-FFF2-40B4-BE49-F238E27FC236}">
                <a16:creationId xmlns:a16="http://schemas.microsoft.com/office/drawing/2014/main" id="{02DBCBB6-2F8C-4B8C-8568-F6B2C213C038}"/>
              </a:ext>
            </a:extLst>
          </p:cNvPr>
          <p:cNvSpPr>
            <a:spLocks noChangeShapeType="1"/>
          </p:cNvSpPr>
          <p:nvPr/>
        </p:nvSpPr>
        <p:spPr bwMode="auto">
          <a:xfrm flipV="1">
            <a:off x="7056437" y="5280609"/>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9" name="Line 16">
            <a:extLst>
              <a:ext uri="{FF2B5EF4-FFF2-40B4-BE49-F238E27FC236}">
                <a16:creationId xmlns:a16="http://schemas.microsoft.com/office/drawing/2014/main" id="{BF2F64B4-881F-4BE5-B715-7F1D8180D16A}"/>
              </a:ext>
            </a:extLst>
          </p:cNvPr>
          <p:cNvSpPr>
            <a:spLocks noChangeShapeType="1"/>
          </p:cNvSpPr>
          <p:nvPr/>
        </p:nvSpPr>
        <p:spPr bwMode="auto">
          <a:xfrm>
            <a:off x="7056437" y="5585409"/>
            <a:ext cx="685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1" name="Text Box 17">
            <a:extLst>
              <a:ext uri="{FF2B5EF4-FFF2-40B4-BE49-F238E27FC236}">
                <a16:creationId xmlns:a16="http://schemas.microsoft.com/office/drawing/2014/main" id="{F80BB25F-8AFF-4055-956C-DDADD08DCF59}"/>
              </a:ext>
            </a:extLst>
          </p:cNvPr>
          <p:cNvSpPr txBox="1">
            <a:spLocks noChangeArrowheads="1"/>
          </p:cNvSpPr>
          <p:nvPr/>
        </p:nvSpPr>
        <p:spPr bwMode="auto">
          <a:xfrm rot="18341748">
            <a:off x="6673850" y="4520196"/>
            <a:ext cx="1009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a:t>flapped</a:t>
            </a:r>
          </a:p>
        </p:txBody>
      </p:sp>
      <p:graphicFrame>
        <p:nvGraphicFramePr>
          <p:cNvPr id="33" name="Object 18">
            <a:extLst>
              <a:ext uri="{FF2B5EF4-FFF2-40B4-BE49-F238E27FC236}">
                <a16:creationId xmlns:a16="http://schemas.microsoft.com/office/drawing/2014/main" id="{82243978-A37D-4879-8F14-B2F51FDDCC70}"/>
              </a:ext>
            </a:extLst>
          </p:cNvPr>
          <p:cNvGraphicFramePr>
            <a:graphicFrameLocks noChangeAspect="1"/>
          </p:cNvGraphicFramePr>
          <p:nvPr>
            <p:extLst>
              <p:ext uri="{D42A27DB-BD31-4B8C-83A1-F6EECF244321}">
                <p14:modId xmlns:p14="http://schemas.microsoft.com/office/powerpoint/2010/main" val="2041201609"/>
              </p:ext>
            </p:extLst>
          </p:nvPr>
        </p:nvGraphicFramePr>
        <p:xfrm>
          <a:off x="8743950" y="4420198"/>
          <a:ext cx="965200" cy="419100"/>
        </p:xfrm>
        <a:graphic>
          <a:graphicData uri="http://schemas.openxmlformats.org/presentationml/2006/ole">
            <mc:AlternateContent xmlns:mc="http://schemas.openxmlformats.org/markup-compatibility/2006">
              <mc:Choice xmlns:v="urn:schemas-microsoft-com:vml" Requires="v">
                <p:oleObj name="Equation" r:id="rId7" imgW="520560" imgH="228600" progId="Equation.DSMT4">
                  <p:embed/>
                </p:oleObj>
              </mc:Choice>
              <mc:Fallback>
                <p:oleObj name="Equation" r:id="rId7" imgW="520560" imgH="228600" progId="Equation.DSMT4">
                  <p:embed/>
                  <p:pic>
                    <p:nvPicPr>
                      <p:cNvPr id="33" name="Object 18">
                        <a:extLst>
                          <a:ext uri="{FF2B5EF4-FFF2-40B4-BE49-F238E27FC236}">
                            <a16:creationId xmlns:a16="http://schemas.microsoft.com/office/drawing/2014/main" id="{82243978-A37D-4879-8F14-B2F51FDDCC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3950" y="4420198"/>
                        <a:ext cx="9652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19">
            <a:extLst>
              <a:ext uri="{FF2B5EF4-FFF2-40B4-BE49-F238E27FC236}">
                <a16:creationId xmlns:a16="http://schemas.microsoft.com/office/drawing/2014/main" id="{9FBBB9C3-8A9F-4FE2-AB1F-BACF899BBD70}"/>
              </a:ext>
            </a:extLst>
          </p:cNvPr>
          <p:cNvSpPr>
            <a:spLocks noChangeShapeType="1"/>
          </p:cNvSpPr>
          <p:nvPr/>
        </p:nvSpPr>
        <p:spPr bwMode="auto">
          <a:xfrm flipV="1">
            <a:off x="7056437" y="3680409"/>
            <a:ext cx="1143000" cy="1752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37" name="Object 20">
            <a:extLst>
              <a:ext uri="{FF2B5EF4-FFF2-40B4-BE49-F238E27FC236}">
                <a16:creationId xmlns:a16="http://schemas.microsoft.com/office/drawing/2014/main" id="{A4E64762-79B2-4964-B8FB-55E1DEFA3FA0}"/>
              </a:ext>
            </a:extLst>
          </p:cNvPr>
          <p:cNvGraphicFramePr>
            <a:graphicFrameLocks noChangeAspect="1"/>
          </p:cNvGraphicFramePr>
          <p:nvPr>
            <p:extLst>
              <p:ext uri="{D42A27DB-BD31-4B8C-83A1-F6EECF244321}">
                <p14:modId xmlns:p14="http://schemas.microsoft.com/office/powerpoint/2010/main" val="3044209968"/>
              </p:ext>
            </p:extLst>
          </p:nvPr>
        </p:nvGraphicFramePr>
        <p:xfrm>
          <a:off x="7361237" y="2156409"/>
          <a:ext cx="447675" cy="419100"/>
        </p:xfrm>
        <a:graphic>
          <a:graphicData uri="http://schemas.openxmlformats.org/presentationml/2006/ole">
            <mc:AlternateContent xmlns:mc="http://schemas.openxmlformats.org/markup-compatibility/2006">
              <mc:Choice xmlns:v="urn:schemas-microsoft-com:vml" Requires="v">
                <p:oleObj name="Equation" r:id="rId9" imgW="241200" imgH="228600" progId="Equation.DSMT4">
                  <p:embed/>
                </p:oleObj>
              </mc:Choice>
              <mc:Fallback>
                <p:oleObj name="Equation" r:id="rId9" imgW="241200" imgH="228600" progId="Equation.DSMT4">
                  <p:embed/>
                  <p:pic>
                    <p:nvPicPr>
                      <p:cNvPr id="37" name="Object 20">
                        <a:extLst>
                          <a:ext uri="{FF2B5EF4-FFF2-40B4-BE49-F238E27FC236}">
                            <a16:creationId xmlns:a16="http://schemas.microsoft.com/office/drawing/2014/main" id="{A4E64762-79B2-4964-B8FB-55E1DEFA3F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1237" y="2156409"/>
                        <a:ext cx="44767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Freeform 21">
            <a:extLst>
              <a:ext uri="{FF2B5EF4-FFF2-40B4-BE49-F238E27FC236}">
                <a16:creationId xmlns:a16="http://schemas.microsoft.com/office/drawing/2014/main" id="{037E1C5D-5132-4C66-ABE7-4E0E2BA82D31}"/>
              </a:ext>
            </a:extLst>
          </p:cNvPr>
          <p:cNvSpPr>
            <a:spLocks/>
          </p:cNvSpPr>
          <p:nvPr/>
        </p:nvSpPr>
        <p:spPr bwMode="auto">
          <a:xfrm>
            <a:off x="9037637" y="3566109"/>
            <a:ext cx="914400" cy="266700"/>
          </a:xfrm>
          <a:custGeom>
            <a:avLst/>
            <a:gdLst>
              <a:gd name="T0" fmla="*/ 0 w 576"/>
              <a:gd name="T1" fmla="*/ 168 h 168"/>
              <a:gd name="T2" fmla="*/ 192 w 576"/>
              <a:gd name="T3" fmla="*/ 24 h 168"/>
              <a:gd name="T4" fmla="*/ 432 w 576"/>
              <a:gd name="T5" fmla="*/ 24 h 168"/>
              <a:gd name="T6" fmla="*/ 576 w 576"/>
              <a:gd name="T7" fmla="*/ 120 h 168"/>
              <a:gd name="T8" fmla="*/ 0 60000 65536"/>
              <a:gd name="T9" fmla="*/ 0 60000 65536"/>
              <a:gd name="T10" fmla="*/ 0 60000 65536"/>
              <a:gd name="T11" fmla="*/ 0 60000 65536"/>
              <a:gd name="T12" fmla="*/ 0 w 576"/>
              <a:gd name="T13" fmla="*/ 0 h 168"/>
              <a:gd name="T14" fmla="*/ 576 w 576"/>
              <a:gd name="T15" fmla="*/ 168 h 168"/>
            </a:gdLst>
            <a:ahLst/>
            <a:cxnLst>
              <a:cxn ang="T8">
                <a:pos x="T0" y="T1"/>
              </a:cxn>
              <a:cxn ang="T9">
                <a:pos x="T2" y="T3"/>
              </a:cxn>
              <a:cxn ang="T10">
                <a:pos x="T4" y="T5"/>
              </a:cxn>
              <a:cxn ang="T11">
                <a:pos x="T6" y="T7"/>
              </a:cxn>
            </a:cxnLst>
            <a:rect l="T12" t="T13" r="T14" b="T15"/>
            <a:pathLst>
              <a:path w="576" h="168">
                <a:moveTo>
                  <a:pt x="0" y="168"/>
                </a:moveTo>
                <a:cubicBezTo>
                  <a:pt x="60" y="108"/>
                  <a:pt x="120" y="48"/>
                  <a:pt x="192" y="24"/>
                </a:cubicBezTo>
                <a:cubicBezTo>
                  <a:pt x="264" y="0"/>
                  <a:pt x="368" y="8"/>
                  <a:pt x="432" y="24"/>
                </a:cubicBezTo>
                <a:cubicBezTo>
                  <a:pt x="496" y="40"/>
                  <a:pt x="536" y="80"/>
                  <a:pt x="576" y="120"/>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1" name="Line 22">
            <a:extLst>
              <a:ext uri="{FF2B5EF4-FFF2-40B4-BE49-F238E27FC236}">
                <a16:creationId xmlns:a16="http://schemas.microsoft.com/office/drawing/2014/main" id="{F1F2F75E-BEC6-4041-9219-1A83161E3CD9}"/>
              </a:ext>
            </a:extLst>
          </p:cNvPr>
          <p:cNvSpPr>
            <a:spLocks noChangeShapeType="1"/>
          </p:cNvSpPr>
          <p:nvPr/>
        </p:nvSpPr>
        <p:spPr bwMode="auto">
          <a:xfrm>
            <a:off x="8039100" y="3024771"/>
            <a:ext cx="2819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43" name="Line 23">
            <a:extLst>
              <a:ext uri="{FF2B5EF4-FFF2-40B4-BE49-F238E27FC236}">
                <a16:creationId xmlns:a16="http://schemas.microsoft.com/office/drawing/2014/main" id="{A9B98ED7-B4E5-452D-A288-AA1B322438E7}"/>
              </a:ext>
            </a:extLst>
          </p:cNvPr>
          <p:cNvSpPr>
            <a:spLocks noChangeShapeType="1"/>
          </p:cNvSpPr>
          <p:nvPr/>
        </p:nvSpPr>
        <p:spPr bwMode="auto">
          <a:xfrm>
            <a:off x="8054975" y="3580396"/>
            <a:ext cx="2819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graphicFrame>
        <p:nvGraphicFramePr>
          <p:cNvPr id="45" name="Object 24">
            <a:extLst>
              <a:ext uri="{FF2B5EF4-FFF2-40B4-BE49-F238E27FC236}">
                <a16:creationId xmlns:a16="http://schemas.microsoft.com/office/drawing/2014/main" id="{34FA8517-C0C7-4EBE-80CC-DFAE5B721712}"/>
              </a:ext>
            </a:extLst>
          </p:cNvPr>
          <p:cNvGraphicFramePr>
            <a:graphicFrameLocks noChangeAspect="1"/>
          </p:cNvGraphicFramePr>
          <p:nvPr>
            <p:extLst>
              <p:ext uri="{D42A27DB-BD31-4B8C-83A1-F6EECF244321}">
                <p14:modId xmlns:p14="http://schemas.microsoft.com/office/powerpoint/2010/main" val="159876664"/>
              </p:ext>
            </p:extLst>
          </p:nvPr>
        </p:nvGraphicFramePr>
        <p:xfrm>
          <a:off x="10714037" y="3113671"/>
          <a:ext cx="1147763" cy="419100"/>
        </p:xfrm>
        <a:graphic>
          <a:graphicData uri="http://schemas.openxmlformats.org/presentationml/2006/ole">
            <mc:AlternateContent xmlns:mc="http://schemas.openxmlformats.org/markup-compatibility/2006">
              <mc:Choice xmlns:v="urn:schemas-microsoft-com:vml" Requires="v">
                <p:oleObj name="Equation" r:id="rId11" imgW="622080" imgH="228600" progId="Equation.DSMT4">
                  <p:embed/>
                </p:oleObj>
              </mc:Choice>
              <mc:Fallback>
                <p:oleObj name="Equation" r:id="rId11" imgW="622080" imgH="228600" progId="Equation.DSMT4">
                  <p:embed/>
                  <p:pic>
                    <p:nvPicPr>
                      <p:cNvPr id="45" name="Object 24">
                        <a:extLst>
                          <a:ext uri="{FF2B5EF4-FFF2-40B4-BE49-F238E27FC236}">
                            <a16:creationId xmlns:a16="http://schemas.microsoft.com/office/drawing/2014/main" id="{34FA8517-C0C7-4EBE-80CC-DFAE5B7217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14037" y="3113671"/>
                        <a:ext cx="1147763" cy="4191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Line 25">
            <a:extLst>
              <a:ext uri="{FF2B5EF4-FFF2-40B4-BE49-F238E27FC236}">
                <a16:creationId xmlns:a16="http://schemas.microsoft.com/office/drawing/2014/main" id="{27C8CACF-1050-4441-8B7D-560C70FCE2BF}"/>
              </a:ext>
            </a:extLst>
          </p:cNvPr>
          <p:cNvSpPr>
            <a:spLocks noChangeShapeType="1"/>
          </p:cNvSpPr>
          <p:nvPr/>
        </p:nvSpPr>
        <p:spPr bwMode="auto">
          <a:xfrm>
            <a:off x="10485437" y="3037471"/>
            <a:ext cx="1588" cy="5032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49" name="Line 31">
            <a:extLst>
              <a:ext uri="{FF2B5EF4-FFF2-40B4-BE49-F238E27FC236}">
                <a16:creationId xmlns:a16="http://schemas.microsoft.com/office/drawing/2014/main" id="{C96D3F81-80CB-4C7E-829B-A5E2478E5ACC}"/>
              </a:ext>
            </a:extLst>
          </p:cNvPr>
          <p:cNvSpPr>
            <a:spLocks noChangeShapeType="1"/>
          </p:cNvSpPr>
          <p:nvPr/>
        </p:nvSpPr>
        <p:spPr bwMode="auto">
          <a:xfrm>
            <a:off x="8199437" y="4899609"/>
            <a:ext cx="806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1" name="Arc 32">
            <a:extLst>
              <a:ext uri="{FF2B5EF4-FFF2-40B4-BE49-F238E27FC236}">
                <a16:creationId xmlns:a16="http://schemas.microsoft.com/office/drawing/2014/main" id="{DAD810AD-0B5C-40E8-B0C8-232B9DFC588B}"/>
              </a:ext>
            </a:extLst>
          </p:cNvPr>
          <p:cNvSpPr>
            <a:spLocks/>
          </p:cNvSpPr>
          <p:nvPr/>
        </p:nvSpPr>
        <p:spPr bwMode="auto">
          <a:xfrm>
            <a:off x="8134350" y="4572374"/>
            <a:ext cx="454025" cy="314325"/>
          </a:xfrm>
          <a:custGeom>
            <a:avLst/>
            <a:gdLst>
              <a:gd name="T0" fmla="*/ 320649 w 21599"/>
              <a:gd name="T1" fmla="*/ 0 h 15293"/>
              <a:gd name="T2" fmla="*/ 454025 w 21599"/>
              <a:gd name="T3" fmla="*/ 311263 h 15293"/>
              <a:gd name="T4" fmla="*/ 0 w 21599"/>
              <a:gd name="T5" fmla="*/ 314325 h 15293"/>
              <a:gd name="T6" fmla="*/ 0 60000 65536"/>
              <a:gd name="T7" fmla="*/ 0 60000 65536"/>
              <a:gd name="T8" fmla="*/ 0 60000 65536"/>
              <a:gd name="T9" fmla="*/ 0 w 21599"/>
              <a:gd name="T10" fmla="*/ 0 h 15293"/>
              <a:gd name="T11" fmla="*/ 21599 w 21599"/>
              <a:gd name="T12" fmla="*/ 15293 h 15293"/>
            </a:gdLst>
            <a:ahLst/>
            <a:cxnLst>
              <a:cxn ang="T6">
                <a:pos x="T0" y="T1"/>
              </a:cxn>
              <a:cxn ang="T7">
                <a:pos x="T2" y="T3"/>
              </a:cxn>
              <a:cxn ang="T8">
                <a:pos x="T4" y="T5"/>
              </a:cxn>
            </a:cxnLst>
            <a:rect l="T9" t="T10" r="T11" b="T12"/>
            <a:pathLst>
              <a:path w="21599" h="15293" fill="none" extrusionOk="0">
                <a:moveTo>
                  <a:pt x="15253" y="0"/>
                </a:moveTo>
                <a:cubicBezTo>
                  <a:pt x="19280" y="4015"/>
                  <a:pt x="21560" y="9457"/>
                  <a:pt x="21599" y="15143"/>
                </a:cubicBezTo>
              </a:path>
              <a:path w="21599" h="15293" stroke="0" extrusionOk="0">
                <a:moveTo>
                  <a:pt x="15253" y="0"/>
                </a:moveTo>
                <a:cubicBezTo>
                  <a:pt x="19280" y="4015"/>
                  <a:pt x="21560" y="9457"/>
                  <a:pt x="21599" y="15143"/>
                </a:cubicBezTo>
                <a:lnTo>
                  <a:pt x="0" y="15293"/>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 name="Freeform 39">
            <a:extLst>
              <a:ext uri="{FF2B5EF4-FFF2-40B4-BE49-F238E27FC236}">
                <a16:creationId xmlns:a16="http://schemas.microsoft.com/office/drawing/2014/main" id="{2733C441-2E33-4838-9734-3A39EE793850}"/>
              </a:ext>
            </a:extLst>
          </p:cNvPr>
          <p:cNvSpPr>
            <a:spLocks/>
          </p:cNvSpPr>
          <p:nvPr/>
        </p:nvSpPr>
        <p:spPr bwMode="auto">
          <a:xfrm>
            <a:off x="8772525" y="3010484"/>
            <a:ext cx="936625" cy="266700"/>
          </a:xfrm>
          <a:custGeom>
            <a:avLst/>
            <a:gdLst>
              <a:gd name="T0" fmla="*/ 0 w 590"/>
              <a:gd name="T1" fmla="*/ 168 h 168"/>
              <a:gd name="T2" fmla="*/ 206 w 590"/>
              <a:gd name="T3" fmla="*/ 24 h 168"/>
              <a:gd name="T4" fmla="*/ 446 w 590"/>
              <a:gd name="T5" fmla="*/ 24 h 168"/>
              <a:gd name="T6" fmla="*/ 590 w 590"/>
              <a:gd name="T7" fmla="*/ 120 h 168"/>
              <a:gd name="T8" fmla="*/ 0 60000 65536"/>
              <a:gd name="T9" fmla="*/ 0 60000 65536"/>
              <a:gd name="T10" fmla="*/ 0 60000 65536"/>
              <a:gd name="T11" fmla="*/ 0 60000 65536"/>
              <a:gd name="T12" fmla="*/ 0 w 590"/>
              <a:gd name="T13" fmla="*/ 0 h 168"/>
              <a:gd name="T14" fmla="*/ 590 w 590"/>
              <a:gd name="T15" fmla="*/ 168 h 168"/>
            </a:gdLst>
            <a:ahLst/>
            <a:cxnLst>
              <a:cxn ang="T8">
                <a:pos x="T0" y="T1"/>
              </a:cxn>
              <a:cxn ang="T9">
                <a:pos x="T2" y="T3"/>
              </a:cxn>
              <a:cxn ang="T10">
                <a:pos x="T4" y="T5"/>
              </a:cxn>
              <a:cxn ang="T11">
                <a:pos x="T6" y="T7"/>
              </a:cxn>
            </a:cxnLst>
            <a:rect l="T12" t="T13" r="T14" b="T15"/>
            <a:pathLst>
              <a:path w="590" h="168">
                <a:moveTo>
                  <a:pt x="0" y="168"/>
                </a:moveTo>
                <a:cubicBezTo>
                  <a:pt x="34" y="143"/>
                  <a:pt x="132" y="48"/>
                  <a:pt x="206" y="24"/>
                </a:cubicBezTo>
                <a:cubicBezTo>
                  <a:pt x="280" y="0"/>
                  <a:pt x="382" y="8"/>
                  <a:pt x="446" y="24"/>
                </a:cubicBezTo>
                <a:cubicBezTo>
                  <a:pt x="510" y="40"/>
                  <a:pt x="550" y="80"/>
                  <a:pt x="590" y="120"/>
                </a:cubicBezTo>
              </a:path>
            </a:pathLst>
          </a:custGeom>
          <a:noFill/>
          <a:ln w="2857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55" name="Freeform 40">
            <a:extLst>
              <a:ext uri="{FF2B5EF4-FFF2-40B4-BE49-F238E27FC236}">
                <a16:creationId xmlns:a16="http://schemas.microsoft.com/office/drawing/2014/main" id="{CD416D21-20EB-4731-8A55-93CA7013EC66}"/>
              </a:ext>
            </a:extLst>
          </p:cNvPr>
          <p:cNvSpPr>
            <a:spLocks/>
          </p:cNvSpPr>
          <p:nvPr/>
        </p:nvSpPr>
        <p:spPr bwMode="auto">
          <a:xfrm>
            <a:off x="9037637" y="2656471"/>
            <a:ext cx="936625" cy="266700"/>
          </a:xfrm>
          <a:custGeom>
            <a:avLst/>
            <a:gdLst>
              <a:gd name="T0" fmla="*/ 0 w 590"/>
              <a:gd name="T1" fmla="*/ 168 h 168"/>
              <a:gd name="T2" fmla="*/ 206 w 590"/>
              <a:gd name="T3" fmla="*/ 24 h 168"/>
              <a:gd name="T4" fmla="*/ 446 w 590"/>
              <a:gd name="T5" fmla="*/ 24 h 168"/>
              <a:gd name="T6" fmla="*/ 590 w 590"/>
              <a:gd name="T7" fmla="*/ 120 h 168"/>
              <a:gd name="T8" fmla="*/ 0 60000 65536"/>
              <a:gd name="T9" fmla="*/ 0 60000 65536"/>
              <a:gd name="T10" fmla="*/ 0 60000 65536"/>
              <a:gd name="T11" fmla="*/ 0 60000 65536"/>
              <a:gd name="T12" fmla="*/ 0 w 590"/>
              <a:gd name="T13" fmla="*/ 0 h 168"/>
              <a:gd name="T14" fmla="*/ 590 w 590"/>
              <a:gd name="T15" fmla="*/ 168 h 168"/>
            </a:gdLst>
            <a:ahLst/>
            <a:cxnLst>
              <a:cxn ang="T8">
                <a:pos x="T0" y="T1"/>
              </a:cxn>
              <a:cxn ang="T9">
                <a:pos x="T2" y="T3"/>
              </a:cxn>
              <a:cxn ang="T10">
                <a:pos x="T4" y="T5"/>
              </a:cxn>
              <a:cxn ang="T11">
                <a:pos x="T6" y="T7"/>
              </a:cxn>
            </a:cxnLst>
            <a:rect l="T12" t="T13" r="T14" b="T15"/>
            <a:pathLst>
              <a:path w="590" h="168">
                <a:moveTo>
                  <a:pt x="0" y="168"/>
                </a:moveTo>
                <a:cubicBezTo>
                  <a:pt x="34" y="143"/>
                  <a:pt x="132" y="48"/>
                  <a:pt x="206" y="24"/>
                </a:cubicBezTo>
                <a:cubicBezTo>
                  <a:pt x="280" y="0"/>
                  <a:pt x="382" y="8"/>
                  <a:pt x="446" y="24"/>
                </a:cubicBezTo>
                <a:cubicBezTo>
                  <a:pt x="510" y="40"/>
                  <a:pt x="550" y="80"/>
                  <a:pt x="590" y="120"/>
                </a:cubicBezTo>
              </a:path>
            </a:pathLst>
          </a:custGeom>
          <a:noFill/>
          <a:ln w="28575" cap="flat"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57" name="Line 41">
            <a:extLst>
              <a:ext uri="{FF2B5EF4-FFF2-40B4-BE49-F238E27FC236}">
                <a16:creationId xmlns:a16="http://schemas.microsoft.com/office/drawing/2014/main" id="{8DC624F0-E542-410F-8597-BE96DE16B285}"/>
              </a:ext>
            </a:extLst>
          </p:cNvPr>
          <p:cNvSpPr>
            <a:spLocks noChangeShapeType="1"/>
          </p:cNvSpPr>
          <p:nvPr/>
        </p:nvSpPr>
        <p:spPr bwMode="auto">
          <a:xfrm flipV="1">
            <a:off x="8777287" y="2926346"/>
            <a:ext cx="260350" cy="354013"/>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9" name="Line 43">
            <a:extLst>
              <a:ext uri="{FF2B5EF4-FFF2-40B4-BE49-F238E27FC236}">
                <a16:creationId xmlns:a16="http://schemas.microsoft.com/office/drawing/2014/main" id="{FDFF440F-BDAA-47BA-8418-C48B9E4558F1}"/>
              </a:ext>
            </a:extLst>
          </p:cNvPr>
          <p:cNvSpPr>
            <a:spLocks noChangeShapeType="1"/>
          </p:cNvSpPr>
          <p:nvPr/>
        </p:nvSpPr>
        <p:spPr bwMode="auto">
          <a:xfrm>
            <a:off x="8123237" y="2656471"/>
            <a:ext cx="2819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graphicFrame>
        <p:nvGraphicFramePr>
          <p:cNvPr id="61" name="Object 44">
            <a:extLst>
              <a:ext uri="{FF2B5EF4-FFF2-40B4-BE49-F238E27FC236}">
                <a16:creationId xmlns:a16="http://schemas.microsoft.com/office/drawing/2014/main" id="{10ED90FD-A982-4DB3-8146-7F0B6C0CD867}"/>
              </a:ext>
            </a:extLst>
          </p:cNvPr>
          <p:cNvGraphicFramePr>
            <a:graphicFrameLocks noChangeAspect="1"/>
          </p:cNvGraphicFramePr>
          <p:nvPr>
            <p:extLst>
              <p:ext uri="{D42A27DB-BD31-4B8C-83A1-F6EECF244321}">
                <p14:modId xmlns:p14="http://schemas.microsoft.com/office/powerpoint/2010/main" val="3929758224"/>
              </p:ext>
            </p:extLst>
          </p:nvPr>
        </p:nvGraphicFramePr>
        <p:xfrm>
          <a:off x="10790237" y="2656471"/>
          <a:ext cx="1169988" cy="419100"/>
        </p:xfrm>
        <a:graphic>
          <a:graphicData uri="http://schemas.openxmlformats.org/presentationml/2006/ole">
            <mc:AlternateContent xmlns:mc="http://schemas.openxmlformats.org/markup-compatibility/2006">
              <mc:Choice xmlns:v="urn:schemas-microsoft-com:vml" Requires="v">
                <p:oleObj name="Equation" r:id="rId13" imgW="634680" imgH="228600" progId="Equation.DSMT4">
                  <p:embed/>
                </p:oleObj>
              </mc:Choice>
              <mc:Fallback>
                <p:oleObj name="Equation" r:id="rId13" imgW="634680" imgH="228600" progId="Equation.DSMT4">
                  <p:embed/>
                  <p:pic>
                    <p:nvPicPr>
                      <p:cNvPr id="61" name="Object 44">
                        <a:extLst>
                          <a:ext uri="{FF2B5EF4-FFF2-40B4-BE49-F238E27FC236}">
                            <a16:creationId xmlns:a16="http://schemas.microsoft.com/office/drawing/2014/main" id="{10ED90FD-A982-4DB3-8146-7F0B6C0CD8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90237" y="2656471"/>
                        <a:ext cx="1169988" cy="419100"/>
                      </a:xfrm>
                      <a:prstGeom prst="rect">
                        <a:avLst/>
                      </a:prstGeom>
                      <a:solidFill>
                        <a:srgbClr val="FFFF00"/>
                      </a:solidFill>
                      <a:ln>
                        <a:noFill/>
                      </a:ln>
                      <a:effectLst/>
                      <a:extLs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Line 45">
            <a:extLst>
              <a:ext uri="{FF2B5EF4-FFF2-40B4-BE49-F238E27FC236}">
                <a16:creationId xmlns:a16="http://schemas.microsoft.com/office/drawing/2014/main" id="{B325EC3A-9E93-4BDB-8C92-FBA562F8BBD5}"/>
              </a:ext>
            </a:extLst>
          </p:cNvPr>
          <p:cNvSpPr>
            <a:spLocks noChangeShapeType="1"/>
          </p:cNvSpPr>
          <p:nvPr/>
        </p:nvSpPr>
        <p:spPr bwMode="auto">
          <a:xfrm>
            <a:off x="10485437" y="2656471"/>
            <a:ext cx="1588" cy="3508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5" name="Text Box 11">
            <a:extLst>
              <a:ext uri="{FF2B5EF4-FFF2-40B4-BE49-F238E27FC236}">
                <a16:creationId xmlns:a16="http://schemas.microsoft.com/office/drawing/2014/main" id="{1DCF2FE4-4AA9-4595-A89C-E7E8847A1452}"/>
              </a:ext>
            </a:extLst>
          </p:cNvPr>
          <p:cNvSpPr txBox="1">
            <a:spLocks noChangeArrowheads="1"/>
          </p:cNvSpPr>
          <p:nvPr/>
        </p:nvSpPr>
        <p:spPr bwMode="auto">
          <a:xfrm>
            <a:off x="1093787" y="5126488"/>
            <a:ext cx="4084639" cy="646331"/>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eaLnBrk="1" hangingPunct="1"/>
            <a:r>
              <a:rPr lang="en-GB" altLang="en-US" sz="1800" dirty="0">
                <a:latin typeface="+mn-lt"/>
              </a:rPr>
              <a:t>The LE flapped area </a:t>
            </a:r>
            <a:r>
              <a:rPr lang="en-GB" altLang="en-US" sz="1800" dirty="0" err="1">
                <a:latin typeface="+mn-lt"/>
              </a:rPr>
              <a:t>S</a:t>
            </a:r>
            <a:r>
              <a:rPr lang="en-GB" altLang="en-US" sz="1800" baseline="-25000" dirty="0" err="1">
                <a:latin typeface="+mn-lt"/>
              </a:rPr>
              <a:t>wf_LE</a:t>
            </a:r>
            <a:r>
              <a:rPr lang="en-GB" altLang="en-US" sz="1800" dirty="0">
                <a:latin typeface="+mn-lt"/>
              </a:rPr>
              <a:t> is generally larger than the TE flapped area </a:t>
            </a:r>
            <a:r>
              <a:rPr lang="en-GB" altLang="en-US" sz="1800" dirty="0" err="1">
                <a:latin typeface="+mn-lt"/>
              </a:rPr>
              <a:t>S</a:t>
            </a:r>
            <a:r>
              <a:rPr lang="en-GB" altLang="en-US" sz="1800" baseline="-25000" dirty="0" err="1">
                <a:latin typeface="+mn-lt"/>
              </a:rPr>
              <a:t>wf_TE</a:t>
            </a:r>
            <a:endParaRPr lang="en-GB" altLang="en-US" sz="1800" dirty="0">
              <a:latin typeface="+mn-lt"/>
            </a:endParaRPr>
          </a:p>
        </p:txBody>
      </p:sp>
    </p:spTree>
    <p:extLst>
      <p:ext uri="{BB962C8B-B14F-4D97-AF65-F5344CB8AC3E}">
        <p14:creationId xmlns:p14="http://schemas.microsoft.com/office/powerpoint/2010/main" val="54867125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8B6B6E35-EDE7-4009-BA60-857D2E6DA68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noAutofit/>
          </a:bodyPr>
          <a:lstStyle/>
          <a:p>
            <a:pPr marL="457200" indent="-457200">
              <a:spcBef>
                <a:spcPts val="0"/>
              </a:spcBef>
              <a:buFont typeface="+mj-lt"/>
              <a:buAutoNum type="arabicPeriod" startAt="8"/>
            </a:pPr>
            <a:r>
              <a:rPr lang="en-US" dirty="0">
                <a:solidFill>
                  <a:schemeClr val="bg1"/>
                </a:solidFill>
              </a:rPr>
              <a:t>Wing Sizing</a:t>
            </a:r>
          </a:p>
          <a:p>
            <a:pPr marL="192882" lvl="1" indent="0">
              <a:spcBef>
                <a:spcPts val="0"/>
              </a:spcBef>
              <a:buNone/>
            </a:pPr>
            <a:r>
              <a:rPr lang="en-US" sz="1800" dirty="0">
                <a:solidFill>
                  <a:schemeClr val="bg1">
                    <a:lumMod val="65000"/>
                  </a:schemeClr>
                </a:solidFill>
              </a:rPr>
              <a:t>8.1. Introduction to Wing Design</a:t>
            </a:r>
          </a:p>
          <a:p>
            <a:pPr marL="192882" lvl="1" indent="0">
              <a:spcBef>
                <a:spcPts val="0"/>
              </a:spcBef>
              <a:buNone/>
            </a:pPr>
            <a:r>
              <a:rPr lang="en-US" sz="1800" dirty="0">
                <a:solidFill>
                  <a:schemeClr val="bg1">
                    <a:lumMod val="65000"/>
                  </a:schemeClr>
                </a:solidFill>
              </a:rPr>
              <a:t>8.2. Infinite Wings &amp; Airfoils</a:t>
            </a:r>
          </a:p>
          <a:p>
            <a:pPr marL="192882" lvl="1" indent="0">
              <a:spcBef>
                <a:spcPts val="0"/>
              </a:spcBef>
              <a:buNone/>
            </a:pPr>
            <a:r>
              <a:rPr lang="en-US" sz="1600" dirty="0">
                <a:solidFill>
                  <a:schemeClr val="bg1">
                    <a:lumMod val="65000"/>
                  </a:schemeClr>
                </a:solidFill>
              </a:rPr>
              <a:t>	8.2.1 Characterization and Performance </a:t>
            </a:r>
          </a:p>
          <a:p>
            <a:pPr marL="192882" lvl="1" indent="0">
              <a:spcBef>
                <a:spcPts val="0"/>
              </a:spcBef>
              <a:buNone/>
            </a:pPr>
            <a:r>
              <a:rPr lang="en-US" sz="1600" dirty="0">
                <a:solidFill>
                  <a:schemeClr val="bg1">
                    <a:lumMod val="65000"/>
                  </a:schemeClr>
                </a:solidFill>
              </a:rPr>
              <a:t>	8.2.2 Selection Procedure</a:t>
            </a:r>
          </a:p>
          <a:p>
            <a:pPr marL="192882" lvl="1" indent="0">
              <a:spcBef>
                <a:spcPts val="0"/>
              </a:spcBef>
              <a:buNone/>
            </a:pPr>
            <a:r>
              <a:rPr lang="en-US" sz="1800" dirty="0">
                <a:solidFill>
                  <a:schemeClr val="bg1">
                    <a:lumMod val="65000"/>
                  </a:schemeClr>
                </a:solidFill>
              </a:rPr>
              <a:t>8.3. Finite Wings</a:t>
            </a:r>
          </a:p>
          <a:p>
            <a:pPr marL="192882" lvl="1" indent="0">
              <a:spcBef>
                <a:spcPts val="0"/>
              </a:spcBef>
              <a:buNone/>
            </a:pPr>
            <a:r>
              <a:rPr lang="en-US" sz="1600" dirty="0">
                <a:solidFill>
                  <a:schemeClr val="bg1">
                    <a:lumMod val="65000"/>
                  </a:schemeClr>
                </a:solidFill>
              </a:rPr>
              <a:t>	8.3.1 Planform Parameters</a:t>
            </a:r>
          </a:p>
          <a:p>
            <a:pPr marL="192882" lvl="1" indent="0">
              <a:spcBef>
                <a:spcPts val="0"/>
              </a:spcBef>
              <a:buNone/>
            </a:pPr>
            <a:r>
              <a:rPr lang="en-US" sz="1600" dirty="0">
                <a:solidFill>
                  <a:schemeClr val="bg1">
                    <a:lumMod val="65000"/>
                  </a:schemeClr>
                </a:solidFill>
              </a:rPr>
              <a:t>	8.3.2 Effect and selection of wing design parameters</a:t>
            </a:r>
          </a:p>
          <a:p>
            <a:pPr marL="192882" lvl="1" indent="0">
              <a:spcBef>
                <a:spcPts val="0"/>
              </a:spcBef>
              <a:buNone/>
            </a:pPr>
            <a:r>
              <a:rPr lang="en-US" sz="1600" dirty="0">
                <a:solidFill>
                  <a:schemeClr val="bg1">
                    <a:lumMod val="65000"/>
                  </a:schemeClr>
                </a:solidFill>
              </a:rPr>
              <a:t>	8.3.3 Lift curve for finite wings</a:t>
            </a:r>
          </a:p>
          <a:p>
            <a:pPr marL="192882" lvl="1" indent="0">
              <a:spcBef>
                <a:spcPts val="0"/>
              </a:spcBef>
              <a:buNone/>
            </a:pPr>
            <a:r>
              <a:rPr lang="en-US" sz="1800" dirty="0">
                <a:solidFill>
                  <a:schemeClr val="bg1">
                    <a:lumMod val="65000"/>
                  </a:schemeClr>
                </a:solidFill>
              </a:rPr>
              <a:t>8.4. High Lift Devices</a:t>
            </a:r>
          </a:p>
          <a:p>
            <a:pPr marL="192882" lvl="1" indent="0">
              <a:spcBef>
                <a:spcPts val="0"/>
              </a:spcBef>
              <a:buNone/>
            </a:pPr>
            <a:r>
              <a:rPr lang="en-US" sz="1600" dirty="0">
                <a:solidFill>
                  <a:schemeClr val="bg1">
                    <a:lumMod val="65000"/>
                  </a:schemeClr>
                </a:solidFill>
              </a:rPr>
              <a:t>	8.4.1 Trailing-Edge Devices</a:t>
            </a:r>
          </a:p>
          <a:p>
            <a:pPr marL="192882" lvl="1" indent="0">
              <a:spcBef>
                <a:spcPts val="0"/>
              </a:spcBef>
              <a:buNone/>
            </a:pPr>
            <a:r>
              <a:rPr lang="en-US" sz="1600" dirty="0">
                <a:solidFill>
                  <a:schemeClr val="bg1">
                    <a:lumMod val="65000"/>
                  </a:schemeClr>
                </a:solidFill>
              </a:rPr>
              <a:t>	8.4.2 Leading-Edge Devices</a:t>
            </a:r>
          </a:p>
          <a:p>
            <a:pPr marL="192882" lvl="1" indent="0">
              <a:spcBef>
                <a:spcPts val="0"/>
              </a:spcBef>
              <a:buNone/>
            </a:pPr>
            <a:r>
              <a:rPr lang="en-US" sz="1800" b="1" u="sng" dirty="0">
                <a:solidFill>
                  <a:schemeClr val="bg1"/>
                </a:solidFill>
              </a:rPr>
              <a:t>8.5. Other Considerations</a:t>
            </a:r>
          </a:p>
          <a:p>
            <a:pPr marL="192882" lvl="1" indent="0">
              <a:spcBef>
                <a:spcPts val="0"/>
              </a:spcBef>
              <a:buNone/>
            </a:pPr>
            <a:r>
              <a:rPr lang="en-US" sz="1600" b="1" dirty="0">
                <a:solidFill>
                  <a:schemeClr val="bg1"/>
                </a:solidFill>
              </a:rPr>
              <a:t>	</a:t>
            </a:r>
            <a:r>
              <a:rPr lang="en-US" sz="1600" b="1" u="sng" dirty="0">
                <a:solidFill>
                  <a:schemeClr val="bg1"/>
                </a:solidFill>
              </a:rPr>
              <a:t>8.5.1 Wing Fuel Tanks</a:t>
            </a:r>
          </a:p>
          <a:p>
            <a:pPr marL="192882" lvl="1" indent="0">
              <a:spcBef>
                <a:spcPts val="0"/>
              </a:spcBef>
              <a:buNone/>
            </a:pPr>
            <a:r>
              <a:rPr lang="en-US" sz="1600" b="1" dirty="0">
                <a:solidFill>
                  <a:schemeClr val="bg1"/>
                </a:solidFill>
              </a:rPr>
              <a:t>	</a:t>
            </a:r>
            <a:r>
              <a:rPr lang="en-US" sz="1600" b="1" u="sng" dirty="0">
                <a:solidFill>
                  <a:schemeClr val="bg1"/>
                </a:solidFill>
              </a:rPr>
              <a:t>8.5.2 Integration of Wing Structures</a:t>
            </a:r>
          </a:p>
          <a:p>
            <a:pPr marL="192882" lvl="1" indent="0">
              <a:spcBef>
                <a:spcPts val="0"/>
              </a:spcBef>
              <a:buNone/>
            </a:pPr>
            <a:r>
              <a:rPr lang="en-US" sz="1800" dirty="0">
                <a:solidFill>
                  <a:schemeClr val="bg1"/>
                </a:solidFill>
              </a:rPr>
              <a:t>8.6. Wing Design Checklist</a:t>
            </a:r>
          </a:p>
          <a:p>
            <a:pPr marL="192882" lvl="1" indent="0">
              <a:spcBef>
                <a:spcPts val="0"/>
              </a:spcBef>
              <a:buNone/>
            </a:pPr>
            <a:endParaRPr lang="en-US" dirty="0">
              <a:solidFill>
                <a:schemeClr val="bg1"/>
              </a:solidFill>
              <a:highlight>
                <a:srgbClr val="00FFFF"/>
              </a:highlight>
            </a:endParaRPr>
          </a:p>
        </p:txBody>
      </p:sp>
    </p:spTree>
    <p:extLst>
      <p:ext uri="{BB962C8B-B14F-4D97-AF65-F5344CB8AC3E}">
        <p14:creationId xmlns:p14="http://schemas.microsoft.com/office/powerpoint/2010/main" val="105640903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8.5.1 Wing Fuel Tanks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Wing fuel tank volume estimation:</a:t>
            </a:r>
          </a:p>
          <a:p>
            <a:r>
              <a:rPr lang="en-US" altLang="en-US" sz="1800" dirty="0"/>
              <a:t>Calculate volume between rear (55-70%c) and front spars (10-25%c)</a:t>
            </a:r>
          </a:p>
          <a:p>
            <a:r>
              <a:rPr lang="en-US" altLang="en-US" sz="1800" dirty="0"/>
              <a:t>Fuel tanks extend up to 85% of the wingspan</a:t>
            </a:r>
          </a:p>
          <a:p>
            <a:r>
              <a:rPr lang="en-US" altLang="en-US" sz="1800" dirty="0"/>
              <a:t>4% of the fuel tank volume is taken up by structure and systems</a:t>
            </a:r>
          </a:p>
          <a:p>
            <a:r>
              <a:rPr lang="en-US" altLang="en-US" sz="1800" dirty="0"/>
              <a:t>5% of the fuel tank volume must be left empty to account for fuel expansion</a:t>
            </a:r>
          </a:p>
          <a:p>
            <a:endParaRPr lang="en-US" altLang="en-US" sz="2000" dirty="0"/>
          </a:p>
        </p:txBody>
      </p:sp>
      <p:grpSp>
        <p:nvGrpSpPr>
          <p:cNvPr id="36" name="Group 35">
            <a:extLst>
              <a:ext uri="{FF2B5EF4-FFF2-40B4-BE49-F238E27FC236}">
                <a16:creationId xmlns:a16="http://schemas.microsoft.com/office/drawing/2014/main" id="{A701AC36-D2CD-48E0-979B-A264C2F188C9}"/>
              </a:ext>
            </a:extLst>
          </p:cNvPr>
          <p:cNvGrpSpPr>
            <a:grpSpLocks/>
          </p:cNvGrpSpPr>
          <p:nvPr/>
        </p:nvGrpSpPr>
        <p:grpSpPr bwMode="auto">
          <a:xfrm>
            <a:off x="638175" y="3873500"/>
            <a:ext cx="4581525" cy="1728789"/>
            <a:chOff x="240" y="720"/>
            <a:chExt cx="2886" cy="1089"/>
          </a:xfrm>
        </p:grpSpPr>
        <p:sp>
          <p:nvSpPr>
            <p:cNvPr id="37" name="Freeform 36">
              <a:extLst>
                <a:ext uri="{FF2B5EF4-FFF2-40B4-BE49-F238E27FC236}">
                  <a16:creationId xmlns:a16="http://schemas.microsoft.com/office/drawing/2014/main" id="{87960134-5D23-49DC-8929-C5D7BB6668AE}"/>
                </a:ext>
              </a:extLst>
            </p:cNvPr>
            <p:cNvSpPr>
              <a:spLocks/>
            </p:cNvSpPr>
            <p:nvPr/>
          </p:nvSpPr>
          <p:spPr bwMode="auto">
            <a:xfrm>
              <a:off x="1230" y="1068"/>
              <a:ext cx="1094" cy="724"/>
            </a:xfrm>
            <a:custGeom>
              <a:avLst/>
              <a:gdLst>
                <a:gd name="T0" fmla="*/ 0 w 1094"/>
                <a:gd name="T1" fmla="*/ 0 h 724"/>
                <a:gd name="T2" fmla="*/ 0 w 1094"/>
                <a:gd name="T3" fmla="*/ 108 h 724"/>
                <a:gd name="T4" fmla="*/ 1094 w 1094"/>
                <a:gd name="T5" fmla="*/ 724 h 724"/>
                <a:gd name="T6" fmla="*/ 1094 w 1094"/>
                <a:gd name="T7" fmla="*/ 500 h 724"/>
                <a:gd name="T8" fmla="*/ 0 w 1094"/>
                <a:gd name="T9" fmla="*/ 0 h 724"/>
                <a:gd name="T10" fmla="*/ 0 60000 65536"/>
                <a:gd name="T11" fmla="*/ 0 60000 65536"/>
                <a:gd name="T12" fmla="*/ 0 60000 65536"/>
                <a:gd name="T13" fmla="*/ 0 60000 65536"/>
                <a:gd name="T14" fmla="*/ 0 60000 65536"/>
                <a:gd name="T15" fmla="*/ 0 w 1094"/>
                <a:gd name="T16" fmla="*/ 0 h 724"/>
                <a:gd name="T17" fmla="*/ 1094 w 1094"/>
                <a:gd name="T18" fmla="*/ 724 h 724"/>
              </a:gdLst>
              <a:ahLst/>
              <a:cxnLst>
                <a:cxn ang="T10">
                  <a:pos x="T0" y="T1"/>
                </a:cxn>
                <a:cxn ang="T11">
                  <a:pos x="T2" y="T3"/>
                </a:cxn>
                <a:cxn ang="T12">
                  <a:pos x="T4" y="T5"/>
                </a:cxn>
                <a:cxn ang="T13">
                  <a:pos x="T6" y="T7"/>
                </a:cxn>
                <a:cxn ang="T14">
                  <a:pos x="T8" y="T9"/>
                </a:cxn>
              </a:cxnLst>
              <a:rect l="T15" t="T16" r="T17" b="T18"/>
              <a:pathLst>
                <a:path w="1094" h="724">
                  <a:moveTo>
                    <a:pt x="0" y="0"/>
                  </a:moveTo>
                  <a:lnTo>
                    <a:pt x="0" y="108"/>
                  </a:lnTo>
                  <a:lnTo>
                    <a:pt x="1094" y="724"/>
                  </a:lnTo>
                  <a:lnTo>
                    <a:pt x="1094" y="500"/>
                  </a:lnTo>
                  <a:lnTo>
                    <a:pt x="0" y="0"/>
                  </a:lnTo>
                  <a:close/>
                </a:path>
              </a:pathLst>
            </a:custGeom>
            <a:solidFill>
              <a:srgbClr val="FF3300"/>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spAutoFit/>
            </a:bodyPr>
            <a:lstStyle/>
            <a:p>
              <a:endParaRPr lang="en-US"/>
            </a:p>
          </p:txBody>
        </p:sp>
        <p:sp>
          <p:nvSpPr>
            <p:cNvPr id="39" name="Freeform 37">
              <a:extLst>
                <a:ext uri="{FF2B5EF4-FFF2-40B4-BE49-F238E27FC236}">
                  <a16:creationId xmlns:a16="http://schemas.microsoft.com/office/drawing/2014/main" id="{5CC162C6-073F-4C76-996F-8CB33F400F8C}"/>
                </a:ext>
              </a:extLst>
            </p:cNvPr>
            <p:cNvSpPr>
              <a:spLocks/>
            </p:cNvSpPr>
            <p:nvPr/>
          </p:nvSpPr>
          <p:spPr bwMode="auto">
            <a:xfrm>
              <a:off x="768" y="1062"/>
              <a:ext cx="864" cy="747"/>
            </a:xfrm>
            <a:custGeom>
              <a:avLst/>
              <a:gdLst>
                <a:gd name="T0" fmla="*/ 0 w 864"/>
                <a:gd name="T1" fmla="*/ 0 h 747"/>
                <a:gd name="T2" fmla="*/ 0 w 864"/>
                <a:gd name="T3" fmla="*/ 117 h 747"/>
                <a:gd name="T4" fmla="*/ 861 w 864"/>
                <a:gd name="T5" fmla="*/ 747 h 747"/>
                <a:gd name="T6" fmla="*/ 864 w 864"/>
                <a:gd name="T7" fmla="*/ 480 h 747"/>
                <a:gd name="T8" fmla="*/ 0 w 864"/>
                <a:gd name="T9" fmla="*/ 0 h 747"/>
                <a:gd name="T10" fmla="*/ 0 60000 65536"/>
                <a:gd name="T11" fmla="*/ 0 60000 65536"/>
                <a:gd name="T12" fmla="*/ 0 60000 65536"/>
                <a:gd name="T13" fmla="*/ 0 60000 65536"/>
                <a:gd name="T14" fmla="*/ 0 60000 65536"/>
                <a:gd name="T15" fmla="*/ 0 w 864"/>
                <a:gd name="T16" fmla="*/ 0 h 747"/>
                <a:gd name="T17" fmla="*/ 864 w 864"/>
                <a:gd name="T18" fmla="*/ 747 h 747"/>
              </a:gdLst>
              <a:ahLst/>
              <a:cxnLst>
                <a:cxn ang="T10">
                  <a:pos x="T0" y="T1"/>
                </a:cxn>
                <a:cxn ang="T11">
                  <a:pos x="T2" y="T3"/>
                </a:cxn>
                <a:cxn ang="T12">
                  <a:pos x="T4" y="T5"/>
                </a:cxn>
                <a:cxn ang="T13">
                  <a:pos x="T6" y="T7"/>
                </a:cxn>
                <a:cxn ang="T14">
                  <a:pos x="T8" y="T9"/>
                </a:cxn>
              </a:cxnLst>
              <a:rect l="T15" t="T16" r="T17" b="T18"/>
              <a:pathLst>
                <a:path w="864" h="747">
                  <a:moveTo>
                    <a:pt x="0" y="0"/>
                  </a:moveTo>
                  <a:lnTo>
                    <a:pt x="0" y="117"/>
                  </a:lnTo>
                  <a:lnTo>
                    <a:pt x="861" y="747"/>
                  </a:lnTo>
                  <a:lnTo>
                    <a:pt x="864" y="480"/>
                  </a:lnTo>
                  <a:lnTo>
                    <a:pt x="0" y="0"/>
                  </a:lnTo>
                  <a:close/>
                </a:path>
              </a:pathLst>
            </a:custGeom>
            <a:solidFill>
              <a:srgbClr val="FF3300"/>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spAutoFit/>
            </a:bodyPr>
            <a:lstStyle/>
            <a:p>
              <a:endParaRPr lang="en-US"/>
            </a:p>
          </p:txBody>
        </p:sp>
        <p:sp>
          <p:nvSpPr>
            <p:cNvPr id="42" name="Freeform 38">
              <a:extLst>
                <a:ext uri="{FF2B5EF4-FFF2-40B4-BE49-F238E27FC236}">
                  <a16:creationId xmlns:a16="http://schemas.microsoft.com/office/drawing/2014/main" id="{8F77EAD0-6E1A-4A9A-B0CE-26E45696C529}"/>
                </a:ext>
              </a:extLst>
            </p:cNvPr>
            <p:cNvSpPr>
              <a:spLocks/>
            </p:cNvSpPr>
            <p:nvPr/>
          </p:nvSpPr>
          <p:spPr bwMode="auto">
            <a:xfrm>
              <a:off x="1152" y="1536"/>
              <a:ext cx="1974" cy="272"/>
            </a:xfrm>
            <a:custGeom>
              <a:avLst/>
              <a:gdLst>
                <a:gd name="T0" fmla="*/ 1971 w 1974"/>
                <a:gd name="T1" fmla="*/ 149 h 272"/>
                <a:gd name="T2" fmla="*/ 1599 w 1974"/>
                <a:gd name="T3" fmla="*/ 83 h 272"/>
                <a:gd name="T4" fmla="*/ 1167 w 1974"/>
                <a:gd name="T5" fmla="*/ 26 h 272"/>
                <a:gd name="T6" fmla="*/ 651 w 1974"/>
                <a:gd name="T7" fmla="*/ 2 h 272"/>
                <a:gd name="T8" fmla="*/ 354 w 1974"/>
                <a:gd name="T9" fmla="*/ 14 h 272"/>
                <a:gd name="T10" fmla="*/ 189 w 1974"/>
                <a:gd name="T11" fmla="*/ 41 h 272"/>
                <a:gd name="T12" fmla="*/ 45 w 1974"/>
                <a:gd name="T13" fmla="*/ 98 h 272"/>
                <a:gd name="T14" fmla="*/ 9 w 1974"/>
                <a:gd name="T15" fmla="*/ 167 h 272"/>
                <a:gd name="T16" fmla="*/ 99 w 1974"/>
                <a:gd name="T17" fmla="*/ 224 h 272"/>
                <a:gd name="T18" fmla="*/ 429 w 1974"/>
                <a:gd name="T19" fmla="*/ 263 h 272"/>
                <a:gd name="T20" fmla="*/ 879 w 1974"/>
                <a:gd name="T21" fmla="*/ 269 h 272"/>
                <a:gd name="T22" fmla="*/ 1272 w 1974"/>
                <a:gd name="T23" fmla="*/ 245 h 272"/>
                <a:gd name="T24" fmla="*/ 1503 w 1974"/>
                <a:gd name="T25" fmla="*/ 194 h 272"/>
                <a:gd name="T26" fmla="*/ 1767 w 1974"/>
                <a:gd name="T27" fmla="*/ 170 h 272"/>
                <a:gd name="T28" fmla="*/ 1974 w 1974"/>
                <a:gd name="T29" fmla="*/ 152 h 272"/>
                <a:gd name="T30" fmla="*/ 1971 w 1974"/>
                <a:gd name="T31" fmla="*/ 149 h 2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4"/>
                <a:gd name="T49" fmla="*/ 0 h 272"/>
                <a:gd name="T50" fmla="*/ 1974 w 1974"/>
                <a:gd name="T51" fmla="*/ 272 h 2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4" h="272">
                  <a:moveTo>
                    <a:pt x="1971" y="149"/>
                  </a:moveTo>
                  <a:cubicBezTo>
                    <a:pt x="1901" y="138"/>
                    <a:pt x="1733" y="103"/>
                    <a:pt x="1599" y="83"/>
                  </a:cubicBezTo>
                  <a:cubicBezTo>
                    <a:pt x="1465" y="63"/>
                    <a:pt x="1325" y="39"/>
                    <a:pt x="1167" y="26"/>
                  </a:cubicBezTo>
                  <a:cubicBezTo>
                    <a:pt x="1009" y="13"/>
                    <a:pt x="786" y="4"/>
                    <a:pt x="651" y="2"/>
                  </a:cubicBezTo>
                  <a:cubicBezTo>
                    <a:pt x="516" y="0"/>
                    <a:pt x="431" y="8"/>
                    <a:pt x="354" y="14"/>
                  </a:cubicBezTo>
                  <a:cubicBezTo>
                    <a:pt x="277" y="20"/>
                    <a:pt x="240" y="27"/>
                    <a:pt x="189" y="41"/>
                  </a:cubicBezTo>
                  <a:cubicBezTo>
                    <a:pt x="138" y="55"/>
                    <a:pt x="75" y="77"/>
                    <a:pt x="45" y="98"/>
                  </a:cubicBezTo>
                  <a:cubicBezTo>
                    <a:pt x="15" y="119"/>
                    <a:pt x="0" y="146"/>
                    <a:pt x="9" y="167"/>
                  </a:cubicBezTo>
                  <a:cubicBezTo>
                    <a:pt x="18" y="188"/>
                    <a:pt x="29" y="208"/>
                    <a:pt x="99" y="224"/>
                  </a:cubicBezTo>
                  <a:cubicBezTo>
                    <a:pt x="169" y="240"/>
                    <a:pt x="299" y="256"/>
                    <a:pt x="429" y="263"/>
                  </a:cubicBezTo>
                  <a:cubicBezTo>
                    <a:pt x="559" y="270"/>
                    <a:pt x="739" y="272"/>
                    <a:pt x="879" y="269"/>
                  </a:cubicBezTo>
                  <a:cubicBezTo>
                    <a:pt x="1019" y="266"/>
                    <a:pt x="1168" y="258"/>
                    <a:pt x="1272" y="245"/>
                  </a:cubicBezTo>
                  <a:cubicBezTo>
                    <a:pt x="1376" y="232"/>
                    <a:pt x="1421" y="206"/>
                    <a:pt x="1503" y="194"/>
                  </a:cubicBezTo>
                  <a:cubicBezTo>
                    <a:pt x="1585" y="182"/>
                    <a:pt x="1689" y="177"/>
                    <a:pt x="1767" y="170"/>
                  </a:cubicBezTo>
                  <a:lnTo>
                    <a:pt x="1974" y="152"/>
                  </a:lnTo>
                  <a:cubicBezTo>
                    <a:pt x="1974" y="152"/>
                    <a:pt x="1971" y="149"/>
                    <a:pt x="1971" y="149"/>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4" name="Freeform 39">
              <a:extLst>
                <a:ext uri="{FF2B5EF4-FFF2-40B4-BE49-F238E27FC236}">
                  <a16:creationId xmlns:a16="http://schemas.microsoft.com/office/drawing/2014/main" id="{2FF17C97-49F8-43F4-A9F1-9EF2B88FED18}"/>
                </a:ext>
              </a:extLst>
            </p:cNvPr>
            <p:cNvSpPr>
              <a:spLocks/>
            </p:cNvSpPr>
            <p:nvPr/>
          </p:nvSpPr>
          <p:spPr bwMode="auto">
            <a:xfrm>
              <a:off x="528" y="1056"/>
              <a:ext cx="1152" cy="128"/>
            </a:xfrm>
            <a:custGeom>
              <a:avLst/>
              <a:gdLst>
                <a:gd name="T0" fmla="*/ 1971 w 1974"/>
                <a:gd name="T1" fmla="*/ 149 h 272"/>
                <a:gd name="T2" fmla="*/ 1599 w 1974"/>
                <a:gd name="T3" fmla="*/ 83 h 272"/>
                <a:gd name="T4" fmla="*/ 1167 w 1974"/>
                <a:gd name="T5" fmla="*/ 26 h 272"/>
                <a:gd name="T6" fmla="*/ 651 w 1974"/>
                <a:gd name="T7" fmla="*/ 2 h 272"/>
                <a:gd name="T8" fmla="*/ 354 w 1974"/>
                <a:gd name="T9" fmla="*/ 14 h 272"/>
                <a:gd name="T10" fmla="*/ 189 w 1974"/>
                <a:gd name="T11" fmla="*/ 41 h 272"/>
                <a:gd name="T12" fmla="*/ 45 w 1974"/>
                <a:gd name="T13" fmla="*/ 98 h 272"/>
                <a:gd name="T14" fmla="*/ 9 w 1974"/>
                <a:gd name="T15" fmla="*/ 167 h 272"/>
                <a:gd name="T16" fmla="*/ 99 w 1974"/>
                <a:gd name="T17" fmla="*/ 224 h 272"/>
                <a:gd name="T18" fmla="*/ 429 w 1974"/>
                <a:gd name="T19" fmla="*/ 263 h 272"/>
                <a:gd name="T20" fmla="*/ 879 w 1974"/>
                <a:gd name="T21" fmla="*/ 269 h 272"/>
                <a:gd name="T22" fmla="*/ 1272 w 1974"/>
                <a:gd name="T23" fmla="*/ 245 h 272"/>
                <a:gd name="T24" fmla="*/ 1503 w 1974"/>
                <a:gd name="T25" fmla="*/ 194 h 272"/>
                <a:gd name="T26" fmla="*/ 1767 w 1974"/>
                <a:gd name="T27" fmla="*/ 170 h 272"/>
                <a:gd name="T28" fmla="*/ 1974 w 1974"/>
                <a:gd name="T29" fmla="*/ 152 h 272"/>
                <a:gd name="T30" fmla="*/ 1971 w 1974"/>
                <a:gd name="T31" fmla="*/ 149 h 2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4"/>
                <a:gd name="T49" fmla="*/ 0 h 272"/>
                <a:gd name="T50" fmla="*/ 1974 w 1974"/>
                <a:gd name="T51" fmla="*/ 272 h 2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4" h="272">
                  <a:moveTo>
                    <a:pt x="1971" y="149"/>
                  </a:moveTo>
                  <a:cubicBezTo>
                    <a:pt x="1901" y="138"/>
                    <a:pt x="1733" y="103"/>
                    <a:pt x="1599" y="83"/>
                  </a:cubicBezTo>
                  <a:cubicBezTo>
                    <a:pt x="1465" y="63"/>
                    <a:pt x="1325" y="39"/>
                    <a:pt x="1167" y="26"/>
                  </a:cubicBezTo>
                  <a:cubicBezTo>
                    <a:pt x="1009" y="13"/>
                    <a:pt x="786" y="4"/>
                    <a:pt x="651" y="2"/>
                  </a:cubicBezTo>
                  <a:cubicBezTo>
                    <a:pt x="516" y="0"/>
                    <a:pt x="431" y="8"/>
                    <a:pt x="354" y="14"/>
                  </a:cubicBezTo>
                  <a:cubicBezTo>
                    <a:pt x="277" y="20"/>
                    <a:pt x="240" y="27"/>
                    <a:pt x="189" y="41"/>
                  </a:cubicBezTo>
                  <a:cubicBezTo>
                    <a:pt x="138" y="55"/>
                    <a:pt x="75" y="77"/>
                    <a:pt x="45" y="98"/>
                  </a:cubicBezTo>
                  <a:cubicBezTo>
                    <a:pt x="15" y="119"/>
                    <a:pt x="0" y="146"/>
                    <a:pt x="9" y="167"/>
                  </a:cubicBezTo>
                  <a:cubicBezTo>
                    <a:pt x="18" y="188"/>
                    <a:pt x="29" y="208"/>
                    <a:pt x="99" y="224"/>
                  </a:cubicBezTo>
                  <a:cubicBezTo>
                    <a:pt x="169" y="240"/>
                    <a:pt x="299" y="256"/>
                    <a:pt x="429" y="263"/>
                  </a:cubicBezTo>
                  <a:cubicBezTo>
                    <a:pt x="559" y="270"/>
                    <a:pt x="739" y="272"/>
                    <a:pt x="879" y="269"/>
                  </a:cubicBezTo>
                  <a:cubicBezTo>
                    <a:pt x="1019" y="266"/>
                    <a:pt x="1168" y="258"/>
                    <a:pt x="1272" y="245"/>
                  </a:cubicBezTo>
                  <a:cubicBezTo>
                    <a:pt x="1376" y="232"/>
                    <a:pt x="1421" y="206"/>
                    <a:pt x="1503" y="194"/>
                  </a:cubicBezTo>
                  <a:cubicBezTo>
                    <a:pt x="1585" y="182"/>
                    <a:pt x="1689" y="177"/>
                    <a:pt x="1767" y="170"/>
                  </a:cubicBezTo>
                  <a:lnTo>
                    <a:pt x="1974" y="152"/>
                  </a:lnTo>
                  <a:cubicBezTo>
                    <a:pt x="1974" y="152"/>
                    <a:pt x="1971" y="149"/>
                    <a:pt x="1971" y="149"/>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45" name="Line 40">
              <a:extLst>
                <a:ext uri="{FF2B5EF4-FFF2-40B4-BE49-F238E27FC236}">
                  <a16:creationId xmlns:a16="http://schemas.microsoft.com/office/drawing/2014/main" id="{E8E7098D-89BA-4166-86A1-623E35D6420B}"/>
                </a:ext>
              </a:extLst>
            </p:cNvPr>
            <p:cNvSpPr>
              <a:spLocks noChangeShapeType="1"/>
            </p:cNvSpPr>
            <p:nvPr/>
          </p:nvSpPr>
          <p:spPr bwMode="auto">
            <a:xfrm>
              <a:off x="522" y="1128"/>
              <a:ext cx="630" cy="5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 name="Line 41">
              <a:extLst>
                <a:ext uri="{FF2B5EF4-FFF2-40B4-BE49-F238E27FC236}">
                  <a16:creationId xmlns:a16="http://schemas.microsoft.com/office/drawing/2014/main" id="{CD129967-2118-4B56-BEFB-93ECED237A50}"/>
                </a:ext>
              </a:extLst>
            </p:cNvPr>
            <p:cNvSpPr>
              <a:spLocks noChangeShapeType="1"/>
            </p:cNvSpPr>
            <p:nvPr/>
          </p:nvSpPr>
          <p:spPr bwMode="auto">
            <a:xfrm>
              <a:off x="1668" y="1128"/>
              <a:ext cx="1452" cy="5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9" name="Text Box 42">
              <a:extLst>
                <a:ext uri="{FF2B5EF4-FFF2-40B4-BE49-F238E27FC236}">
                  <a16:creationId xmlns:a16="http://schemas.microsoft.com/office/drawing/2014/main" id="{4979C8F8-256D-4A32-A395-120F6A490A3B}"/>
                </a:ext>
              </a:extLst>
            </p:cNvPr>
            <p:cNvSpPr txBox="1">
              <a:spLocks noChangeArrowheads="1"/>
            </p:cNvSpPr>
            <p:nvPr/>
          </p:nvSpPr>
          <p:spPr bwMode="auto">
            <a:xfrm>
              <a:off x="240" y="720"/>
              <a:ext cx="7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a:latin typeface="+mj-lt"/>
                </a:rPr>
                <a:t>Front spar</a:t>
              </a:r>
            </a:p>
          </p:txBody>
        </p:sp>
        <p:sp>
          <p:nvSpPr>
            <p:cNvPr id="51" name="Text Box 43">
              <a:extLst>
                <a:ext uri="{FF2B5EF4-FFF2-40B4-BE49-F238E27FC236}">
                  <a16:creationId xmlns:a16="http://schemas.microsoft.com/office/drawing/2014/main" id="{5BC2DF18-CA6F-4DAA-8231-3248F97312EB}"/>
                </a:ext>
              </a:extLst>
            </p:cNvPr>
            <p:cNvSpPr txBox="1">
              <a:spLocks noChangeArrowheads="1"/>
            </p:cNvSpPr>
            <p:nvPr/>
          </p:nvSpPr>
          <p:spPr bwMode="auto">
            <a:xfrm>
              <a:off x="1584" y="720"/>
              <a:ext cx="6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dirty="0">
                  <a:latin typeface="+mj-lt"/>
                </a:rPr>
                <a:t>Rear spar</a:t>
              </a:r>
            </a:p>
          </p:txBody>
        </p:sp>
        <p:sp>
          <p:nvSpPr>
            <p:cNvPr id="53" name="Line 44">
              <a:extLst>
                <a:ext uri="{FF2B5EF4-FFF2-40B4-BE49-F238E27FC236}">
                  <a16:creationId xmlns:a16="http://schemas.microsoft.com/office/drawing/2014/main" id="{FC33238D-880E-46AB-B2FA-F0FE6E8CB097}"/>
                </a:ext>
              </a:extLst>
            </p:cNvPr>
            <p:cNvSpPr>
              <a:spLocks noChangeShapeType="1"/>
            </p:cNvSpPr>
            <p:nvPr/>
          </p:nvSpPr>
          <p:spPr bwMode="auto">
            <a:xfrm>
              <a:off x="864" y="96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5" name="Line 45">
              <a:extLst>
                <a:ext uri="{FF2B5EF4-FFF2-40B4-BE49-F238E27FC236}">
                  <a16:creationId xmlns:a16="http://schemas.microsoft.com/office/drawing/2014/main" id="{3BAF2C8A-1455-4BDF-BF64-A01A6B8FE395}"/>
                </a:ext>
              </a:extLst>
            </p:cNvPr>
            <p:cNvSpPr>
              <a:spLocks noChangeShapeType="1"/>
            </p:cNvSpPr>
            <p:nvPr/>
          </p:nvSpPr>
          <p:spPr bwMode="auto">
            <a:xfrm flipH="1">
              <a:off x="1680" y="960"/>
              <a:ext cx="192"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3" name="Rectangle 2">
            <a:extLst>
              <a:ext uri="{FF2B5EF4-FFF2-40B4-BE49-F238E27FC236}">
                <a16:creationId xmlns:a16="http://schemas.microsoft.com/office/drawing/2014/main" id="{FE977937-958A-46E8-B718-E4A1ADFD032B}"/>
              </a:ext>
            </a:extLst>
          </p:cNvPr>
          <p:cNvSpPr>
            <a:spLocks noChangeArrowheads="1"/>
          </p:cNvSpPr>
          <p:nvPr/>
        </p:nvSpPr>
        <p:spPr bwMode="auto">
          <a:xfrm>
            <a:off x="7099300" y="3987800"/>
            <a:ext cx="11477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4" name="Line 3">
            <a:extLst>
              <a:ext uri="{FF2B5EF4-FFF2-40B4-BE49-F238E27FC236}">
                <a16:creationId xmlns:a16="http://schemas.microsoft.com/office/drawing/2014/main" id="{546EE660-B515-4B29-B54E-A24BBD15BFB3}"/>
              </a:ext>
            </a:extLst>
          </p:cNvPr>
          <p:cNvSpPr>
            <a:spLocks noChangeShapeType="1"/>
          </p:cNvSpPr>
          <p:nvPr/>
        </p:nvSpPr>
        <p:spPr bwMode="auto">
          <a:xfrm>
            <a:off x="7234237" y="4646613"/>
            <a:ext cx="1620838" cy="660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 name="Line 4">
            <a:extLst>
              <a:ext uri="{FF2B5EF4-FFF2-40B4-BE49-F238E27FC236}">
                <a16:creationId xmlns:a16="http://schemas.microsoft.com/office/drawing/2014/main" id="{82EBDB4F-5A5A-4DC0-A2F0-D1CD92E419AE}"/>
              </a:ext>
            </a:extLst>
          </p:cNvPr>
          <p:cNvSpPr>
            <a:spLocks noChangeShapeType="1"/>
          </p:cNvSpPr>
          <p:nvPr/>
        </p:nvSpPr>
        <p:spPr bwMode="auto">
          <a:xfrm>
            <a:off x="7227886" y="4190999"/>
            <a:ext cx="1611313" cy="1624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6" name="Line 5">
            <a:extLst>
              <a:ext uri="{FF2B5EF4-FFF2-40B4-BE49-F238E27FC236}">
                <a16:creationId xmlns:a16="http://schemas.microsoft.com/office/drawing/2014/main" id="{5595C9C9-387E-4D44-900E-56B1E6DDD194}"/>
              </a:ext>
            </a:extLst>
          </p:cNvPr>
          <p:cNvSpPr>
            <a:spLocks noChangeShapeType="1"/>
          </p:cNvSpPr>
          <p:nvPr/>
        </p:nvSpPr>
        <p:spPr bwMode="auto">
          <a:xfrm>
            <a:off x="8218487" y="4343400"/>
            <a:ext cx="2998788" cy="331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 name="Rectangle 6">
            <a:extLst>
              <a:ext uri="{FF2B5EF4-FFF2-40B4-BE49-F238E27FC236}">
                <a16:creationId xmlns:a16="http://schemas.microsoft.com/office/drawing/2014/main" id="{5A74C402-9409-4FA0-A5A1-780297206E46}"/>
              </a:ext>
            </a:extLst>
          </p:cNvPr>
          <p:cNvSpPr>
            <a:spLocks noChangeArrowheads="1"/>
          </p:cNvSpPr>
          <p:nvPr/>
        </p:nvSpPr>
        <p:spPr bwMode="auto">
          <a:xfrm>
            <a:off x="6694487" y="5043488"/>
            <a:ext cx="2032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8" name="Line 7">
            <a:extLst>
              <a:ext uri="{FF2B5EF4-FFF2-40B4-BE49-F238E27FC236}">
                <a16:creationId xmlns:a16="http://schemas.microsoft.com/office/drawing/2014/main" id="{3C834498-176A-4B1E-AA5B-9B86FBC46186}"/>
              </a:ext>
            </a:extLst>
          </p:cNvPr>
          <p:cNvSpPr>
            <a:spLocks noChangeShapeType="1"/>
          </p:cNvSpPr>
          <p:nvPr/>
        </p:nvSpPr>
        <p:spPr bwMode="auto">
          <a:xfrm>
            <a:off x="8247062" y="4646613"/>
            <a:ext cx="2992438" cy="5286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 name="Text Box 8">
            <a:extLst>
              <a:ext uri="{FF2B5EF4-FFF2-40B4-BE49-F238E27FC236}">
                <a16:creationId xmlns:a16="http://schemas.microsoft.com/office/drawing/2014/main" id="{9AA43857-2B38-4AA4-8296-BCCE98530C91}"/>
              </a:ext>
            </a:extLst>
          </p:cNvPr>
          <p:cNvSpPr txBox="1">
            <a:spLocks noChangeArrowheads="1"/>
          </p:cNvSpPr>
          <p:nvPr/>
        </p:nvSpPr>
        <p:spPr bwMode="auto">
          <a:xfrm>
            <a:off x="9732962" y="4589463"/>
            <a:ext cx="372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a:latin typeface="+mn-lt"/>
              </a:rPr>
              <a:t>S</a:t>
            </a:r>
            <a:r>
              <a:rPr lang="en-GB" altLang="en-US" sz="1800" b="1" baseline="-25000">
                <a:latin typeface="+mn-lt"/>
              </a:rPr>
              <a:t>1</a:t>
            </a:r>
          </a:p>
        </p:txBody>
      </p:sp>
      <p:sp>
        <p:nvSpPr>
          <p:cNvPr id="10" name="Text Box 9">
            <a:extLst>
              <a:ext uri="{FF2B5EF4-FFF2-40B4-BE49-F238E27FC236}">
                <a16:creationId xmlns:a16="http://schemas.microsoft.com/office/drawing/2014/main" id="{A1091AAB-47D1-4131-89CE-AF3A8F7D51CE}"/>
              </a:ext>
            </a:extLst>
          </p:cNvPr>
          <p:cNvSpPr txBox="1">
            <a:spLocks noChangeArrowheads="1"/>
          </p:cNvSpPr>
          <p:nvPr/>
        </p:nvSpPr>
        <p:spPr bwMode="auto">
          <a:xfrm>
            <a:off x="7380287" y="4267200"/>
            <a:ext cx="372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dirty="0">
                <a:latin typeface="+mn-lt"/>
              </a:rPr>
              <a:t>S</a:t>
            </a:r>
            <a:r>
              <a:rPr lang="en-GB" altLang="en-US" sz="1800" b="1" baseline="-25000" dirty="0">
                <a:latin typeface="+mn-lt"/>
              </a:rPr>
              <a:t>2</a:t>
            </a:r>
          </a:p>
        </p:txBody>
      </p:sp>
      <p:sp>
        <p:nvSpPr>
          <p:cNvPr id="11" name="Text Box 10">
            <a:extLst>
              <a:ext uri="{FF2B5EF4-FFF2-40B4-BE49-F238E27FC236}">
                <a16:creationId xmlns:a16="http://schemas.microsoft.com/office/drawing/2014/main" id="{2B1ED42F-3D07-4579-BEBA-3CB2E5B47FD2}"/>
              </a:ext>
            </a:extLst>
          </p:cNvPr>
          <p:cNvSpPr txBox="1">
            <a:spLocks noChangeArrowheads="1"/>
          </p:cNvSpPr>
          <p:nvPr/>
        </p:nvSpPr>
        <p:spPr bwMode="auto">
          <a:xfrm>
            <a:off x="7253287" y="4845050"/>
            <a:ext cx="282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a:latin typeface="+mn-lt"/>
              </a:rPr>
              <a:t>L</a:t>
            </a:r>
          </a:p>
        </p:txBody>
      </p:sp>
      <p:sp>
        <p:nvSpPr>
          <p:cNvPr id="12" name="Line 11">
            <a:extLst>
              <a:ext uri="{FF2B5EF4-FFF2-40B4-BE49-F238E27FC236}">
                <a16:creationId xmlns:a16="http://schemas.microsoft.com/office/drawing/2014/main" id="{106E514D-E7F1-4071-B280-D4EE77B8DC31}"/>
              </a:ext>
            </a:extLst>
          </p:cNvPr>
          <p:cNvSpPr>
            <a:spLocks noChangeShapeType="1"/>
          </p:cNvSpPr>
          <p:nvPr/>
        </p:nvSpPr>
        <p:spPr bwMode="auto">
          <a:xfrm>
            <a:off x="7000875" y="4646613"/>
            <a:ext cx="1417637" cy="660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4" name="Line 12">
            <a:extLst>
              <a:ext uri="{FF2B5EF4-FFF2-40B4-BE49-F238E27FC236}">
                <a16:creationId xmlns:a16="http://schemas.microsoft.com/office/drawing/2014/main" id="{A679357F-933C-46E9-8751-9EBA24B78D7E}"/>
              </a:ext>
            </a:extLst>
          </p:cNvPr>
          <p:cNvSpPr>
            <a:spLocks noChangeShapeType="1"/>
          </p:cNvSpPr>
          <p:nvPr/>
        </p:nvSpPr>
        <p:spPr bwMode="auto">
          <a:xfrm flipH="1">
            <a:off x="8208962" y="5297488"/>
            <a:ext cx="581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7" name="Line 13">
            <a:extLst>
              <a:ext uri="{FF2B5EF4-FFF2-40B4-BE49-F238E27FC236}">
                <a16:creationId xmlns:a16="http://schemas.microsoft.com/office/drawing/2014/main" id="{B3FB6EAC-1BDF-4916-9189-EF62180EB756}"/>
              </a:ext>
            </a:extLst>
          </p:cNvPr>
          <p:cNvSpPr>
            <a:spLocks noChangeShapeType="1"/>
          </p:cNvSpPr>
          <p:nvPr/>
        </p:nvSpPr>
        <p:spPr bwMode="auto">
          <a:xfrm flipH="1">
            <a:off x="6772275" y="4646613"/>
            <a:ext cx="385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8" name="Text Box 14">
            <a:extLst>
              <a:ext uri="{FF2B5EF4-FFF2-40B4-BE49-F238E27FC236}">
                <a16:creationId xmlns:a16="http://schemas.microsoft.com/office/drawing/2014/main" id="{8B0D966A-4212-4E35-AFF6-968CAA63C57F}"/>
              </a:ext>
            </a:extLst>
          </p:cNvPr>
          <p:cNvSpPr txBox="1">
            <a:spLocks noChangeArrowheads="1"/>
          </p:cNvSpPr>
          <p:nvPr/>
        </p:nvSpPr>
        <p:spPr bwMode="auto">
          <a:xfrm>
            <a:off x="9801225" y="5468938"/>
            <a:ext cx="4106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dirty="0" err="1">
                <a:latin typeface="+mn-lt"/>
              </a:rPr>
              <a:t>w</a:t>
            </a:r>
            <a:r>
              <a:rPr lang="en-GB" altLang="en-US" sz="1800" b="1" baseline="-25000" dirty="0" err="1">
                <a:latin typeface="+mn-lt"/>
              </a:rPr>
              <a:t>r</a:t>
            </a:r>
            <a:endParaRPr lang="en-GB" altLang="en-US" sz="1800" b="1" baseline="-25000" dirty="0">
              <a:latin typeface="+mn-lt"/>
            </a:endParaRPr>
          </a:p>
        </p:txBody>
      </p:sp>
      <p:sp>
        <p:nvSpPr>
          <p:cNvPr id="20" name="Text Box 15">
            <a:extLst>
              <a:ext uri="{FF2B5EF4-FFF2-40B4-BE49-F238E27FC236}">
                <a16:creationId xmlns:a16="http://schemas.microsoft.com/office/drawing/2014/main" id="{B558214A-99D4-40A8-BA43-FF3EC95D1403}"/>
              </a:ext>
            </a:extLst>
          </p:cNvPr>
          <p:cNvSpPr txBox="1">
            <a:spLocks noChangeArrowheads="1"/>
          </p:cNvSpPr>
          <p:nvPr/>
        </p:nvSpPr>
        <p:spPr bwMode="auto">
          <a:xfrm>
            <a:off x="7532687" y="3638550"/>
            <a:ext cx="4097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a:latin typeface="+mn-lt"/>
              </a:rPr>
              <a:t>w</a:t>
            </a:r>
            <a:r>
              <a:rPr lang="en-GB" altLang="en-US" sz="1800" b="1" baseline="-25000">
                <a:latin typeface="+mn-lt"/>
              </a:rPr>
              <a:t>t</a:t>
            </a:r>
          </a:p>
        </p:txBody>
      </p:sp>
      <p:sp>
        <p:nvSpPr>
          <p:cNvPr id="23" name="Text Box 16">
            <a:extLst>
              <a:ext uri="{FF2B5EF4-FFF2-40B4-BE49-F238E27FC236}">
                <a16:creationId xmlns:a16="http://schemas.microsoft.com/office/drawing/2014/main" id="{2D5B3D94-834D-4CE7-9ABF-4D74D1595E33}"/>
              </a:ext>
            </a:extLst>
          </p:cNvPr>
          <p:cNvSpPr txBox="1">
            <a:spLocks noChangeArrowheads="1"/>
          </p:cNvSpPr>
          <p:nvPr/>
        </p:nvSpPr>
        <p:spPr bwMode="auto">
          <a:xfrm>
            <a:off x="11571287" y="5029200"/>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a:latin typeface="+mn-lt"/>
              </a:rPr>
              <a:t>h</a:t>
            </a:r>
            <a:r>
              <a:rPr lang="en-GB" altLang="en-US" sz="1800" b="1" baseline="-25000">
                <a:latin typeface="+mn-lt"/>
              </a:rPr>
              <a:t>r2</a:t>
            </a:r>
          </a:p>
        </p:txBody>
      </p:sp>
      <p:sp>
        <p:nvSpPr>
          <p:cNvPr id="25" name="Freeform 18">
            <a:extLst>
              <a:ext uri="{FF2B5EF4-FFF2-40B4-BE49-F238E27FC236}">
                <a16:creationId xmlns:a16="http://schemas.microsoft.com/office/drawing/2014/main" id="{CEE14A4C-DEC8-4F61-B642-3AB8E567463C}"/>
              </a:ext>
            </a:extLst>
          </p:cNvPr>
          <p:cNvSpPr>
            <a:spLocks/>
          </p:cNvSpPr>
          <p:nvPr/>
        </p:nvSpPr>
        <p:spPr bwMode="auto">
          <a:xfrm>
            <a:off x="8839200" y="4368800"/>
            <a:ext cx="2438400" cy="914400"/>
          </a:xfrm>
          <a:custGeom>
            <a:avLst/>
            <a:gdLst>
              <a:gd name="T0" fmla="*/ 0 w 1536"/>
              <a:gd name="T1" fmla="*/ 0 h 576"/>
              <a:gd name="T2" fmla="*/ 0 w 1536"/>
              <a:gd name="T3" fmla="*/ 576 h 576"/>
              <a:gd name="T4" fmla="*/ 1536 w 1536"/>
              <a:gd name="T5" fmla="*/ 528 h 576"/>
              <a:gd name="T6" fmla="*/ 1536 w 1536"/>
              <a:gd name="T7" fmla="*/ 192 h 576"/>
              <a:gd name="T8" fmla="*/ 0 w 1536"/>
              <a:gd name="T9" fmla="*/ 0 h 576"/>
              <a:gd name="T10" fmla="*/ 0 60000 65536"/>
              <a:gd name="T11" fmla="*/ 0 60000 65536"/>
              <a:gd name="T12" fmla="*/ 0 60000 65536"/>
              <a:gd name="T13" fmla="*/ 0 60000 65536"/>
              <a:gd name="T14" fmla="*/ 0 60000 65536"/>
              <a:gd name="T15" fmla="*/ 0 w 1536"/>
              <a:gd name="T16" fmla="*/ 0 h 576"/>
              <a:gd name="T17" fmla="*/ 1536 w 1536"/>
              <a:gd name="T18" fmla="*/ 576 h 576"/>
            </a:gdLst>
            <a:ahLst/>
            <a:cxnLst>
              <a:cxn ang="T10">
                <a:pos x="T0" y="T1"/>
              </a:cxn>
              <a:cxn ang="T11">
                <a:pos x="T2" y="T3"/>
              </a:cxn>
              <a:cxn ang="T12">
                <a:pos x="T4" y="T5"/>
              </a:cxn>
              <a:cxn ang="T13">
                <a:pos x="T6" y="T7"/>
              </a:cxn>
              <a:cxn ang="T14">
                <a:pos x="T8" y="T9"/>
              </a:cxn>
            </a:cxnLst>
            <a:rect l="T15" t="T16" r="T17" b="T18"/>
            <a:pathLst>
              <a:path w="1536" h="576">
                <a:moveTo>
                  <a:pt x="0" y="0"/>
                </a:moveTo>
                <a:lnTo>
                  <a:pt x="0" y="576"/>
                </a:lnTo>
                <a:lnTo>
                  <a:pt x="1536" y="528"/>
                </a:lnTo>
                <a:lnTo>
                  <a:pt x="1536" y="192"/>
                </a:lnTo>
                <a:lnTo>
                  <a:pt x="0" y="0"/>
                </a:ln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26" name="Freeform 19">
            <a:extLst>
              <a:ext uri="{FF2B5EF4-FFF2-40B4-BE49-F238E27FC236}">
                <a16:creationId xmlns:a16="http://schemas.microsoft.com/office/drawing/2014/main" id="{D93A8FF6-2B1A-444B-9D12-E1D2ECC0E8F0}"/>
              </a:ext>
            </a:extLst>
          </p:cNvPr>
          <p:cNvSpPr>
            <a:spLocks/>
          </p:cNvSpPr>
          <p:nvPr/>
        </p:nvSpPr>
        <p:spPr bwMode="auto">
          <a:xfrm>
            <a:off x="7227887" y="4191000"/>
            <a:ext cx="1066800" cy="457200"/>
          </a:xfrm>
          <a:custGeom>
            <a:avLst/>
            <a:gdLst>
              <a:gd name="T0" fmla="*/ 0 w 672"/>
              <a:gd name="T1" fmla="*/ 0 h 288"/>
              <a:gd name="T2" fmla="*/ 0 w 672"/>
              <a:gd name="T3" fmla="*/ 288 h 288"/>
              <a:gd name="T4" fmla="*/ 663 w 672"/>
              <a:gd name="T5" fmla="*/ 286 h 288"/>
              <a:gd name="T6" fmla="*/ 672 w 672"/>
              <a:gd name="T7" fmla="*/ 96 h 288"/>
              <a:gd name="T8" fmla="*/ 0 w 672"/>
              <a:gd name="T9" fmla="*/ 0 h 288"/>
              <a:gd name="T10" fmla="*/ 0 60000 65536"/>
              <a:gd name="T11" fmla="*/ 0 60000 65536"/>
              <a:gd name="T12" fmla="*/ 0 60000 65536"/>
              <a:gd name="T13" fmla="*/ 0 60000 65536"/>
              <a:gd name="T14" fmla="*/ 0 60000 65536"/>
              <a:gd name="T15" fmla="*/ 0 w 672"/>
              <a:gd name="T16" fmla="*/ 0 h 288"/>
              <a:gd name="T17" fmla="*/ 672 w 672"/>
              <a:gd name="T18" fmla="*/ 288 h 288"/>
            </a:gdLst>
            <a:ahLst/>
            <a:cxnLst>
              <a:cxn ang="T10">
                <a:pos x="T0" y="T1"/>
              </a:cxn>
              <a:cxn ang="T11">
                <a:pos x="T2" y="T3"/>
              </a:cxn>
              <a:cxn ang="T12">
                <a:pos x="T4" y="T5"/>
              </a:cxn>
              <a:cxn ang="T13">
                <a:pos x="T6" y="T7"/>
              </a:cxn>
              <a:cxn ang="T14">
                <a:pos x="T8" y="T9"/>
              </a:cxn>
            </a:cxnLst>
            <a:rect l="T15" t="T16" r="T17" b="T18"/>
            <a:pathLst>
              <a:path w="672" h="288">
                <a:moveTo>
                  <a:pt x="0" y="0"/>
                </a:moveTo>
                <a:lnTo>
                  <a:pt x="0" y="288"/>
                </a:lnTo>
                <a:lnTo>
                  <a:pt x="663" y="286"/>
                </a:lnTo>
                <a:lnTo>
                  <a:pt x="672" y="96"/>
                </a:lnTo>
                <a:lnTo>
                  <a:pt x="0" y="0"/>
                </a:ln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28" name="Text Box 20">
            <a:extLst>
              <a:ext uri="{FF2B5EF4-FFF2-40B4-BE49-F238E27FC236}">
                <a16:creationId xmlns:a16="http://schemas.microsoft.com/office/drawing/2014/main" id="{8FFBA8E2-65C9-4633-B70A-4919B743376A}"/>
              </a:ext>
            </a:extLst>
          </p:cNvPr>
          <p:cNvSpPr txBox="1">
            <a:spLocks noChangeArrowheads="1"/>
          </p:cNvSpPr>
          <p:nvPr/>
        </p:nvSpPr>
        <p:spPr bwMode="auto">
          <a:xfrm>
            <a:off x="6465887" y="3810000"/>
            <a:ext cx="490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dirty="0">
                <a:latin typeface="+mn-lt"/>
              </a:rPr>
              <a:t>h</a:t>
            </a:r>
            <a:r>
              <a:rPr lang="en-GB" altLang="en-US" sz="1800" b="1" baseline="-25000" dirty="0">
                <a:latin typeface="+mn-lt"/>
              </a:rPr>
              <a:t>t1</a:t>
            </a:r>
          </a:p>
        </p:txBody>
      </p:sp>
      <p:sp>
        <p:nvSpPr>
          <p:cNvPr id="30" name="Line 21">
            <a:extLst>
              <a:ext uri="{FF2B5EF4-FFF2-40B4-BE49-F238E27FC236}">
                <a16:creationId xmlns:a16="http://schemas.microsoft.com/office/drawing/2014/main" id="{5028F68A-D1BA-47FF-999B-7CE2547D216E}"/>
              </a:ext>
            </a:extLst>
          </p:cNvPr>
          <p:cNvSpPr>
            <a:spLocks noChangeShapeType="1"/>
          </p:cNvSpPr>
          <p:nvPr/>
        </p:nvSpPr>
        <p:spPr bwMode="auto">
          <a:xfrm>
            <a:off x="8847137" y="5353050"/>
            <a:ext cx="0" cy="2743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 name="Line 22">
            <a:extLst>
              <a:ext uri="{FF2B5EF4-FFF2-40B4-BE49-F238E27FC236}">
                <a16:creationId xmlns:a16="http://schemas.microsoft.com/office/drawing/2014/main" id="{998CCC17-C73A-4E96-B61C-FBA8EF543A98}"/>
              </a:ext>
            </a:extLst>
          </p:cNvPr>
          <p:cNvSpPr>
            <a:spLocks noChangeShapeType="1"/>
          </p:cNvSpPr>
          <p:nvPr/>
        </p:nvSpPr>
        <p:spPr bwMode="auto">
          <a:xfrm>
            <a:off x="11276012" y="5267325"/>
            <a:ext cx="0" cy="2743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 name="Line 23">
            <a:extLst>
              <a:ext uri="{FF2B5EF4-FFF2-40B4-BE49-F238E27FC236}">
                <a16:creationId xmlns:a16="http://schemas.microsoft.com/office/drawing/2014/main" id="{4E0F6FFD-3E35-4924-AF4D-629DD6489FBC}"/>
              </a:ext>
            </a:extLst>
          </p:cNvPr>
          <p:cNvSpPr>
            <a:spLocks noChangeShapeType="1"/>
          </p:cNvSpPr>
          <p:nvPr/>
        </p:nvSpPr>
        <p:spPr bwMode="auto">
          <a:xfrm flipV="1">
            <a:off x="8828087" y="5429250"/>
            <a:ext cx="2438400" cy="76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5" name="Line 24">
            <a:extLst>
              <a:ext uri="{FF2B5EF4-FFF2-40B4-BE49-F238E27FC236}">
                <a16:creationId xmlns:a16="http://schemas.microsoft.com/office/drawing/2014/main" id="{C9BE4194-831C-4883-8572-15A0A15D373D}"/>
              </a:ext>
            </a:extLst>
          </p:cNvPr>
          <p:cNvSpPr>
            <a:spLocks noChangeShapeType="1"/>
          </p:cNvSpPr>
          <p:nvPr/>
        </p:nvSpPr>
        <p:spPr bwMode="auto">
          <a:xfrm>
            <a:off x="7227887" y="3924300"/>
            <a:ext cx="0" cy="18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6" name="Line 27">
            <a:extLst>
              <a:ext uri="{FF2B5EF4-FFF2-40B4-BE49-F238E27FC236}">
                <a16:creationId xmlns:a16="http://schemas.microsoft.com/office/drawing/2014/main" id="{C1CAAE1D-B623-4038-93B4-62593CF4FE27}"/>
              </a:ext>
            </a:extLst>
          </p:cNvPr>
          <p:cNvSpPr>
            <a:spLocks noChangeShapeType="1"/>
          </p:cNvSpPr>
          <p:nvPr/>
        </p:nvSpPr>
        <p:spPr bwMode="auto">
          <a:xfrm>
            <a:off x="8294687" y="3876675"/>
            <a:ext cx="0" cy="365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8" name="Line 28">
            <a:extLst>
              <a:ext uri="{FF2B5EF4-FFF2-40B4-BE49-F238E27FC236}">
                <a16:creationId xmlns:a16="http://schemas.microsoft.com/office/drawing/2014/main" id="{79229236-D1F6-4717-9190-D312237FA9D2}"/>
              </a:ext>
            </a:extLst>
          </p:cNvPr>
          <p:cNvSpPr>
            <a:spLocks noChangeShapeType="1"/>
          </p:cNvSpPr>
          <p:nvPr/>
        </p:nvSpPr>
        <p:spPr bwMode="auto">
          <a:xfrm flipV="1">
            <a:off x="7227887" y="4019550"/>
            <a:ext cx="1066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0" name="Line 29">
            <a:extLst>
              <a:ext uri="{FF2B5EF4-FFF2-40B4-BE49-F238E27FC236}">
                <a16:creationId xmlns:a16="http://schemas.microsoft.com/office/drawing/2014/main" id="{242F8CD6-A647-4613-894F-A3676E257006}"/>
              </a:ext>
            </a:extLst>
          </p:cNvPr>
          <p:cNvSpPr>
            <a:spLocks noChangeShapeType="1"/>
          </p:cNvSpPr>
          <p:nvPr/>
        </p:nvSpPr>
        <p:spPr bwMode="auto">
          <a:xfrm>
            <a:off x="6923087" y="4191000"/>
            <a:ext cx="3048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102" name="Text Box 30">
            <a:extLst>
              <a:ext uri="{FF2B5EF4-FFF2-40B4-BE49-F238E27FC236}">
                <a16:creationId xmlns:a16="http://schemas.microsoft.com/office/drawing/2014/main" id="{7505992C-09E9-4786-A7BB-132730A56A6D}"/>
              </a:ext>
            </a:extLst>
          </p:cNvPr>
          <p:cNvSpPr txBox="1">
            <a:spLocks noChangeArrowheads="1"/>
          </p:cNvSpPr>
          <p:nvPr/>
        </p:nvSpPr>
        <p:spPr bwMode="auto">
          <a:xfrm>
            <a:off x="7989887" y="5486400"/>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a:latin typeface="+mn-lt"/>
              </a:rPr>
              <a:t>h</a:t>
            </a:r>
            <a:r>
              <a:rPr lang="en-GB" altLang="en-US" sz="1800" b="1" baseline="-25000">
                <a:latin typeface="+mn-lt"/>
              </a:rPr>
              <a:t>r1</a:t>
            </a:r>
          </a:p>
        </p:txBody>
      </p:sp>
      <p:sp>
        <p:nvSpPr>
          <p:cNvPr id="104" name="Line 31">
            <a:extLst>
              <a:ext uri="{FF2B5EF4-FFF2-40B4-BE49-F238E27FC236}">
                <a16:creationId xmlns:a16="http://schemas.microsoft.com/office/drawing/2014/main" id="{7945699F-5AA1-4A0F-A81D-C0F8437BF2AC}"/>
              </a:ext>
            </a:extLst>
          </p:cNvPr>
          <p:cNvSpPr>
            <a:spLocks noChangeShapeType="1"/>
          </p:cNvSpPr>
          <p:nvPr/>
        </p:nvSpPr>
        <p:spPr bwMode="auto">
          <a:xfrm flipV="1">
            <a:off x="8370887" y="4800600"/>
            <a:ext cx="457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106" name="Line 32">
            <a:extLst>
              <a:ext uri="{FF2B5EF4-FFF2-40B4-BE49-F238E27FC236}">
                <a16:creationId xmlns:a16="http://schemas.microsoft.com/office/drawing/2014/main" id="{DD0B5C3F-7606-4BAF-A742-CDD314F52FA5}"/>
              </a:ext>
            </a:extLst>
          </p:cNvPr>
          <p:cNvSpPr>
            <a:spLocks noChangeShapeType="1"/>
          </p:cNvSpPr>
          <p:nvPr/>
        </p:nvSpPr>
        <p:spPr bwMode="auto">
          <a:xfrm flipH="1" flipV="1">
            <a:off x="11266487" y="4876800"/>
            <a:ext cx="3048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8" name="Text Box 33">
            <a:extLst>
              <a:ext uri="{FF2B5EF4-FFF2-40B4-BE49-F238E27FC236}">
                <a16:creationId xmlns:a16="http://schemas.microsoft.com/office/drawing/2014/main" id="{8E81C99F-4132-445E-910E-967A8033B3D7}"/>
              </a:ext>
            </a:extLst>
          </p:cNvPr>
          <p:cNvSpPr txBox="1">
            <a:spLocks noChangeArrowheads="1"/>
          </p:cNvSpPr>
          <p:nvPr/>
        </p:nvSpPr>
        <p:spPr bwMode="auto">
          <a:xfrm>
            <a:off x="8599487" y="3733800"/>
            <a:ext cx="4374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r>
              <a:rPr lang="en-GB" altLang="en-US" sz="1800" b="1">
                <a:latin typeface="+mn-lt"/>
              </a:rPr>
              <a:t>h</a:t>
            </a:r>
            <a:r>
              <a:rPr lang="en-GB" altLang="en-US" sz="1800" b="1" baseline="-25000">
                <a:latin typeface="+mn-lt"/>
              </a:rPr>
              <a:t>t2</a:t>
            </a:r>
          </a:p>
        </p:txBody>
      </p:sp>
      <p:sp>
        <p:nvSpPr>
          <p:cNvPr id="110" name="Line 34">
            <a:extLst>
              <a:ext uri="{FF2B5EF4-FFF2-40B4-BE49-F238E27FC236}">
                <a16:creationId xmlns:a16="http://schemas.microsoft.com/office/drawing/2014/main" id="{123C23BD-5F90-4249-B636-AF64991F3E6B}"/>
              </a:ext>
            </a:extLst>
          </p:cNvPr>
          <p:cNvSpPr>
            <a:spLocks noChangeShapeType="1"/>
          </p:cNvSpPr>
          <p:nvPr/>
        </p:nvSpPr>
        <p:spPr bwMode="auto">
          <a:xfrm flipH="1">
            <a:off x="8294687" y="4114800"/>
            <a:ext cx="304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113" name="Arrow: Right 112">
            <a:extLst>
              <a:ext uri="{FF2B5EF4-FFF2-40B4-BE49-F238E27FC236}">
                <a16:creationId xmlns:a16="http://schemas.microsoft.com/office/drawing/2014/main" id="{6DE69FF3-48D7-48B7-8327-4ADF8710E71D}"/>
              </a:ext>
            </a:extLst>
          </p:cNvPr>
          <p:cNvSpPr/>
          <p:nvPr/>
        </p:nvSpPr>
        <p:spPr>
          <a:xfrm>
            <a:off x="5154612" y="4452548"/>
            <a:ext cx="1264119"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graphicFrame>
        <p:nvGraphicFramePr>
          <p:cNvPr id="115" name="Object 17">
            <a:extLst>
              <a:ext uri="{FF2B5EF4-FFF2-40B4-BE49-F238E27FC236}">
                <a16:creationId xmlns:a16="http://schemas.microsoft.com/office/drawing/2014/main" id="{A21FCF85-BA8E-48F5-9A73-FE09205F4A84}"/>
              </a:ext>
            </a:extLst>
          </p:cNvPr>
          <p:cNvGraphicFramePr>
            <a:graphicFrameLocks noChangeAspect="1"/>
          </p:cNvGraphicFramePr>
          <p:nvPr>
            <p:extLst>
              <p:ext uri="{D42A27DB-BD31-4B8C-83A1-F6EECF244321}">
                <p14:modId xmlns:p14="http://schemas.microsoft.com/office/powerpoint/2010/main" val="4294182610"/>
              </p:ext>
            </p:extLst>
          </p:nvPr>
        </p:nvGraphicFramePr>
        <p:xfrm>
          <a:off x="8832670" y="1865271"/>
          <a:ext cx="2617788" cy="699581"/>
        </p:xfrm>
        <a:graphic>
          <a:graphicData uri="http://schemas.openxmlformats.org/presentationml/2006/ole">
            <mc:AlternateContent xmlns:mc="http://schemas.openxmlformats.org/markup-compatibility/2006">
              <mc:Choice xmlns:v="urn:schemas-microsoft-com:vml" Requires="v">
                <p:oleObj name="Equation" r:id="rId3" imgW="1473120" imgH="393480" progId="Equation.3">
                  <p:embed/>
                </p:oleObj>
              </mc:Choice>
              <mc:Fallback>
                <p:oleObj name="Equation" r:id="rId3" imgW="1473120" imgH="393480" progId="Equation.3">
                  <p:embed/>
                  <p:pic>
                    <p:nvPicPr>
                      <p:cNvPr id="115" name="Object 17">
                        <a:extLst>
                          <a:ext uri="{FF2B5EF4-FFF2-40B4-BE49-F238E27FC236}">
                            <a16:creationId xmlns:a16="http://schemas.microsoft.com/office/drawing/2014/main" id="{A21FCF85-BA8E-48F5-9A73-FE09205F4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2670" y="1865271"/>
                        <a:ext cx="2617788" cy="699581"/>
                      </a:xfrm>
                      <a:prstGeom prst="rect">
                        <a:avLst/>
                      </a:prstGeom>
                      <a:noFill/>
                      <a:ln w="9525">
                        <a:noFill/>
                        <a:miter lim="800000"/>
                        <a:headEnd/>
                        <a:tailEnd/>
                      </a:ln>
                      <a:effectLst/>
                    </p:spPr>
                  </p:pic>
                </p:oleObj>
              </mc:Fallback>
            </mc:AlternateContent>
          </a:graphicData>
        </a:graphic>
      </p:graphicFrame>
      <p:graphicFrame>
        <p:nvGraphicFramePr>
          <p:cNvPr id="117" name="Object 48">
            <a:extLst>
              <a:ext uri="{FF2B5EF4-FFF2-40B4-BE49-F238E27FC236}">
                <a16:creationId xmlns:a16="http://schemas.microsoft.com/office/drawing/2014/main" id="{68E72E30-BE58-4AB6-9110-47C3B7C682D5}"/>
              </a:ext>
            </a:extLst>
          </p:cNvPr>
          <p:cNvGraphicFramePr>
            <a:graphicFrameLocks noChangeAspect="1"/>
          </p:cNvGraphicFramePr>
          <p:nvPr>
            <p:extLst>
              <p:ext uri="{D42A27DB-BD31-4B8C-83A1-F6EECF244321}">
                <p14:modId xmlns:p14="http://schemas.microsoft.com/office/powerpoint/2010/main" val="492800044"/>
              </p:ext>
            </p:extLst>
          </p:nvPr>
        </p:nvGraphicFramePr>
        <p:xfrm>
          <a:off x="9649940" y="2818331"/>
          <a:ext cx="1894247" cy="652463"/>
        </p:xfrm>
        <a:graphic>
          <a:graphicData uri="http://schemas.openxmlformats.org/presentationml/2006/ole">
            <mc:AlternateContent xmlns:mc="http://schemas.openxmlformats.org/markup-compatibility/2006">
              <mc:Choice xmlns:v="urn:schemas-microsoft-com:vml" Requires="v">
                <p:oleObj name="Equation" r:id="rId5" imgW="1143000" imgH="393480" progId="Equation.3">
                  <p:embed/>
                </p:oleObj>
              </mc:Choice>
              <mc:Fallback>
                <p:oleObj name="Equation" r:id="rId5" imgW="1143000" imgH="393480" progId="Equation.3">
                  <p:embed/>
                  <p:pic>
                    <p:nvPicPr>
                      <p:cNvPr id="117" name="Object 48">
                        <a:extLst>
                          <a:ext uri="{FF2B5EF4-FFF2-40B4-BE49-F238E27FC236}">
                            <a16:creationId xmlns:a16="http://schemas.microsoft.com/office/drawing/2014/main" id="{68E72E30-BE58-4AB6-9110-47C3B7C682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9940" y="2818331"/>
                        <a:ext cx="1894247" cy="652463"/>
                      </a:xfrm>
                      <a:prstGeom prst="rect">
                        <a:avLst/>
                      </a:prstGeom>
                      <a:noFill/>
                      <a:ln>
                        <a:noFill/>
                      </a:ln>
                      <a:effectLst/>
                    </p:spPr>
                  </p:pic>
                </p:oleObj>
              </mc:Fallback>
            </mc:AlternateContent>
          </a:graphicData>
        </a:graphic>
      </p:graphicFrame>
      <p:sp>
        <p:nvSpPr>
          <p:cNvPr id="119" name="Oval 49">
            <a:extLst>
              <a:ext uri="{FF2B5EF4-FFF2-40B4-BE49-F238E27FC236}">
                <a16:creationId xmlns:a16="http://schemas.microsoft.com/office/drawing/2014/main" id="{AB49C75E-8A31-4F4D-9E5F-4F452C8C4D01}"/>
              </a:ext>
            </a:extLst>
          </p:cNvPr>
          <p:cNvSpPr>
            <a:spLocks noChangeArrowheads="1"/>
          </p:cNvSpPr>
          <p:nvPr/>
        </p:nvSpPr>
        <p:spPr bwMode="auto">
          <a:xfrm>
            <a:off x="9556976" y="2007113"/>
            <a:ext cx="438377" cy="438377"/>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wrap="squar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121" name="Line 50">
            <a:extLst>
              <a:ext uri="{FF2B5EF4-FFF2-40B4-BE49-F238E27FC236}">
                <a16:creationId xmlns:a16="http://schemas.microsoft.com/office/drawing/2014/main" id="{0939BF37-9C13-4104-8E5F-54ADDF79FBE3}"/>
              </a:ext>
            </a:extLst>
          </p:cNvPr>
          <p:cNvSpPr>
            <a:spLocks noChangeShapeType="1"/>
          </p:cNvSpPr>
          <p:nvPr/>
        </p:nvSpPr>
        <p:spPr bwMode="auto">
          <a:xfrm flipH="1">
            <a:off x="9776164" y="2445490"/>
            <a:ext cx="0" cy="533400"/>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wrap="square">
            <a:spAutoFit/>
          </a:bodyPr>
          <a:lstStyle/>
          <a:p>
            <a:endParaRPr lang="en-US"/>
          </a:p>
        </p:txBody>
      </p:sp>
    </p:spTree>
    <p:extLst>
      <p:ext uri="{BB962C8B-B14F-4D97-AF65-F5344CB8AC3E}">
        <p14:creationId xmlns:p14="http://schemas.microsoft.com/office/powerpoint/2010/main" val="2772405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8.5.1 Wing Fuel Tanks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sz="2000" dirty="0"/>
              <a:t>Fuel tank geometry vs. wing load relief for transport aircraft</a:t>
            </a:r>
          </a:p>
        </p:txBody>
      </p:sp>
      <p:pic>
        <p:nvPicPr>
          <p:cNvPr id="15" name="Picture 2">
            <a:extLst>
              <a:ext uri="{FF2B5EF4-FFF2-40B4-BE49-F238E27FC236}">
                <a16:creationId xmlns:a16="http://schemas.microsoft.com/office/drawing/2014/main" id="{9D0F549B-75EC-43A9-95E4-D1BA7FA5F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573" t="6218" r="11111" b="4663"/>
          <a:stretch>
            <a:fillRect/>
          </a:stretch>
        </p:blipFill>
        <p:spPr bwMode="auto">
          <a:xfrm>
            <a:off x="876300" y="2015965"/>
            <a:ext cx="5226648" cy="387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 name="Picture 3">
            <a:extLst>
              <a:ext uri="{FF2B5EF4-FFF2-40B4-BE49-F238E27FC236}">
                <a16:creationId xmlns:a16="http://schemas.microsoft.com/office/drawing/2014/main" id="{0C466A1D-0588-4430-912F-B112F1667A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79" b="12300"/>
          <a:stretch>
            <a:fillRect/>
          </a:stretch>
        </p:blipFill>
        <p:spPr bwMode="auto">
          <a:xfrm>
            <a:off x="6369647" y="2015965"/>
            <a:ext cx="5387095" cy="387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 name="Oval 49">
            <a:extLst>
              <a:ext uri="{FF2B5EF4-FFF2-40B4-BE49-F238E27FC236}">
                <a16:creationId xmlns:a16="http://schemas.microsoft.com/office/drawing/2014/main" id="{C6D6D0D9-936D-4F46-AD59-E209918F4936}"/>
              </a:ext>
            </a:extLst>
          </p:cNvPr>
          <p:cNvSpPr>
            <a:spLocks noChangeArrowheads="1"/>
          </p:cNvSpPr>
          <p:nvPr/>
        </p:nvSpPr>
        <p:spPr bwMode="auto">
          <a:xfrm>
            <a:off x="7661501" y="2607188"/>
            <a:ext cx="263299" cy="438377"/>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wrap="squar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56" name="Oval 49">
            <a:extLst>
              <a:ext uri="{FF2B5EF4-FFF2-40B4-BE49-F238E27FC236}">
                <a16:creationId xmlns:a16="http://schemas.microsoft.com/office/drawing/2014/main" id="{FE84764C-93BD-4503-BFCD-4F1C827342B7}"/>
              </a:ext>
            </a:extLst>
          </p:cNvPr>
          <p:cNvSpPr>
            <a:spLocks noChangeArrowheads="1"/>
          </p:cNvSpPr>
          <p:nvPr/>
        </p:nvSpPr>
        <p:spPr bwMode="auto">
          <a:xfrm>
            <a:off x="7147151" y="3515052"/>
            <a:ext cx="263299" cy="438377"/>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wrap="squar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57" name="Oval 49">
            <a:extLst>
              <a:ext uri="{FF2B5EF4-FFF2-40B4-BE49-F238E27FC236}">
                <a16:creationId xmlns:a16="http://schemas.microsoft.com/office/drawing/2014/main" id="{6D4D5CD2-B292-4079-A6FD-E35131438F67}"/>
              </a:ext>
            </a:extLst>
          </p:cNvPr>
          <p:cNvSpPr>
            <a:spLocks noChangeArrowheads="1"/>
          </p:cNvSpPr>
          <p:nvPr/>
        </p:nvSpPr>
        <p:spPr bwMode="auto">
          <a:xfrm>
            <a:off x="7777247" y="4591377"/>
            <a:ext cx="263299" cy="438377"/>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wrap="squar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
        <p:nvSpPr>
          <p:cNvPr id="58" name="Oval 49">
            <a:extLst>
              <a:ext uri="{FF2B5EF4-FFF2-40B4-BE49-F238E27FC236}">
                <a16:creationId xmlns:a16="http://schemas.microsoft.com/office/drawing/2014/main" id="{F95A49CA-7509-436B-A08D-0399CB0CD7C8}"/>
              </a:ext>
            </a:extLst>
          </p:cNvPr>
          <p:cNvSpPr>
            <a:spLocks noChangeArrowheads="1"/>
          </p:cNvSpPr>
          <p:nvPr/>
        </p:nvSpPr>
        <p:spPr bwMode="auto">
          <a:xfrm>
            <a:off x="6902902" y="4544900"/>
            <a:ext cx="263299" cy="274320"/>
          </a:xfrm>
          <a:prstGeom prst="ellipse">
            <a:avLst/>
          </a:prstGeom>
          <a:noFill/>
          <a:ln>
            <a:headEnd/>
            <a:tailEnd/>
          </a:ln>
        </p:spPr>
        <p:style>
          <a:lnRef idx="2">
            <a:schemeClr val="accent2"/>
          </a:lnRef>
          <a:fillRef idx="1">
            <a:schemeClr val="lt1"/>
          </a:fillRef>
          <a:effectRef idx="0">
            <a:schemeClr val="accent2"/>
          </a:effectRef>
          <a:fontRef idx="minor">
            <a:schemeClr val="dk1"/>
          </a:fontRef>
        </p:style>
        <p:txBody>
          <a:bodyPr wrap="square" anchor="ctr">
            <a:spAutoFit/>
          </a:bodyPr>
          <a:lstStyle>
            <a:lvl1pPr eaLnBrk="0" hangingPunct="0">
              <a:defRPr sz="2000">
                <a:solidFill>
                  <a:schemeClr val="tx1"/>
                </a:solidFill>
                <a:latin typeface="Tahoma" panose="020B0604030504040204" pitchFamily="34" charset="0"/>
              </a:defRPr>
            </a:lvl1pPr>
            <a:lvl2pPr marL="742950" indent="-285750" eaLnBrk="0" hangingPunct="0">
              <a:defRPr sz="2000">
                <a:solidFill>
                  <a:schemeClr val="tx1"/>
                </a:solidFill>
                <a:latin typeface="Tahoma" panose="020B0604030504040204" pitchFamily="34" charset="0"/>
              </a:defRPr>
            </a:lvl2pPr>
            <a:lvl3pPr marL="1143000" indent="-228600" eaLnBrk="0" hangingPunct="0">
              <a:defRPr sz="2000">
                <a:solidFill>
                  <a:schemeClr val="tx1"/>
                </a:solidFill>
                <a:latin typeface="Tahoma" panose="020B0604030504040204" pitchFamily="34" charset="0"/>
              </a:defRPr>
            </a:lvl3pPr>
            <a:lvl4pPr marL="1600200" indent="-228600" eaLnBrk="0" hangingPunct="0">
              <a:defRPr sz="2000">
                <a:solidFill>
                  <a:schemeClr val="tx1"/>
                </a:solidFill>
                <a:latin typeface="Tahoma" panose="020B0604030504040204" pitchFamily="34" charset="0"/>
              </a:defRPr>
            </a:lvl4pPr>
            <a:lvl5pPr marL="2057400" indent="-228600" eaLnBrk="0" hangingPunct="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eaLnBrk="1" hangingPunct="1"/>
            <a:endParaRPr lang="nl-NL" altLang="en-US"/>
          </a:p>
        </p:txBody>
      </p:sp>
    </p:spTree>
    <p:extLst>
      <p:ext uri="{BB962C8B-B14F-4D97-AF65-F5344CB8AC3E}">
        <p14:creationId xmlns:p14="http://schemas.microsoft.com/office/powerpoint/2010/main" val="123271450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8.5.1 Wing Fuel Tanks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sz="2000" dirty="0"/>
              <a:t>Fuel tank configurations</a:t>
            </a:r>
          </a:p>
        </p:txBody>
      </p:sp>
      <p:pic>
        <p:nvPicPr>
          <p:cNvPr id="143362" name="Picture 2" descr="The F-35 Megathread: For all your Lightning II needs | Page 182 |  SpaceBattles Forums">
            <a:extLst>
              <a:ext uri="{FF2B5EF4-FFF2-40B4-BE49-F238E27FC236}">
                <a16:creationId xmlns:a16="http://schemas.microsoft.com/office/drawing/2014/main" id="{832EE612-90C1-46C0-9501-E43F8E739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2489985"/>
            <a:ext cx="4876800" cy="3305175"/>
          </a:xfrm>
          <a:prstGeom prst="rect">
            <a:avLst/>
          </a:prstGeom>
          <a:noFill/>
          <a:extLst>
            <a:ext uri="{909E8E84-426E-40DD-AFC4-6F175D3DCCD1}">
              <a14:hiddenFill xmlns:a14="http://schemas.microsoft.com/office/drawing/2010/main">
                <a:solidFill>
                  <a:srgbClr val="FFFFFF"/>
                </a:solidFill>
              </a14:hiddenFill>
            </a:ext>
          </a:extLst>
        </p:spPr>
      </p:pic>
      <p:pic>
        <p:nvPicPr>
          <p:cNvPr id="143364" name="Picture 4" descr="HOME OF M.A.T.S. - The most comprehensive Grumman F-14 Reference Work - by  Torsten Anft!">
            <a:extLst>
              <a:ext uri="{FF2B5EF4-FFF2-40B4-BE49-F238E27FC236}">
                <a16:creationId xmlns:a16="http://schemas.microsoft.com/office/drawing/2014/main" id="{456DB4F1-8CE7-4663-94BA-3C56A39E1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025" y="733424"/>
            <a:ext cx="4569064"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43366" name="Picture 6" descr="CONCORDE SST : FUEL SYSTEMS">
            <a:extLst>
              <a:ext uri="{FF2B5EF4-FFF2-40B4-BE49-F238E27FC236}">
                <a16:creationId xmlns:a16="http://schemas.microsoft.com/office/drawing/2014/main" id="{AF2BC8F7-1E3D-4FE8-8711-071AC5CAC1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025" y="3042920"/>
            <a:ext cx="4876800" cy="2847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10F32A-D279-49C1-BBC7-83268E24BF9E}"/>
              </a:ext>
            </a:extLst>
          </p:cNvPr>
          <p:cNvSpPr txBox="1"/>
          <p:nvPr/>
        </p:nvSpPr>
        <p:spPr>
          <a:xfrm>
            <a:off x="428624" y="5552472"/>
            <a:ext cx="4772025" cy="369332"/>
          </a:xfrm>
          <a:prstGeom prst="rect">
            <a:avLst/>
          </a:prstGeom>
          <a:solidFill>
            <a:schemeClr val="bg1"/>
          </a:solidFill>
        </p:spPr>
        <p:txBody>
          <a:bodyPr wrap="square">
            <a:spAutoFit/>
          </a:bodyPr>
          <a:lstStyle/>
          <a:p>
            <a:pPr algn="ctr"/>
            <a:r>
              <a:rPr lang="en-US" altLang="en-US" dirty="0"/>
              <a:t>Joint Strike Fighter fuel tanks</a:t>
            </a:r>
            <a:endParaRPr lang="en-US" dirty="0"/>
          </a:p>
        </p:txBody>
      </p:sp>
      <p:sp>
        <p:nvSpPr>
          <p:cNvPr id="17" name="TextBox 16">
            <a:extLst>
              <a:ext uri="{FF2B5EF4-FFF2-40B4-BE49-F238E27FC236}">
                <a16:creationId xmlns:a16="http://schemas.microsoft.com/office/drawing/2014/main" id="{A7EA69B0-7D07-4824-9D66-7C1D96A53E3A}"/>
              </a:ext>
            </a:extLst>
          </p:cNvPr>
          <p:cNvSpPr txBox="1"/>
          <p:nvPr/>
        </p:nvSpPr>
        <p:spPr>
          <a:xfrm>
            <a:off x="6672260" y="5430279"/>
            <a:ext cx="1666876" cy="369332"/>
          </a:xfrm>
          <a:prstGeom prst="rect">
            <a:avLst/>
          </a:prstGeom>
          <a:solidFill>
            <a:schemeClr val="bg1"/>
          </a:solidFill>
        </p:spPr>
        <p:txBody>
          <a:bodyPr wrap="square">
            <a:spAutoFit/>
          </a:bodyPr>
          <a:lstStyle/>
          <a:p>
            <a:pPr algn="ctr"/>
            <a:r>
              <a:rPr lang="en-US" altLang="en-US" dirty="0"/>
              <a:t>Concorde</a:t>
            </a:r>
            <a:endParaRPr lang="en-US" dirty="0"/>
          </a:p>
        </p:txBody>
      </p:sp>
    </p:spTree>
    <p:extLst>
      <p:ext uri="{BB962C8B-B14F-4D97-AF65-F5344CB8AC3E}">
        <p14:creationId xmlns:p14="http://schemas.microsoft.com/office/powerpoint/2010/main" val="34310172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8.5.1 Wing Fuel Tanks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sz="2000" dirty="0"/>
              <a:t>Fuel tank configurations</a:t>
            </a:r>
          </a:p>
        </p:txBody>
      </p:sp>
      <p:sp>
        <p:nvSpPr>
          <p:cNvPr id="17" name="TextBox 16">
            <a:extLst>
              <a:ext uri="{FF2B5EF4-FFF2-40B4-BE49-F238E27FC236}">
                <a16:creationId xmlns:a16="http://schemas.microsoft.com/office/drawing/2014/main" id="{A7EA69B0-7D07-4824-9D66-7C1D96A53E3A}"/>
              </a:ext>
            </a:extLst>
          </p:cNvPr>
          <p:cNvSpPr txBox="1"/>
          <p:nvPr/>
        </p:nvSpPr>
        <p:spPr>
          <a:xfrm>
            <a:off x="9183569" y="5430279"/>
            <a:ext cx="1666876" cy="369332"/>
          </a:xfrm>
          <a:prstGeom prst="rect">
            <a:avLst/>
          </a:prstGeom>
          <a:solidFill>
            <a:schemeClr val="bg1"/>
          </a:solidFill>
        </p:spPr>
        <p:txBody>
          <a:bodyPr wrap="square">
            <a:spAutoFit/>
          </a:bodyPr>
          <a:lstStyle/>
          <a:p>
            <a:pPr algn="ctr"/>
            <a:r>
              <a:rPr lang="en-US" altLang="en-US" dirty="0"/>
              <a:t>Dassault 7X</a:t>
            </a:r>
            <a:endParaRPr lang="en-US" dirty="0"/>
          </a:p>
        </p:txBody>
      </p:sp>
      <p:pic>
        <p:nvPicPr>
          <p:cNvPr id="143368" name="Picture 8" descr="Tu-154M fuel tank configuration: No 1-center wing tank (CWT), i.e.,... |  Download Scientific Diagram">
            <a:extLst>
              <a:ext uri="{FF2B5EF4-FFF2-40B4-BE49-F238E27FC236}">
                <a16:creationId xmlns:a16="http://schemas.microsoft.com/office/drawing/2014/main" id="{F8E122C4-8CB6-4A21-B370-DAF7D261C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650" y="3004309"/>
            <a:ext cx="3536714" cy="1959756"/>
          </a:xfrm>
          <a:prstGeom prst="rect">
            <a:avLst/>
          </a:prstGeom>
          <a:noFill/>
          <a:extLst>
            <a:ext uri="{909E8E84-426E-40DD-AFC4-6F175D3DCCD1}">
              <a14:hiddenFill xmlns:a14="http://schemas.microsoft.com/office/drawing/2010/main">
                <a:solidFill>
                  <a:srgbClr val="FFFFFF"/>
                </a:solidFill>
              </a14:hiddenFill>
            </a:ext>
          </a:extLst>
        </p:spPr>
      </p:pic>
      <p:pic>
        <p:nvPicPr>
          <p:cNvPr id="144386" name="Picture 2" descr="SoftInWay Turbomachinery Blog | Turbomachinery Software - Part 2">
            <a:extLst>
              <a:ext uri="{FF2B5EF4-FFF2-40B4-BE49-F238E27FC236}">
                <a16:creationId xmlns:a16="http://schemas.microsoft.com/office/drawing/2014/main" id="{30343F1F-2356-402D-B1EB-363F654BD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48" y="2404335"/>
            <a:ext cx="3924302" cy="28336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DDCD29E-E622-4341-9ACA-9D231D68F404}"/>
              </a:ext>
            </a:extLst>
          </p:cNvPr>
          <p:cNvSpPr txBox="1"/>
          <p:nvPr/>
        </p:nvSpPr>
        <p:spPr>
          <a:xfrm>
            <a:off x="1563923" y="5430279"/>
            <a:ext cx="1666876" cy="369332"/>
          </a:xfrm>
          <a:prstGeom prst="rect">
            <a:avLst/>
          </a:prstGeom>
          <a:solidFill>
            <a:schemeClr val="bg1"/>
          </a:solidFill>
        </p:spPr>
        <p:txBody>
          <a:bodyPr wrap="square">
            <a:spAutoFit/>
          </a:bodyPr>
          <a:lstStyle/>
          <a:p>
            <a:pPr algn="ctr"/>
            <a:r>
              <a:rPr lang="en-US" altLang="en-US" dirty="0"/>
              <a:t>Boeing 737</a:t>
            </a:r>
            <a:endParaRPr lang="en-US" dirty="0"/>
          </a:p>
        </p:txBody>
      </p:sp>
      <p:pic>
        <p:nvPicPr>
          <p:cNvPr id="144388" name="Picture 4" descr="Aircraft Fuel systems - Newfoxy">
            <a:extLst>
              <a:ext uri="{FF2B5EF4-FFF2-40B4-BE49-F238E27FC236}">
                <a16:creationId xmlns:a16="http://schemas.microsoft.com/office/drawing/2014/main" id="{9CBAA96A-1B4C-47B2-A681-40701141C3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888" r="50961" b="39286"/>
          <a:stretch/>
        </p:blipFill>
        <p:spPr bwMode="auto">
          <a:xfrm>
            <a:off x="4876800" y="3144227"/>
            <a:ext cx="3286125" cy="19615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61393D2-635A-4F27-B290-995D5B0AB97D}"/>
              </a:ext>
            </a:extLst>
          </p:cNvPr>
          <p:cNvSpPr txBox="1"/>
          <p:nvPr/>
        </p:nvSpPr>
        <p:spPr>
          <a:xfrm>
            <a:off x="5603991" y="5430279"/>
            <a:ext cx="1666876" cy="369332"/>
          </a:xfrm>
          <a:prstGeom prst="rect">
            <a:avLst/>
          </a:prstGeom>
          <a:solidFill>
            <a:schemeClr val="bg1"/>
          </a:solidFill>
        </p:spPr>
        <p:txBody>
          <a:bodyPr wrap="square">
            <a:spAutoFit/>
          </a:bodyPr>
          <a:lstStyle/>
          <a:p>
            <a:pPr algn="ctr"/>
            <a:r>
              <a:rPr lang="en-US" altLang="en-US" dirty="0"/>
              <a:t>Piper Tri-pacer</a:t>
            </a:r>
            <a:endParaRPr lang="en-US" dirty="0"/>
          </a:p>
        </p:txBody>
      </p:sp>
    </p:spTree>
    <p:extLst>
      <p:ext uri="{BB962C8B-B14F-4D97-AF65-F5344CB8AC3E}">
        <p14:creationId xmlns:p14="http://schemas.microsoft.com/office/powerpoint/2010/main" val="332239567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8.5.2 Wing Structures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US" altLang="en-US" dirty="0"/>
              <a:t>Typical wing structures include:</a:t>
            </a:r>
          </a:p>
          <a:p>
            <a:r>
              <a:rPr lang="en-US" altLang="en-US" sz="2000" dirty="0"/>
              <a:t>Spars to maintain the bending strength and stiffness</a:t>
            </a:r>
          </a:p>
          <a:p>
            <a:r>
              <a:rPr lang="en-US" altLang="en-US" sz="2000" dirty="0"/>
              <a:t>Ribs to maintain the cross-section and transfer twisting moments</a:t>
            </a:r>
          </a:p>
          <a:p>
            <a:r>
              <a:rPr lang="en-US" altLang="en-US" sz="2000" dirty="0"/>
              <a:t>Stringers and stiffeners to increase the buckling load capacity of thin panels</a:t>
            </a:r>
          </a:p>
          <a:p>
            <a:endParaRPr lang="en-US" altLang="en-US" sz="2000" dirty="0"/>
          </a:p>
          <a:p>
            <a:pPr marL="0" indent="0">
              <a:buNone/>
            </a:pPr>
            <a:r>
              <a:rPr lang="en-US" altLang="en-US" dirty="0"/>
              <a:t>Considerations:</a:t>
            </a:r>
          </a:p>
          <a:p>
            <a:r>
              <a:rPr lang="en-US" altLang="en-US" sz="2000" dirty="0"/>
              <a:t>Supporting the engines (if wing mounted) and high-lift devices</a:t>
            </a:r>
          </a:p>
          <a:p>
            <a:r>
              <a:rPr lang="en-US" altLang="en-US" sz="2000" dirty="0"/>
              <a:t>Support of the landing gear hardpoints (if wing mounted)</a:t>
            </a:r>
          </a:p>
          <a:p>
            <a:r>
              <a:rPr lang="en-US" altLang="en-US" sz="2000" dirty="0"/>
              <a:t>Preventing fuel sloshing</a:t>
            </a:r>
          </a:p>
          <a:p>
            <a:r>
              <a:rPr lang="en-US" altLang="en-US" sz="2000" dirty="0"/>
              <a:t>Transfer of load to the fuselage</a:t>
            </a:r>
          </a:p>
        </p:txBody>
      </p:sp>
      <p:grpSp>
        <p:nvGrpSpPr>
          <p:cNvPr id="62" name="Group 61">
            <a:extLst>
              <a:ext uri="{FF2B5EF4-FFF2-40B4-BE49-F238E27FC236}">
                <a16:creationId xmlns:a16="http://schemas.microsoft.com/office/drawing/2014/main" id="{1BA76740-D433-41AD-B880-8A5FB1BC8E2E}"/>
              </a:ext>
            </a:extLst>
          </p:cNvPr>
          <p:cNvGrpSpPr/>
          <p:nvPr/>
        </p:nvGrpSpPr>
        <p:grpSpPr>
          <a:xfrm>
            <a:off x="9561444" y="2979354"/>
            <a:ext cx="606286" cy="2125950"/>
            <a:chOff x="9561444" y="2979354"/>
            <a:chExt cx="606286" cy="2125950"/>
          </a:xfrm>
        </p:grpSpPr>
        <p:sp>
          <p:nvSpPr>
            <p:cNvPr id="59" name="Rectangle: Rounded Corners 58">
              <a:extLst>
                <a:ext uri="{FF2B5EF4-FFF2-40B4-BE49-F238E27FC236}">
                  <a16:creationId xmlns:a16="http://schemas.microsoft.com/office/drawing/2014/main" id="{DD657301-7911-424B-8FE8-B5B79ECD6F66}"/>
                </a:ext>
              </a:extLst>
            </p:cNvPr>
            <p:cNvSpPr/>
            <p:nvPr/>
          </p:nvSpPr>
          <p:spPr>
            <a:xfrm>
              <a:off x="9720470" y="3268068"/>
              <a:ext cx="288233" cy="660755"/>
            </a:xfrm>
            <a:prstGeom prst="roundRect">
              <a:avLst>
                <a:gd name="adj" fmla="val 2223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1D087757-C7AF-44BA-8BD4-DA58378D6895}"/>
                </a:ext>
              </a:extLst>
            </p:cNvPr>
            <p:cNvSpPr/>
            <p:nvPr/>
          </p:nvSpPr>
          <p:spPr>
            <a:xfrm>
              <a:off x="9561444" y="2979354"/>
              <a:ext cx="606286" cy="660755"/>
            </a:xfrm>
            <a:prstGeom prst="roundRect">
              <a:avLst>
                <a:gd name="adj" fmla="val 2223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AA60D642-1EEC-4212-86E4-9F62E43BF299}"/>
                </a:ext>
              </a:extLst>
            </p:cNvPr>
            <p:cNvSpPr/>
            <p:nvPr/>
          </p:nvSpPr>
          <p:spPr>
            <a:xfrm>
              <a:off x="9829801" y="3455953"/>
              <a:ext cx="69571" cy="1649351"/>
            </a:xfrm>
            <a:prstGeom prst="roundRect">
              <a:avLst>
                <a:gd name="adj" fmla="val 2223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F5A2331A-D82E-4C0A-8AB4-5C98CCF44D95}"/>
              </a:ext>
            </a:extLst>
          </p:cNvPr>
          <p:cNvGrpSpPr/>
          <p:nvPr/>
        </p:nvGrpSpPr>
        <p:grpSpPr>
          <a:xfrm>
            <a:off x="8001000" y="3657601"/>
            <a:ext cx="3120887" cy="1848678"/>
            <a:chOff x="8001000" y="3657601"/>
            <a:chExt cx="3120887" cy="1848678"/>
          </a:xfrm>
        </p:grpSpPr>
        <p:cxnSp>
          <p:nvCxnSpPr>
            <p:cNvPr id="15" name="Straight Connector 14">
              <a:extLst>
                <a:ext uri="{FF2B5EF4-FFF2-40B4-BE49-F238E27FC236}">
                  <a16:creationId xmlns:a16="http://schemas.microsoft.com/office/drawing/2014/main" id="{DDFC3C04-EE17-47E1-9056-F9D16C39DC13}"/>
                </a:ext>
              </a:extLst>
            </p:cNvPr>
            <p:cNvCxnSpPr>
              <a:cxnSpLocks/>
            </p:cNvCxnSpPr>
            <p:nvPr/>
          </p:nvCxnSpPr>
          <p:spPr>
            <a:xfrm flipV="1">
              <a:off x="8001000" y="3657601"/>
              <a:ext cx="3120887" cy="1361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317BED-1964-4043-825C-1E5AA00D282F}"/>
                </a:ext>
              </a:extLst>
            </p:cNvPr>
            <p:cNvCxnSpPr>
              <a:cxnSpLocks/>
            </p:cNvCxnSpPr>
            <p:nvPr/>
          </p:nvCxnSpPr>
          <p:spPr>
            <a:xfrm flipV="1">
              <a:off x="8001000" y="4834082"/>
              <a:ext cx="3120887" cy="67219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8A1040A-5B01-40F6-B6B7-7D8DA09C0FE0}"/>
              </a:ext>
            </a:extLst>
          </p:cNvPr>
          <p:cNvGrpSpPr/>
          <p:nvPr/>
        </p:nvGrpSpPr>
        <p:grpSpPr>
          <a:xfrm>
            <a:off x="8001000" y="3657601"/>
            <a:ext cx="3110948" cy="1848678"/>
            <a:chOff x="8001000" y="3657601"/>
            <a:chExt cx="3110948" cy="1848678"/>
          </a:xfrm>
        </p:grpSpPr>
        <p:cxnSp>
          <p:nvCxnSpPr>
            <p:cNvPr id="21" name="Straight Connector 20">
              <a:extLst>
                <a:ext uri="{FF2B5EF4-FFF2-40B4-BE49-F238E27FC236}">
                  <a16:creationId xmlns:a16="http://schemas.microsoft.com/office/drawing/2014/main" id="{EADB8C43-5C44-44A1-BE25-04AC56803F54}"/>
                </a:ext>
              </a:extLst>
            </p:cNvPr>
            <p:cNvCxnSpPr/>
            <p:nvPr/>
          </p:nvCxnSpPr>
          <p:spPr>
            <a:xfrm>
              <a:off x="10823713" y="3796748"/>
              <a:ext cx="0" cy="1083365"/>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86765FE-6A1B-4848-A857-F4BE03122DA0}"/>
                </a:ext>
              </a:extLst>
            </p:cNvPr>
            <p:cNvCxnSpPr>
              <a:cxnSpLocks/>
            </p:cNvCxnSpPr>
            <p:nvPr/>
          </p:nvCxnSpPr>
          <p:spPr>
            <a:xfrm>
              <a:off x="10167730" y="4086815"/>
              <a:ext cx="0" cy="932446"/>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242FB00B-E4D9-422C-9952-E473949EE1E0}"/>
                </a:ext>
              </a:extLst>
            </p:cNvPr>
            <p:cNvCxnSpPr>
              <a:cxnSpLocks/>
            </p:cNvCxnSpPr>
            <p:nvPr/>
          </p:nvCxnSpPr>
          <p:spPr>
            <a:xfrm>
              <a:off x="8001000" y="5019261"/>
              <a:ext cx="0" cy="487018"/>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5920A93D-5813-447E-A96B-0735F4E33F76}"/>
                </a:ext>
              </a:extLst>
            </p:cNvPr>
            <p:cNvCxnSpPr>
              <a:cxnSpLocks/>
            </p:cNvCxnSpPr>
            <p:nvPr/>
          </p:nvCxnSpPr>
          <p:spPr>
            <a:xfrm>
              <a:off x="11111948" y="3657601"/>
              <a:ext cx="0" cy="1176481"/>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6280EFC9-D4C5-45DE-B642-541013F500A3}"/>
                </a:ext>
              </a:extLst>
            </p:cNvPr>
            <p:cNvCxnSpPr>
              <a:cxnSpLocks/>
            </p:cNvCxnSpPr>
            <p:nvPr/>
          </p:nvCxnSpPr>
          <p:spPr>
            <a:xfrm>
              <a:off x="9561443" y="4365111"/>
              <a:ext cx="0" cy="805069"/>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15B625E2-966B-4290-A40C-B95C61E06AE4}"/>
                </a:ext>
              </a:extLst>
            </p:cNvPr>
            <p:cNvCxnSpPr>
              <a:cxnSpLocks/>
            </p:cNvCxnSpPr>
            <p:nvPr/>
          </p:nvCxnSpPr>
          <p:spPr>
            <a:xfrm>
              <a:off x="8975036" y="4599986"/>
              <a:ext cx="0" cy="70751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3F6D9981-C8F1-4A4C-9591-4B741A84335B}"/>
                </a:ext>
              </a:extLst>
            </p:cNvPr>
            <p:cNvCxnSpPr>
              <a:cxnSpLocks/>
            </p:cNvCxnSpPr>
            <p:nvPr/>
          </p:nvCxnSpPr>
          <p:spPr>
            <a:xfrm>
              <a:off x="8468140" y="4800600"/>
              <a:ext cx="0" cy="626165"/>
            </a:xfrm>
            <a:prstGeom prst="line">
              <a:avLst/>
            </a:prstGeom>
          </p:spPr>
          <p:style>
            <a:lnRef idx="2">
              <a:schemeClr val="accent2"/>
            </a:lnRef>
            <a:fillRef idx="0">
              <a:schemeClr val="accent2"/>
            </a:fillRef>
            <a:effectRef idx="1">
              <a:schemeClr val="accent2"/>
            </a:effectRef>
            <a:fontRef idx="minor">
              <a:schemeClr val="tx1"/>
            </a:fontRef>
          </p:style>
        </p:cxnSp>
      </p:grpSp>
      <p:grpSp>
        <p:nvGrpSpPr>
          <p:cNvPr id="50" name="Group 49">
            <a:extLst>
              <a:ext uri="{FF2B5EF4-FFF2-40B4-BE49-F238E27FC236}">
                <a16:creationId xmlns:a16="http://schemas.microsoft.com/office/drawing/2014/main" id="{15259B53-6E64-4C36-874D-8C735B4E7463}"/>
              </a:ext>
            </a:extLst>
          </p:cNvPr>
          <p:cNvGrpSpPr/>
          <p:nvPr/>
        </p:nvGrpSpPr>
        <p:grpSpPr>
          <a:xfrm>
            <a:off x="7991061" y="3429000"/>
            <a:ext cx="3144492" cy="2226365"/>
            <a:chOff x="7991061" y="3429000"/>
            <a:chExt cx="3144492" cy="2226365"/>
          </a:xfrm>
        </p:grpSpPr>
        <p:cxnSp>
          <p:nvCxnSpPr>
            <p:cNvPr id="40" name="Straight Connector 39">
              <a:extLst>
                <a:ext uri="{FF2B5EF4-FFF2-40B4-BE49-F238E27FC236}">
                  <a16:creationId xmlns:a16="http://schemas.microsoft.com/office/drawing/2014/main" id="{D772EB7B-5CE2-404E-87AF-C24DAFAB8E90}"/>
                </a:ext>
              </a:extLst>
            </p:cNvPr>
            <p:cNvCxnSpPr/>
            <p:nvPr/>
          </p:nvCxnSpPr>
          <p:spPr>
            <a:xfrm flipV="1">
              <a:off x="8001000" y="3429000"/>
              <a:ext cx="3120887" cy="1451113"/>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9D5C2B0E-F954-44D2-AA89-42D87B1CF708}"/>
                </a:ext>
              </a:extLst>
            </p:cNvPr>
            <p:cNvCxnSpPr>
              <a:cxnSpLocks/>
            </p:cNvCxnSpPr>
            <p:nvPr/>
          </p:nvCxnSpPr>
          <p:spPr>
            <a:xfrm flipV="1">
              <a:off x="8000999" y="5340579"/>
              <a:ext cx="1790701" cy="298572"/>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19D819EC-701C-47A8-8EC2-EDF1CC2E9E25}"/>
                </a:ext>
              </a:extLst>
            </p:cNvPr>
            <p:cNvCxnSpPr>
              <a:cxnSpLocks/>
            </p:cNvCxnSpPr>
            <p:nvPr/>
          </p:nvCxnSpPr>
          <p:spPr>
            <a:xfrm flipV="1">
              <a:off x="9776376" y="5331872"/>
              <a:ext cx="1359177" cy="8507"/>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9FDB8EB3-096A-47F7-B675-7CBC34FE93E4}"/>
                </a:ext>
              </a:extLst>
            </p:cNvPr>
            <p:cNvCxnSpPr>
              <a:cxnSpLocks/>
            </p:cNvCxnSpPr>
            <p:nvPr/>
          </p:nvCxnSpPr>
          <p:spPr>
            <a:xfrm flipH="1">
              <a:off x="7991061" y="4892402"/>
              <a:ext cx="0" cy="762963"/>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ADEA2159-7107-4A2F-81B8-AF6A1EFA97DF}"/>
                </a:ext>
              </a:extLst>
            </p:cNvPr>
            <p:cNvCxnSpPr>
              <a:cxnSpLocks/>
            </p:cNvCxnSpPr>
            <p:nvPr/>
          </p:nvCxnSpPr>
          <p:spPr>
            <a:xfrm>
              <a:off x="11135553" y="3429000"/>
              <a:ext cx="0" cy="1902872"/>
            </a:xfrm>
            <a:prstGeom prst="line">
              <a:avLst/>
            </a:prstGeom>
          </p:spPr>
          <p:style>
            <a:lnRef idx="2">
              <a:schemeClr val="dk1"/>
            </a:lnRef>
            <a:fillRef idx="0">
              <a:schemeClr val="dk1"/>
            </a:fillRef>
            <a:effectRef idx="1">
              <a:schemeClr val="dk1"/>
            </a:effectRef>
            <a:fontRef idx="minor">
              <a:schemeClr val="tx1"/>
            </a:fontRef>
          </p:style>
        </p:cxnSp>
      </p:grpSp>
      <p:grpSp>
        <p:nvGrpSpPr>
          <p:cNvPr id="58" name="Group 57">
            <a:extLst>
              <a:ext uri="{FF2B5EF4-FFF2-40B4-BE49-F238E27FC236}">
                <a16:creationId xmlns:a16="http://schemas.microsoft.com/office/drawing/2014/main" id="{934A7031-5FD9-4CC4-9C78-351A50EFE4FD}"/>
              </a:ext>
            </a:extLst>
          </p:cNvPr>
          <p:cNvGrpSpPr/>
          <p:nvPr/>
        </p:nvGrpSpPr>
        <p:grpSpPr>
          <a:xfrm>
            <a:off x="8090452" y="4015409"/>
            <a:ext cx="2842592" cy="1384125"/>
            <a:chOff x="8090452" y="4015409"/>
            <a:chExt cx="2842592" cy="1384125"/>
          </a:xfrm>
        </p:grpSpPr>
        <p:cxnSp>
          <p:nvCxnSpPr>
            <p:cNvPr id="52" name="Straight Connector 51">
              <a:extLst>
                <a:ext uri="{FF2B5EF4-FFF2-40B4-BE49-F238E27FC236}">
                  <a16:creationId xmlns:a16="http://schemas.microsoft.com/office/drawing/2014/main" id="{91B77B5B-81EB-4428-9F65-FB92DE9B8AC2}"/>
                </a:ext>
              </a:extLst>
            </p:cNvPr>
            <p:cNvCxnSpPr>
              <a:cxnSpLocks/>
            </p:cNvCxnSpPr>
            <p:nvPr/>
          </p:nvCxnSpPr>
          <p:spPr>
            <a:xfrm flipV="1">
              <a:off x="8090452" y="4015409"/>
              <a:ext cx="2842592" cy="1131103"/>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0C6179D-940E-40BB-B659-C4157B9E118A}"/>
                </a:ext>
              </a:extLst>
            </p:cNvPr>
            <p:cNvCxnSpPr>
              <a:cxnSpLocks/>
            </p:cNvCxnSpPr>
            <p:nvPr/>
          </p:nvCxnSpPr>
          <p:spPr>
            <a:xfrm flipV="1">
              <a:off x="8090452" y="4314662"/>
              <a:ext cx="2842592" cy="984419"/>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029B43C-375A-44C9-8EBE-8D593B8EFF61}"/>
                </a:ext>
              </a:extLst>
            </p:cNvPr>
            <p:cNvCxnSpPr>
              <a:cxnSpLocks/>
            </p:cNvCxnSpPr>
            <p:nvPr/>
          </p:nvCxnSpPr>
          <p:spPr>
            <a:xfrm flipV="1">
              <a:off x="8100390" y="4580425"/>
              <a:ext cx="2832654" cy="819109"/>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FB0297FE-DD4F-4A24-BFAD-E03CEB539C94}"/>
              </a:ext>
            </a:extLst>
          </p:cNvPr>
          <p:cNvGrpSpPr/>
          <p:nvPr/>
        </p:nvGrpSpPr>
        <p:grpSpPr>
          <a:xfrm>
            <a:off x="9864587" y="4912621"/>
            <a:ext cx="1270966" cy="249711"/>
            <a:chOff x="9864587" y="4912621"/>
            <a:chExt cx="1270966" cy="249711"/>
          </a:xfrm>
        </p:grpSpPr>
        <p:sp>
          <p:nvSpPr>
            <p:cNvPr id="66" name="Rectangle: Rounded Corners 65">
              <a:extLst>
                <a:ext uri="{FF2B5EF4-FFF2-40B4-BE49-F238E27FC236}">
                  <a16:creationId xmlns:a16="http://schemas.microsoft.com/office/drawing/2014/main" id="{B1160A65-E2F3-4811-9012-79750C7CE8D5}"/>
                </a:ext>
              </a:extLst>
            </p:cNvPr>
            <p:cNvSpPr/>
            <p:nvPr/>
          </p:nvSpPr>
          <p:spPr>
            <a:xfrm>
              <a:off x="10599458" y="4912621"/>
              <a:ext cx="86139" cy="249711"/>
            </a:xfrm>
            <a:prstGeom prst="roundRect">
              <a:avLst>
                <a:gd name="adj" fmla="val 50000"/>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3E621B8B-D599-402A-A222-25A0F205A11A}"/>
                </a:ext>
              </a:extLst>
            </p:cNvPr>
            <p:cNvSpPr/>
            <p:nvPr/>
          </p:nvSpPr>
          <p:spPr>
            <a:xfrm>
              <a:off x="10794928" y="4912621"/>
              <a:ext cx="86139" cy="249711"/>
            </a:xfrm>
            <a:prstGeom prst="roundRect">
              <a:avLst>
                <a:gd name="adj" fmla="val 50000"/>
              </a:avLst>
            </a:prstGeom>
            <a:solidFill>
              <a:schemeClr val="bg1">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8E36F6B2-C0C1-4268-81AB-BBD1AD934E98}"/>
                </a:ext>
              </a:extLst>
            </p:cNvPr>
            <p:cNvSpPr/>
            <p:nvPr/>
          </p:nvSpPr>
          <p:spPr>
            <a:xfrm>
              <a:off x="10693879" y="4985813"/>
              <a:ext cx="86139" cy="103328"/>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B6EDA838-5670-4F64-BAAE-E3EDC525EAE4}"/>
                </a:ext>
              </a:extLst>
            </p:cNvPr>
            <p:cNvCxnSpPr>
              <a:stCxn id="61" idx="2"/>
            </p:cNvCxnSpPr>
            <p:nvPr/>
          </p:nvCxnSpPr>
          <p:spPr>
            <a:xfrm>
              <a:off x="9864587" y="5105304"/>
              <a:ext cx="127096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9" name="Straight Connector 68">
              <a:extLst>
                <a:ext uri="{FF2B5EF4-FFF2-40B4-BE49-F238E27FC236}">
                  <a16:creationId xmlns:a16="http://schemas.microsoft.com/office/drawing/2014/main" id="{788492FA-7031-43D6-9CD7-1F57BF3C1EFB}"/>
                </a:ext>
              </a:extLst>
            </p:cNvPr>
            <p:cNvCxnSpPr>
              <a:cxnSpLocks/>
            </p:cNvCxnSpPr>
            <p:nvPr/>
          </p:nvCxnSpPr>
          <p:spPr>
            <a:xfrm>
              <a:off x="10709104" y="4930802"/>
              <a:ext cx="0" cy="182880"/>
            </a:xfrm>
            <a:prstGeom prst="line">
              <a:avLst/>
            </a:prstGeom>
          </p:spPr>
          <p:style>
            <a:lnRef idx="2">
              <a:schemeClr val="accent6"/>
            </a:lnRef>
            <a:fillRef idx="0">
              <a:schemeClr val="accent6"/>
            </a:fillRef>
            <a:effectRef idx="1">
              <a:schemeClr val="accent6"/>
            </a:effectRef>
            <a:fontRef idx="minor">
              <a:schemeClr val="tx1"/>
            </a:fontRef>
          </p:style>
        </p:cxnSp>
        <p:cxnSp>
          <p:nvCxnSpPr>
            <p:cNvPr id="72" name="Straight Connector 71">
              <a:extLst>
                <a:ext uri="{FF2B5EF4-FFF2-40B4-BE49-F238E27FC236}">
                  <a16:creationId xmlns:a16="http://schemas.microsoft.com/office/drawing/2014/main" id="{6EF5BE2C-5F5B-4F9B-BA83-E7B843EEB12A}"/>
                </a:ext>
              </a:extLst>
            </p:cNvPr>
            <p:cNvCxnSpPr>
              <a:cxnSpLocks/>
            </p:cNvCxnSpPr>
            <p:nvPr/>
          </p:nvCxnSpPr>
          <p:spPr>
            <a:xfrm>
              <a:off x="10779814" y="4920550"/>
              <a:ext cx="0" cy="182880"/>
            </a:xfrm>
            <a:prstGeom prst="line">
              <a:avLst/>
            </a:prstGeom>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87028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C71D-B6EB-4527-AB47-F3518414183F}"/>
              </a:ext>
            </a:extLst>
          </p:cNvPr>
          <p:cNvSpPr>
            <a:spLocks noGrp="1"/>
          </p:cNvSpPr>
          <p:nvPr>
            <p:ph type="title"/>
          </p:nvPr>
        </p:nvSpPr>
        <p:spPr/>
        <p:txBody>
          <a:bodyPr/>
          <a:lstStyle/>
          <a:p>
            <a:r>
              <a:rPr lang="en-US" dirty="0"/>
              <a:t>Wing Sizing &amp; Design</a:t>
            </a:r>
          </a:p>
        </p:txBody>
      </p:sp>
      <p:sp>
        <p:nvSpPr>
          <p:cNvPr id="3" name="Content Placeholder 2">
            <a:extLst>
              <a:ext uri="{FF2B5EF4-FFF2-40B4-BE49-F238E27FC236}">
                <a16:creationId xmlns:a16="http://schemas.microsoft.com/office/drawing/2014/main" id="{C9892A0D-C42D-486F-86FF-69D9625B8C1F}"/>
              </a:ext>
            </a:extLst>
          </p:cNvPr>
          <p:cNvSpPr>
            <a:spLocks noGrp="1"/>
          </p:cNvSpPr>
          <p:nvPr>
            <p:ph idx="1"/>
          </p:nvPr>
        </p:nvSpPr>
        <p:spPr/>
        <p:txBody>
          <a:bodyPr/>
          <a:lstStyle/>
          <a:p>
            <a:endParaRPr lang="en-US" dirty="0"/>
          </a:p>
        </p:txBody>
      </p:sp>
      <p:pic>
        <p:nvPicPr>
          <p:cNvPr id="144388" name="Picture 4" descr="SPLIT SCIMITAR WINGLETS VS REGULAR WINGLETS?! Boeing 737 Plane Spotting  Compilation - YouTube">
            <a:extLst>
              <a:ext uri="{FF2B5EF4-FFF2-40B4-BE49-F238E27FC236}">
                <a16:creationId xmlns:a16="http://schemas.microsoft.com/office/drawing/2014/main" id="{B35FE6FF-A8FB-40B9-AACB-B57DD6967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37" r="25420" b="8358"/>
          <a:stretch/>
        </p:blipFill>
        <p:spPr bwMode="auto">
          <a:xfrm>
            <a:off x="457200" y="1940312"/>
            <a:ext cx="5032188" cy="3768013"/>
          </a:xfrm>
          <a:prstGeom prst="rect">
            <a:avLst/>
          </a:prstGeom>
          <a:noFill/>
          <a:extLst>
            <a:ext uri="{909E8E84-426E-40DD-AFC4-6F175D3DCCD1}">
              <a14:hiddenFill xmlns:a14="http://schemas.microsoft.com/office/drawing/2010/main">
                <a:solidFill>
                  <a:srgbClr val="FFFFFF"/>
                </a:solidFill>
              </a14:hiddenFill>
            </a:ext>
          </a:extLst>
        </p:spPr>
      </p:pic>
      <p:pic>
        <p:nvPicPr>
          <p:cNvPr id="144392" name="Picture 8" descr="The Graceful Sharklet of Airbus A350 XWB – The Talkative Man">
            <a:extLst>
              <a:ext uri="{FF2B5EF4-FFF2-40B4-BE49-F238E27FC236}">
                <a16:creationId xmlns:a16="http://schemas.microsoft.com/office/drawing/2014/main" id="{8AD1E8C6-232E-4DF9-B730-E65DF6A25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8394" y="1940312"/>
            <a:ext cx="6193996" cy="376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317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8.5.2 Wing Structures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r>
              <a:rPr lang="en-GB" altLang="en-US" dirty="0"/>
              <a:t>Movables have the same taper ratio as the wing to have straight spar </a:t>
            </a:r>
          </a:p>
          <a:p>
            <a:pPr lvl="1"/>
            <a:r>
              <a:rPr lang="en-GB" altLang="en-US" dirty="0"/>
              <a:t>The movables need to be attached to the spar</a:t>
            </a:r>
          </a:p>
          <a:p>
            <a:pPr lvl="1"/>
            <a:endParaRPr lang="en-GB" altLang="en-US" sz="1600" dirty="0"/>
          </a:p>
          <a:p>
            <a:pPr lvl="1"/>
            <a:endParaRPr lang="en-GB" altLang="en-US" sz="1600" dirty="0"/>
          </a:p>
          <a:p>
            <a:pPr lvl="1"/>
            <a:endParaRPr lang="en-GB" altLang="en-US" sz="1600" dirty="0"/>
          </a:p>
          <a:p>
            <a:r>
              <a:rPr lang="en-US" altLang="en-US" dirty="0"/>
              <a:t>The distance between the front and rear spar is 40-50% of the chord</a:t>
            </a:r>
          </a:p>
          <a:p>
            <a:pPr lvl="1">
              <a:spcBef>
                <a:spcPts val="0"/>
              </a:spcBef>
            </a:pPr>
            <a:r>
              <a:rPr lang="en-US" altLang="en-US" dirty="0"/>
              <a:t>The rear spar is typically at 60% of the wing chord </a:t>
            </a:r>
          </a:p>
          <a:p>
            <a:pPr lvl="1">
              <a:spcBef>
                <a:spcPts val="0"/>
              </a:spcBef>
            </a:pPr>
            <a:r>
              <a:rPr lang="en-US" altLang="en-US" dirty="0"/>
              <a:t>A clearance of 10% is maintained with the movable surfaces </a:t>
            </a:r>
          </a:p>
          <a:p>
            <a:pPr lvl="1">
              <a:spcBef>
                <a:spcPts val="0"/>
              </a:spcBef>
            </a:pPr>
            <a:r>
              <a:rPr lang="en-GB" altLang="en-US" dirty="0"/>
              <a:t>TE high lift devices are typically extending for a 30% of the chord</a:t>
            </a:r>
          </a:p>
          <a:p>
            <a:pPr lvl="1">
              <a:spcBef>
                <a:spcPts val="0"/>
              </a:spcBef>
            </a:pPr>
            <a:r>
              <a:rPr lang="en-GB" altLang="en-US" dirty="0"/>
              <a:t>Ailerons are 15-25% of the chord </a:t>
            </a:r>
          </a:p>
        </p:txBody>
      </p:sp>
    </p:spTree>
    <p:extLst>
      <p:ext uri="{BB962C8B-B14F-4D97-AF65-F5344CB8AC3E}">
        <p14:creationId xmlns:p14="http://schemas.microsoft.com/office/powerpoint/2010/main" val="302468235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5D12B50-B2E2-4776-911F-A6942ECCF2F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479" r="53249" b="17707"/>
          <a:stretch/>
        </p:blipFill>
        <p:spPr bwMode="auto">
          <a:xfrm>
            <a:off x="72515" y="3547091"/>
            <a:ext cx="3206187" cy="244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5">
            <a:extLst>
              <a:ext uri="{FF2B5EF4-FFF2-40B4-BE49-F238E27FC236}">
                <a16:creationId xmlns:a16="http://schemas.microsoft.com/office/drawing/2014/main" id="{88933E5E-F5DA-4D5D-B1ED-F80C54318C3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6796" b="12367"/>
          <a:stretch/>
        </p:blipFill>
        <p:spPr bwMode="auto">
          <a:xfrm>
            <a:off x="9211141" y="3315758"/>
            <a:ext cx="2885588" cy="268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2">
            <a:extLst>
              <a:ext uri="{FF2B5EF4-FFF2-40B4-BE49-F238E27FC236}">
                <a16:creationId xmlns:a16="http://schemas.microsoft.com/office/drawing/2014/main" id="{EE00F7FD-ED38-4D29-9B58-37A49F2854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2968" t="5479" b="14506"/>
          <a:stretch/>
        </p:blipFill>
        <p:spPr bwMode="auto">
          <a:xfrm>
            <a:off x="3237501" y="3525835"/>
            <a:ext cx="3225478" cy="254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 name="Picture 5">
            <a:extLst>
              <a:ext uri="{FF2B5EF4-FFF2-40B4-BE49-F238E27FC236}">
                <a16:creationId xmlns:a16="http://schemas.microsoft.com/office/drawing/2014/main" id="{BDEE2147-5C91-4E2E-886D-EF04EA687F2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167" r="57271" b="12367"/>
          <a:stretch/>
        </p:blipFill>
        <p:spPr bwMode="auto">
          <a:xfrm>
            <a:off x="6164894" y="3362158"/>
            <a:ext cx="2575593" cy="268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8.5.2 Wing Structures</a:t>
            </a:r>
          </a:p>
        </p:txBody>
      </p:sp>
      <p:sp>
        <p:nvSpPr>
          <p:cNvPr id="4" name="TextBox 3">
            <a:extLst>
              <a:ext uri="{FF2B5EF4-FFF2-40B4-BE49-F238E27FC236}">
                <a16:creationId xmlns:a16="http://schemas.microsoft.com/office/drawing/2014/main" id="{B7F441C4-B3A3-4630-B56D-FADD2FBF8206}"/>
              </a:ext>
            </a:extLst>
          </p:cNvPr>
          <p:cNvSpPr txBox="1"/>
          <p:nvPr/>
        </p:nvSpPr>
        <p:spPr>
          <a:xfrm>
            <a:off x="1001218" y="5552781"/>
            <a:ext cx="1513382" cy="369332"/>
          </a:xfrm>
          <a:prstGeom prst="rect">
            <a:avLst/>
          </a:prstGeom>
          <a:noFill/>
        </p:spPr>
        <p:txBody>
          <a:bodyPr wrap="square">
            <a:spAutoFit/>
          </a:bodyPr>
          <a:lstStyle/>
          <a:p>
            <a:pPr algn="ctr"/>
            <a:r>
              <a:rPr lang="en-US" altLang="en-US" dirty="0"/>
              <a:t>B737</a:t>
            </a:r>
            <a:endParaRPr lang="en-US" dirty="0"/>
          </a:p>
        </p:txBody>
      </p:sp>
      <p:sp>
        <p:nvSpPr>
          <p:cNvPr id="11" name="TextBox 10">
            <a:extLst>
              <a:ext uri="{FF2B5EF4-FFF2-40B4-BE49-F238E27FC236}">
                <a16:creationId xmlns:a16="http://schemas.microsoft.com/office/drawing/2014/main" id="{DB73B985-F81C-4152-B4EB-C6FBEBED59FE}"/>
              </a:ext>
            </a:extLst>
          </p:cNvPr>
          <p:cNvSpPr txBox="1"/>
          <p:nvPr/>
        </p:nvSpPr>
        <p:spPr>
          <a:xfrm>
            <a:off x="4120071" y="5552781"/>
            <a:ext cx="1046322" cy="369332"/>
          </a:xfrm>
          <a:prstGeom prst="rect">
            <a:avLst/>
          </a:prstGeom>
          <a:noFill/>
        </p:spPr>
        <p:txBody>
          <a:bodyPr wrap="square">
            <a:spAutoFit/>
          </a:bodyPr>
          <a:lstStyle/>
          <a:p>
            <a:pPr algn="ctr"/>
            <a:r>
              <a:rPr lang="en-US" altLang="en-US" dirty="0"/>
              <a:t>DC-10</a:t>
            </a:r>
            <a:endParaRPr lang="en-US" dirty="0"/>
          </a:p>
        </p:txBody>
      </p:sp>
      <p:sp>
        <p:nvSpPr>
          <p:cNvPr id="14" name="TextBox 13">
            <a:extLst>
              <a:ext uri="{FF2B5EF4-FFF2-40B4-BE49-F238E27FC236}">
                <a16:creationId xmlns:a16="http://schemas.microsoft.com/office/drawing/2014/main" id="{0F8EF599-A48D-4466-AA25-09FEAD2C577F}"/>
              </a:ext>
            </a:extLst>
          </p:cNvPr>
          <p:cNvSpPr txBox="1"/>
          <p:nvPr/>
        </p:nvSpPr>
        <p:spPr>
          <a:xfrm>
            <a:off x="6695999" y="5576131"/>
            <a:ext cx="1513382" cy="369332"/>
          </a:xfrm>
          <a:prstGeom prst="rect">
            <a:avLst/>
          </a:prstGeom>
          <a:noFill/>
        </p:spPr>
        <p:txBody>
          <a:bodyPr wrap="square">
            <a:spAutoFit/>
          </a:bodyPr>
          <a:lstStyle/>
          <a:p>
            <a:pPr algn="ctr"/>
            <a:r>
              <a:rPr lang="en-US" altLang="en-US" dirty="0"/>
              <a:t>B747</a:t>
            </a:r>
            <a:endParaRPr lang="en-US" dirty="0"/>
          </a:p>
        </p:txBody>
      </p:sp>
      <p:sp>
        <p:nvSpPr>
          <p:cNvPr id="15" name="TextBox 14">
            <a:extLst>
              <a:ext uri="{FF2B5EF4-FFF2-40B4-BE49-F238E27FC236}">
                <a16:creationId xmlns:a16="http://schemas.microsoft.com/office/drawing/2014/main" id="{28B1BAC7-23FB-4824-9601-FAC21845C556}"/>
              </a:ext>
            </a:extLst>
          </p:cNvPr>
          <p:cNvSpPr txBox="1"/>
          <p:nvPr/>
        </p:nvSpPr>
        <p:spPr>
          <a:xfrm>
            <a:off x="9877434" y="5552781"/>
            <a:ext cx="1513382" cy="369332"/>
          </a:xfrm>
          <a:prstGeom prst="rect">
            <a:avLst/>
          </a:prstGeom>
          <a:noFill/>
        </p:spPr>
        <p:txBody>
          <a:bodyPr wrap="square">
            <a:spAutoFit/>
          </a:bodyPr>
          <a:lstStyle/>
          <a:p>
            <a:pPr algn="ctr"/>
            <a:r>
              <a:rPr lang="en-US" altLang="en-US" dirty="0"/>
              <a:t>L1011 Tristar</a:t>
            </a:r>
            <a:endParaRPr lang="en-US" dirty="0"/>
          </a:p>
        </p:txBody>
      </p:sp>
      <p:pic>
        <p:nvPicPr>
          <p:cNvPr id="21" name="Picture 20">
            <a:extLst>
              <a:ext uri="{FF2B5EF4-FFF2-40B4-BE49-F238E27FC236}">
                <a16:creationId xmlns:a16="http://schemas.microsoft.com/office/drawing/2014/main" id="{432042BB-947A-44B5-99A4-B5F6A248C3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35" r="5366" b="12242"/>
          <a:stretch/>
        </p:blipFill>
        <p:spPr bwMode="auto">
          <a:xfrm>
            <a:off x="131251" y="866158"/>
            <a:ext cx="3051314" cy="248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3" name="Picture 6">
            <a:extLst>
              <a:ext uri="{FF2B5EF4-FFF2-40B4-BE49-F238E27FC236}">
                <a16:creationId xmlns:a16="http://schemas.microsoft.com/office/drawing/2014/main" id="{C3E275FD-604E-4FF8-9121-ED5420E3BB2B}"/>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8852" r="13371" b="23622"/>
          <a:stretch/>
        </p:blipFill>
        <p:spPr bwMode="auto">
          <a:xfrm>
            <a:off x="8993641" y="751998"/>
            <a:ext cx="3051314" cy="258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5" name="Picture 3">
            <a:extLst>
              <a:ext uri="{FF2B5EF4-FFF2-40B4-BE49-F238E27FC236}">
                <a16:creationId xmlns:a16="http://schemas.microsoft.com/office/drawing/2014/main" id="{01E5F661-B269-4456-8FF8-3596F520C78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917" r="24604" b="14760"/>
          <a:stretch/>
        </p:blipFill>
        <p:spPr bwMode="auto">
          <a:xfrm>
            <a:off x="3381385" y="751998"/>
            <a:ext cx="2295938" cy="2539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 name="Picture 6">
            <a:extLst>
              <a:ext uri="{FF2B5EF4-FFF2-40B4-BE49-F238E27FC236}">
                <a16:creationId xmlns:a16="http://schemas.microsoft.com/office/drawing/2014/main" id="{A506CF23-02EB-49ED-B1B8-1141C95DCCE2}"/>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51" r="58326" b="28686"/>
          <a:stretch/>
        </p:blipFill>
        <p:spPr bwMode="auto">
          <a:xfrm>
            <a:off x="5701832" y="775987"/>
            <a:ext cx="3200400" cy="2409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9" name="TextBox 28">
            <a:extLst>
              <a:ext uri="{FF2B5EF4-FFF2-40B4-BE49-F238E27FC236}">
                <a16:creationId xmlns:a16="http://schemas.microsoft.com/office/drawing/2014/main" id="{F5BF20C1-6730-44A0-9FF8-B6BA10ECA854}"/>
              </a:ext>
            </a:extLst>
          </p:cNvPr>
          <p:cNvSpPr txBox="1"/>
          <p:nvPr/>
        </p:nvSpPr>
        <p:spPr>
          <a:xfrm>
            <a:off x="993321" y="2946426"/>
            <a:ext cx="1513382" cy="369332"/>
          </a:xfrm>
          <a:prstGeom prst="rect">
            <a:avLst/>
          </a:prstGeom>
          <a:solidFill>
            <a:schemeClr val="bg1"/>
          </a:solidFill>
        </p:spPr>
        <p:txBody>
          <a:bodyPr wrap="square">
            <a:spAutoFit/>
          </a:bodyPr>
          <a:lstStyle/>
          <a:p>
            <a:pPr algn="ctr"/>
            <a:r>
              <a:rPr lang="en-US" altLang="en-US" dirty="0"/>
              <a:t>DC-8</a:t>
            </a:r>
            <a:endParaRPr lang="en-US" dirty="0"/>
          </a:p>
        </p:txBody>
      </p:sp>
      <p:sp>
        <p:nvSpPr>
          <p:cNvPr id="31" name="TextBox 30">
            <a:extLst>
              <a:ext uri="{FF2B5EF4-FFF2-40B4-BE49-F238E27FC236}">
                <a16:creationId xmlns:a16="http://schemas.microsoft.com/office/drawing/2014/main" id="{634183D2-D2BE-4769-A117-C97F64FDEF6E}"/>
              </a:ext>
            </a:extLst>
          </p:cNvPr>
          <p:cNvSpPr txBox="1"/>
          <p:nvPr/>
        </p:nvSpPr>
        <p:spPr>
          <a:xfrm>
            <a:off x="4112174" y="2946426"/>
            <a:ext cx="1046322" cy="369332"/>
          </a:xfrm>
          <a:prstGeom prst="rect">
            <a:avLst/>
          </a:prstGeom>
          <a:solidFill>
            <a:schemeClr val="bg1"/>
          </a:solidFill>
        </p:spPr>
        <p:txBody>
          <a:bodyPr wrap="square">
            <a:spAutoFit/>
          </a:bodyPr>
          <a:lstStyle/>
          <a:p>
            <a:pPr algn="ctr"/>
            <a:r>
              <a:rPr lang="en-US" altLang="en-US" dirty="0"/>
              <a:t>Trident</a:t>
            </a:r>
            <a:endParaRPr lang="en-US" dirty="0"/>
          </a:p>
        </p:txBody>
      </p:sp>
      <p:sp>
        <p:nvSpPr>
          <p:cNvPr id="33" name="TextBox 32">
            <a:extLst>
              <a:ext uri="{FF2B5EF4-FFF2-40B4-BE49-F238E27FC236}">
                <a16:creationId xmlns:a16="http://schemas.microsoft.com/office/drawing/2014/main" id="{3812E60E-717B-4904-B716-E9C01D1CD480}"/>
              </a:ext>
            </a:extLst>
          </p:cNvPr>
          <p:cNvSpPr txBox="1"/>
          <p:nvPr/>
        </p:nvSpPr>
        <p:spPr>
          <a:xfrm>
            <a:off x="6550650" y="2946426"/>
            <a:ext cx="1513382" cy="369332"/>
          </a:xfrm>
          <a:prstGeom prst="rect">
            <a:avLst/>
          </a:prstGeom>
          <a:solidFill>
            <a:schemeClr val="bg1"/>
          </a:solidFill>
        </p:spPr>
        <p:txBody>
          <a:bodyPr wrap="square">
            <a:spAutoFit/>
          </a:bodyPr>
          <a:lstStyle/>
          <a:p>
            <a:pPr algn="ctr"/>
            <a:r>
              <a:rPr lang="en-US" altLang="en-US" dirty="0"/>
              <a:t>DC-9</a:t>
            </a:r>
            <a:endParaRPr lang="en-US" dirty="0"/>
          </a:p>
        </p:txBody>
      </p:sp>
      <p:sp>
        <p:nvSpPr>
          <p:cNvPr id="35" name="TextBox 34">
            <a:extLst>
              <a:ext uri="{FF2B5EF4-FFF2-40B4-BE49-F238E27FC236}">
                <a16:creationId xmlns:a16="http://schemas.microsoft.com/office/drawing/2014/main" id="{F2F54A0F-60A6-4B7C-A54D-76F927F76EAC}"/>
              </a:ext>
            </a:extLst>
          </p:cNvPr>
          <p:cNvSpPr txBox="1"/>
          <p:nvPr/>
        </p:nvSpPr>
        <p:spPr>
          <a:xfrm>
            <a:off x="10036612" y="2946426"/>
            <a:ext cx="1513382" cy="369332"/>
          </a:xfrm>
          <a:prstGeom prst="rect">
            <a:avLst/>
          </a:prstGeom>
          <a:solidFill>
            <a:schemeClr val="bg1"/>
          </a:solidFill>
        </p:spPr>
        <p:txBody>
          <a:bodyPr wrap="square">
            <a:spAutoFit/>
          </a:bodyPr>
          <a:lstStyle/>
          <a:p>
            <a:pPr algn="ctr"/>
            <a:r>
              <a:rPr lang="en-US" altLang="en-US" dirty="0"/>
              <a:t>A300</a:t>
            </a:r>
            <a:endParaRPr lang="en-US" dirty="0"/>
          </a:p>
        </p:txBody>
      </p:sp>
    </p:spTree>
    <p:extLst>
      <p:ext uri="{BB962C8B-B14F-4D97-AF65-F5344CB8AC3E}">
        <p14:creationId xmlns:p14="http://schemas.microsoft.com/office/powerpoint/2010/main" val="29179554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8.5.2 Wing Structures</a:t>
            </a:r>
          </a:p>
        </p:txBody>
      </p:sp>
      <p:pic>
        <p:nvPicPr>
          <p:cNvPr id="5" name="Picture 4">
            <a:extLst>
              <a:ext uri="{FF2B5EF4-FFF2-40B4-BE49-F238E27FC236}">
                <a16:creationId xmlns:a16="http://schemas.microsoft.com/office/drawing/2014/main" id="{7CD6628B-0960-48A4-9A16-B5DFA2D346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5" b="11447"/>
          <a:stretch/>
        </p:blipFill>
        <p:spPr bwMode="auto">
          <a:xfrm>
            <a:off x="2783085" y="1053302"/>
            <a:ext cx="7020718" cy="475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3690686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0CD11800-AE32-4978-9915-D3151E318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5454"/>
          <a:stretch>
            <a:fillRect/>
          </a:stretch>
        </p:blipFill>
        <p:spPr bwMode="auto">
          <a:xfrm>
            <a:off x="7836049" y="1084047"/>
            <a:ext cx="41148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8.5.2 Wing Structures</a:t>
            </a:r>
          </a:p>
        </p:txBody>
      </p:sp>
      <p:sp>
        <p:nvSpPr>
          <p:cNvPr id="8" name="Content Placeholder 7">
            <a:extLst>
              <a:ext uri="{FF2B5EF4-FFF2-40B4-BE49-F238E27FC236}">
                <a16:creationId xmlns:a16="http://schemas.microsoft.com/office/drawing/2014/main" id="{FFD35258-8886-4493-B9F0-3428344B6ED7}"/>
              </a:ext>
            </a:extLst>
          </p:cNvPr>
          <p:cNvSpPr>
            <a:spLocks noGrp="1"/>
          </p:cNvSpPr>
          <p:nvPr>
            <p:ph idx="1"/>
          </p:nvPr>
        </p:nvSpPr>
        <p:spPr>
          <a:xfrm>
            <a:off x="609599" y="1600207"/>
            <a:ext cx="7942730" cy="4108119"/>
          </a:xfrm>
        </p:spPr>
        <p:txBody>
          <a:bodyPr/>
          <a:lstStyle/>
          <a:p>
            <a:r>
              <a:rPr lang="en-US" sz="2000" dirty="0"/>
              <a:t>The </a:t>
            </a:r>
            <a:r>
              <a:rPr lang="en-US" sz="2000" b="1" dirty="0"/>
              <a:t>front spar </a:t>
            </a:r>
            <a:r>
              <a:rPr lang="en-US" sz="2000" dirty="0"/>
              <a:t>is located at about 15% chord</a:t>
            </a:r>
          </a:p>
          <a:p>
            <a:r>
              <a:rPr lang="en-US" sz="2000" dirty="0"/>
              <a:t>The </a:t>
            </a:r>
            <a:r>
              <a:rPr lang="en-US" sz="2000" b="1" dirty="0"/>
              <a:t>rear spar </a:t>
            </a:r>
            <a:r>
              <a:rPr lang="en-US" sz="2000" dirty="0"/>
              <a:t>is at 55-60% chord:</a:t>
            </a:r>
          </a:p>
          <a:p>
            <a:pPr lvl="1"/>
            <a:r>
              <a:rPr lang="en-US" sz="1600" dirty="0"/>
              <a:t>Simple plain and split flaps are about 25% of the wing chord</a:t>
            </a:r>
          </a:p>
          <a:p>
            <a:pPr lvl="1"/>
            <a:r>
              <a:rPr lang="en-US" sz="1600" dirty="0"/>
              <a:t>Highly slotted flap systems have flap chords up to 35-40% of the chord</a:t>
            </a:r>
          </a:p>
          <a:p>
            <a:pPr lvl="1"/>
            <a:r>
              <a:rPr lang="en-US" sz="1600" dirty="0"/>
              <a:t>About 5-10% chord between the flap and the rear spar for control system components</a:t>
            </a:r>
          </a:p>
        </p:txBody>
      </p:sp>
      <p:pic>
        <p:nvPicPr>
          <p:cNvPr id="4" name="Picture 5">
            <a:extLst>
              <a:ext uri="{FF2B5EF4-FFF2-40B4-BE49-F238E27FC236}">
                <a16:creationId xmlns:a16="http://schemas.microsoft.com/office/drawing/2014/main" id="{F4296D59-809C-45C8-8403-048ABD8B2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525" t="28291" b="24557"/>
          <a:stretch>
            <a:fillRect/>
          </a:stretch>
        </p:blipFill>
        <p:spPr bwMode="auto">
          <a:xfrm>
            <a:off x="3116132" y="3429000"/>
            <a:ext cx="3581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 name="Picture 6">
            <a:extLst>
              <a:ext uri="{FF2B5EF4-FFF2-40B4-BE49-F238E27FC236}">
                <a16:creationId xmlns:a16="http://schemas.microsoft.com/office/drawing/2014/main" id="{10B55AFB-E00C-4DBC-BC8C-AE5483D0E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525" t="91159" b="983"/>
          <a:stretch>
            <a:fillRect/>
          </a:stretch>
        </p:blipFill>
        <p:spPr bwMode="auto">
          <a:xfrm>
            <a:off x="2954767" y="5533293"/>
            <a:ext cx="3581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2377096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8.5.2 Wing Structures</a:t>
            </a:r>
          </a:p>
        </p:txBody>
      </p:sp>
      <p:pic>
        <p:nvPicPr>
          <p:cNvPr id="7" name="Picture 2">
            <a:extLst>
              <a:ext uri="{FF2B5EF4-FFF2-40B4-BE49-F238E27FC236}">
                <a16:creationId xmlns:a16="http://schemas.microsoft.com/office/drawing/2014/main" id="{F527FC47-1A3D-41C6-A2A9-2487CBD76BD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4991" t="61328"/>
          <a:stretch>
            <a:fillRect/>
          </a:stretch>
        </p:blipFill>
        <p:spPr bwMode="auto">
          <a:xfrm>
            <a:off x="197209" y="1728556"/>
            <a:ext cx="11797581" cy="371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328407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8.5.2 Wing Structures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GB" altLang="en-US" dirty="0"/>
              <a:t>Typical Spar Configurations:</a:t>
            </a:r>
          </a:p>
        </p:txBody>
      </p:sp>
      <p:pic>
        <p:nvPicPr>
          <p:cNvPr id="3" name="Picture 2">
            <a:extLst>
              <a:ext uri="{FF2B5EF4-FFF2-40B4-BE49-F238E27FC236}">
                <a16:creationId xmlns:a16="http://schemas.microsoft.com/office/drawing/2014/main" id="{173A37D0-7F15-4237-81A0-6B1BB62FD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976"/>
          <a:stretch>
            <a:fillRect/>
          </a:stretch>
        </p:blipFill>
        <p:spPr bwMode="auto">
          <a:xfrm>
            <a:off x="2390775" y="2192020"/>
            <a:ext cx="79248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4505366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8.5.2 Wing Structures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GB" altLang="en-US" dirty="0"/>
              <a:t>Typical rib construction</a:t>
            </a:r>
          </a:p>
          <a:p>
            <a:r>
              <a:rPr lang="en-GB" altLang="en-US" sz="2000" dirty="0"/>
              <a:t>Ribs typically have lightening holes</a:t>
            </a:r>
          </a:p>
          <a:p>
            <a:r>
              <a:rPr lang="en-GB" altLang="en-US" sz="2000" dirty="0"/>
              <a:t>Ribs are typically connected to the skin or stringers</a:t>
            </a:r>
          </a:p>
          <a:p>
            <a:pPr lvl="1"/>
            <a:r>
              <a:rPr lang="en-GB" altLang="en-US" sz="1600" dirty="0"/>
              <a:t>Ribs can have “mouse holes” to account for stringers to pass through</a:t>
            </a:r>
          </a:p>
          <a:p>
            <a:pPr lvl="1"/>
            <a:r>
              <a:rPr lang="en-GB" altLang="en-US" sz="1600" dirty="0"/>
              <a:t>Often shims are used to facilitate alignment</a:t>
            </a:r>
          </a:p>
        </p:txBody>
      </p:sp>
      <p:pic>
        <p:nvPicPr>
          <p:cNvPr id="4" name="Picture 5">
            <a:extLst>
              <a:ext uri="{FF2B5EF4-FFF2-40B4-BE49-F238E27FC236}">
                <a16:creationId xmlns:a16="http://schemas.microsoft.com/office/drawing/2014/main" id="{3E0D63B4-5AA4-4FCE-A9AC-3D2246C7C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337" y="1905894"/>
            <a:ext cx="4410075" cy="368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029087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8.5.2 Wing Structures</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marL="0" indent="0">
              <a:buNone/>
            </a:pPr>
            <a:r>
              <a:rPr lang="en-GB" altLang="en-US" dirty="0"/>
              <a:t>Typical rib construction</a:t>
            </a:r>
          </a:p>
        </p:txBody>
      </p:sp>
      <p:pic>
        <p:nvPicPr>
          <p:cNvPr id="6" name="Picture 2" descr="Spitfire Update from the Parnall Aircraft Company - Parnall Group">
            <a:extLst>
              <a:ext uri="{FF2B5EF4-FFF2-40B4-BE49-F238E27FC236}">
                <a16:creationId xmlns:a16="http://schemas.microsoft.com/office/drawing/2014/main" id="{DF781937-C1AB-4A13-8A16-CF0AFC0E60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806"/>
          <a:stretch/>
        </p:blipFill>
        <p:spPr bwMode="auto">
          <a:xfrm>
            <a:off x="912144" y="3540680"/>
            <a:ext cx="3507746" cy="2054940"/>
          </a:xfrm>
          <a:prstGeom prst="rect">
            <a:avLst/>
          </a:prstGeom>
          <a:noFill/>
          <a:extLst>
            <a:ext uri="{909E8E84-426E-40DD-AFC4-6F175D3DCCD1}">
              <a14:hiddenFill xmlns:a14="http://schemas.microsoft.com/office/drawing/2010/main">
                <a:solidFill>
                  <a:srgbClr val="FFFFFF"/>
                </a:solidFill>
              </a14:hiddenFill>
            </a:ext>
          </a:extLst>
        </p:spPr>
      </p:pic>
      <p:pic>
        <p:nvPicPr>
          <p:cNvPr id="139266" name="Picture 2" descr="15_05 Wing Ribs">
            <a:extLst>
              <a:ext uri="{FF2B5EF4-FFF2-40B4-BE49-F238E27FC236}">
                <a16:creationId xmlns:a16="http://schemas.microsoft.com/office/drawing/2014/main" id="{0E675113-4CFF-4221-87AD-AA05D8675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872" y="3540680"/>
            <a:ext cx="2828302" cy="2054939"/>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Demands of Titanium Milling in Aerospace | Better MRO">
            <a:extLst>
              <a:ext uri="{FF2B5EF4-FFF2-40B4-BE49-F238E27FC236}">
                <a16:creationId xmlns:a16="http://schemas.microsoft.com/office/drawing/2014/main" id="{AC1E0203-1BB8-4D25-AFE4-FF42AC599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4639" y="3429000"/>
            <a:ext cx="3134708" cy="2350215"/>
          </a:xfrm>
          <a:prstGeom prst="rect">
            <a:avLst/>
          </a:prstGeom>
          <a:noFill/>
          <a:extLst>
            <a:ext uri="{909E8E84-426E-40DD-AFC4-6F175D3DCCD1}">
              <a14:hiddenFill xmlns:a14="http://schemas.microsoft.com/office/drawing/2010/main">
                <a:solidFill>
                  <a:srgbClr val="FFFFFF"/>
                </a:solidFill>
              </a14:hiddenFill>
            </a:ext>
          </a:extLst>
        </p:spPr>
      </p:pic>
      <p:pic>
        <p:nvPicPr>
          <p:cNvPr id="140290" name="Picture 2" descr="982156 Wing Structural Assembly Methodology">
            <a:extLst>
              <a:ext uri="{FF2B5EF4-FFF2-40B4-BE49-F238E27FC236}">
                <a16:creationId xmlns:a16="http://schemas.microsoft.com/office/drawing/2014/main" id="{5A12A1AD-4658-4685-96E6-61F88C74F6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853" y="1276910"/>
            <a:ext cx="4510293" cy="215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2774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8B6B6E35-EDE7-4009-BA60-857D2E6DA68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noAutofit/>
          </a:bodyPr>
          <a:lstStyle/>
          <a:p>
            <a:pPr marL="457200" indent="-457200">
              <a:spcBef>
                <a:spcPts val="0"/>
              </a:spcBef>
              <a:buFont typeface="+mj-lt"/>
              <a:buAutoNum type="arabicPeriod" startAt="8"/>
            </a:pPr>
            <a:r>
              <a:rPr lang="en-US" dirty="0">
                <a:solidFill>
                  <a:schemeClr val="bg1"/>
                </a:solidFill>
              </a:rPr>
              <a:t>Wing Sizing</a:t>
            </a:r>
          </a:p>
          <a:p>
            <a:pPr marL="192882" lvl="1" indent="0">
              <a:spcBef>
                <a:spcPts val="0"/>
              </a:spcBef>
              <a:buNone/>
            </a:pPr>
            <a:r>
              <a:rPr lang="en-US" sz="1800" dirty="0">
                <a:solidFill>
                  <a:schemeClr val="bg1">
                    <a:lumMod val="65000"/>
                  </a:schemeClr>
                </a:solidFill>
              </a:rPr>
              <a:t>8.1. Introduction to Wing Design</a:t>
            </a:r>
          </a:p>
          <a:p>
            <a:pPr marL="192882" lvl="1" indent="0">
              <a:spcBef>
                <a:spcPts val="0"/>
              </a:spcBef>
              <a:buNone/>
            </a:pPr>
            <a:r>
              <a:rPr lang="en-US" sz="1800" dirty="0">
                <a:solidFill>
                  <a:schemeClr val="bg1">
                    <a:lumMod val="65000"/>
                  </a:schemeClr>
                </a:solidFill>
              </a:rPr>
              <a:t>8.2. Infinite Wings &amp; Airfoils</a:t>
            </a:r>
          </a:p>
          <a:p>
            <a:pPr marL="192882" lvl="1" indent="0">
              <a:spcBef>
                <a:spcPts val="0"/>
              </a:spcBef>
              <a:buNone/>
            </a:pPr>
            <a:r>
              <a:rPr lang="en-US" sz="1600" dirty="0">
                <a:solidFill>
                  <a:schemeClr val="bg1">
                    <a:lumMod val="65000"/>
                  </a:schemeClr>
                </a:solidFill>
              </a:rPr>
              <a:t>	8.2.1 Characterization and Performance </a:t>
            </a:r>
          </a:p>
          <a:p>
            <a:pPr marL="192882" lvl="1" indent="0">
              <a:spcBef>
                <a:spcPts val="0"/>
              </a:spcBef>
              <a:buNone/>
            </a:pPr>
            <a:r>
              <a:rPr lang="en-US" sz="1600" dirty="0">
                <a:solidFill>
                  <a:schemeClr val="bg1">
                    <a:lumMod val="65000"/>
                  </a:schemeClr>
                </a:solidFill>
              </a:rPr>
              <a:t>	8.2.2 Selection Procedure</a:t>
            </a:r>
          </a:p>
          <a:p>
            <a:pPr marL="192882" lvl="1" indent="0">
              <a:spcBef>
                <a:spcPts val="0"/>
              </a:spcBef>
              <a:buNone/>
            </a:pPr>
            <a:r>
              <a:rPr lang="en-US" sz="1800" dirty="0">
                <a:solidFill>
                  <a:schemeClr val="bg1">
                    <a:lumMod val="65000"/>
                  </a:schemeClr>
                </a:solidFill>
              </a:rPr>
              <a:t>8.3. Finite Wings</a:t>
            </a:r>
          </a:p>
          <a:p>
            <a:pPr marL="192882" lvl="1" indent="0">
              <a:spcBef>
                <a:spcPts val="0"/>
              </a:spcBef>
              <a:buNone/>
            </a:pPr>
            <a:r>
              <a:rPr lang="en-US" sz="1600" dirty="0">
                <a:solidFill>
                  <a:schemeClr val="bg1">
                    <a:lumMod val="65000"/>
                  </a:schemeClr>
                </a:solidFill>
              </a:rPr>
              <a:t>	8.3.1 Planform Parameters</a:t>
            </a:r>
          </a:p>
          <a:p>
            <a:pPr marL="192882" lvl="1" indent="0">
              <a:spcBef>
                <a:spcPts val="0"/>
              </a:spcBef>
              <a:buNone/>
            </a:pPr>
            <a:r>
              <a:rPr lang="en-US" sz="1600" dirty="0">
                <a:solidFill>
                  <a:schemeClr val="bg1">
                    <a:lumMod val="65000"/>
                  </a:schemeClr>
                </a:solidFill>
              </a:rPr>
              <a:t>	8.3.2 Effect and selection of wing design parameters</a:t>
            </a:r>
          </a:p>
          <a:p>
            <a:pPr marL="192882" lvl="1" indent="0">
              <a:spcBef>
                <a:spcPts val="0"/>
              </a:spcBef>
              <a:buNone/>
            </a:pPr>
            <a:r>
              <a:rPr lang="en-US" sz="1600" dirty="0">
                <a:solidFill>
                  <a:schemeClr val="bg1">
                    <a:lumMod val="65000"/>
                  </a:schemeClr>
                </a:solidFill>
              </a:rPr>
              <a:t>	8.3.3 Lift curve for finite wings</a:t>
            </a:r>
          </a:p>
          <a:p>
            <a:pPr marL="192882" lvl="1" indent="0">
              <a:spcBef>
                <a:spcPts val="0"/>
              </a:spcBef>
              <a:buNone/>
            </a:pPr>
            <a:r>
              <a:rPr lang="en-US" sz="1800" dirty="0">
                <a:solidFill>
                  <a:schemeClr val="bg1">
                    <a:lumMod val="65000"/>
                  </a:schemeClr>
                </a:solidFill>
              </a:rPr>
              <a:t>8.4. High Lift Devices</a:t>
            </a:r>
          </a:p>
          <a:p>
            <a:pPr marL="192882" lvl="1" indent="0">
              <a:spcBef>
                <a:spcPts val="0"/>
              </a:spcBef>
              <a:buNone/>
            </a:pPr>
            <a:r>
              <a:rPr lang="en-US" sz="1600" dirty="0">
                <a:solidFill>
                  <a:schemeClr val="bg1">
                    <a:lumMod val="65000"/>
                  </a:schemeClr>
                </a:solidFill>
              </a:rPr>
              <a:t>	8.4.1 Trailing-Edge Devices</a:t>
            </a:r>
          </a:p>
          <a:p>
            <a:pPr marL="192882" lvl="1" indent="0">
              <a:spcBef>
                <a:spcPts val="0"/>
              </a:spcBef>
              <a:buNone/>
            </a:pPr>
            <a:r>
              <a:rPr lang="en-US" sz="1600" dirty="0">
                <a:solidFill>
                  <a:schemeClr val="bg1">
                    <a:lumMod val="65000"/>
                  </a:schemeClr>
                </a:solidFill>
              </a:rPr>
              <a:t>	8.4.2 Leading-Edge Devices</a:t>
            </a:r>
          </a:p>
          <a:p>
            <a:pPr marL="192882" lvl="1" indent="0">
              <a:spcBef>
                <a:spcPts val="0"/>
              </a:spcBef>
              <a:buNone/>
            </a:pPr>
            <a:r>
              <a:rPr lang="en-US" sz="1800" dirty="0">
                <a:solidFill>
                  <a:schemeClr val="bg1">
                    <a:lumMod val="65000"/>
                  </a:schemeClr>
                </a:solidFill>
              </a:rPr>
              <a:t>8.5. Other Considerations</a:t>
            </a:r>
          </a:p>
          <a:p>
            <a:pPr marL="192882" lvl="1" indent="0">
              <a:spcBef>
                <a:spcPts val="0"/>
              </a:spcBef>
              <a:buNone/>
            </a:pPr>
            <a:r>
              <a:rPr lang="en-US" sz="1600" dirty="0">
                <a:solidFill>
                  <a:schemeClr val="bg1">
                    <a:lumMod val="65000"/>
                  </a:schemeClr>
                </a:solidFill>
              </a:rPr>
              <a:t>	8.5.1 Wing Fuel Tanks</a:t>
            </a:r>
          </a:p>
          <a:p>
            <a:pPr marL="192882" lvl="1" indent="0">
              <a:spcBef>
                <a:spcPts val="0"/>
              </a:spcBef>
              <a:buNone/>
            </a:pPr>
            <a:r>
              <a:rPr lang="en-US" sz="1600" dirty="0">
                <a:solidFill>
                  <a:schemeClr val="bg1">
                    <a:lumMod val="65000"/>
                  </a:schemeClr>
                </a:solidFill>
              </a:rPr>
              <a:t>	8.5.2 Integration of Wing Structures</a:t>
            </a:r>
          </a:p>
          <a:p>
            <a:pPr marL="192882" lvl="1" indent="0" algn="just">
              <a:spcBef>
                <a:spcPts val="0"/>
              </a:spcBef>
              <a:buNone/>
            </a:pPr>
            <a:r>
              <a:rPr lang="en-US" sz="1800" b="1" u="sng" dirty="0">
                <a:solidFill>
                  <a:schemeClr val="bg1"/>
                </a:solidFill>
              </a:rPr>
              <a:t>8.6. Wing Design Checklist</a:t>
            </a:r>
          </a:p>
          <a:p>
            <a:pPr marL="192882" lvl="1" indent="0">
              <a:spcBef>
                <a:spcPts val="0"/>
              </a:spcBef>
              <a:buNone/>
            </a:pPr>
            <a:endParaRPr lang="en-US" dirty="0">
              <a:solidFill>
                <a:schemeClr val="bg1"/>
              </a:solidFill>
              <a:highlight>
                <a:srgbClr val="00FFFF"/>
              </a:highlight>
            </a:endParaRPr>
          </a:p>
        </p:txBody>
      </p:sp>
    </p:spTree>
    <p:extLst>
      <p:ext uri="{BB962C8B-B14F-4D97-AF65-F5344CB8AC3E}">
        <p14:creationId xmlns:p14="http://schemas.microsoft.com/office/powerpoint/2010/main" val="39487635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8.6. Wing Design Checklist</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eaLnBrk="1" hangingPunct="1"/>
            <a:r>
              <a:rPr lang="en-US" altLang="en-US" sz="2400" b="1" dirty="0"/>
              <a:t>Do my airfoils work below Mach drag divergence even when the aircraft is flying at max (dive) speed?</a:t>
            </a:r>
          </a:p>
          <a:p>
            <a:pPr lvl="1"/>
            <a:r>
              <a:rPr lang="en-US" altLang="en-US" dirty="0"/>
              <a:t>If not, change airfoil type, reduce airfoil thickness, increase sweep angle,  …reduce speed, increase wing area to reduce the airfoil required Cl, increase sweep angle </a:t>
            </a:r>
          </a:p>
          <a:p>
            <a:pPr eaLnBrk="1" hangingPunct="1"/>
            <a:r>
              <a:rPr lang="en-US" altLang="en-US" sz="2400" b="1" dirty="0"/>
              <a:t>Does my structural design look feasible?</a:t>
            </a:r>
          </a:p>
          <a:p>
            <a:pPr lvl="1"/>
            <a:r>
              <a:rPr lang="nl-NL" altLang="en-US" dirty="0"/>
              <a:t>If the cantilever ratio is out of range, increase root thickness (use thicker airfoil at the root, or change the taper ratio in order to have a longer root chord), shorthen the wing span, decrease sweep angle.</a:t>
            </a:r>
          </a:p>
          <a:p>
            <a:pPr eaLnBrk="1" hangingPunct="1"/>
            <a:r>
              <a:rPr lang="nl-NL" altLang="en-US" sz="2400" b="1" dirty="0"/>
              <a:t>Is there enough ground clearance for wing-podded engines/loads?</a:t>
            </a:r>
          </a:p>
          <a:p>
            <a:pPr lvl="1"/>
            <a:r>
              <a:rPr lang="nl-NL" altLang="en-US" dirty="0"/>
              <a:t>Increase dihedral angle, increase landing gears length or track</a:t>
            </a:r>
          </a:p>
          <a:p>
            <a:pPr eaLnBrk="1" hangingPunct="1"/>
            <a:r>
              <a:rPr lang="nl-NL" altLang="en-US" sz="2400" b="1" dirty="0"/>
              <a:t>Does my wing show any pitch up tendency?</a:t>
            </a:r>
          </a:p>
          <a:p>
            <a:pPr lvl="1"/>
            <a:r>
              <a:rPr lang="nl-NL" altLang="en-US" dirty="0"/>
              <a:t>Change combination of sweep and taper ratio, check tail position, put a limiter on angle of attack</a:t>
            </a:r>
          </a:p>
        </p:txBody>
      </p:sp>
    </p:spTree>
    <p:extLst>
      <p:ext uri="{BB962C8B-B14F-4D97-AF65-F5344CB8AC3E}">
        <p14:creationId xmlns:p14="http://schemas.microsoft.com/office/powerpoint/2010/main" val="263275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8B6B6E35-EDE7-4009-BA60-857D2E6DA68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8"/>
            </a:pPr>
            <a:r>
              <a:rPr lang="en-US" dirty="0">
                <a:solidFill>
                  <a:schemeClr val="bg1"/>
                </a:solidFill>
              </a:rPr>
              <a:t>Wing Sizing</a:t>
            </a:r>
          </a:p>
          <a:p>
            <a:pPr marL="192882" lvl="1" indent="0">
              <a:spcBef>
                <a:spcPts val="0"/>
              </a:spcBef>
              <a:buNone/>
            </a:pPr>
            <a:r>
              <a:rPr lang="en-US" sz="1800" dirty="0">
                <a:solidFill>
                  <a:schemeClr val="bg1">
                    <a:lumMod val="65000"/>
                  </a:schemeClr>
                </a:solidFill>
              </a:rPr>
              <a:t>8.1. Introduction to Wing Design</a:t>
            </a:r>
          </a:p>
          <a:p>
            <a:pPr marL="192882" lvl="1" indent="0">
              <a:spcBef>
                <a:spcPts val="0"/>
              </a:spcBef>
              <a:buNone/>
            </a:pPr>
            <a:r>
              <a:rPr lang="en-US" sz="1800" b="1" u="sng" dirty="0">
                <a:solidFill>
                  <a:schemeClr val="bg1"/>
                </a:solidFill>
              </a:rPr>
              <a:t>8.2. Infinite Wings &amp; Airfoils</a:t>
            </a:r>
          </a:p>
          <a:p>
            <a:pPr marL="192882" lvl="1" indent="0">
              <a:spcBef>
                <a:spcPts val="0"/>
              </a:spcBef>
              <a:buNone/>
            </a:pPr>
            <a:r>
              <a:rPr lang="en-US" sz="1600" b="1" dirty="0">
                <a:solidFill>
                  <a:schemeClr val="bg1"/>
                </a:solidFill>
              </a:rPr>
              <a:t>	</a:t>
            </a:r>
            <a:r>
              <a:rPr lang="en-US" sz="1600" b="1" u="sng" dirty="0">
                <a:solidFill>
                  <a:schemeClr val="bg1"/>
                </a:solidFill>
              </a:rPr>
              <a:t>8.2.1 Characterization and Performance </a:t>
            </a:r>
          </a:p>
          <a:p>
            <a:pPr marL="192882" lvl="1" indent="0">
              <a:spcBef>
                <a:spcPts val="0"/>
              </a:spcBef>
              <a:buNone/>
            </a:pPr>
            <a:r>
              <a:rPr lang="en-US" sz="1600" b="1" dirty="0">
                <a:solidFill>
                  <a:schemeClr val="bg1"/>
                </a:solidFill>
              </a:rPr>
              <a:t>	</a:t>
            </a:r>
            <a:r>
              <a:rPr lang="en-US" sz="1600" b="1" u="sng" dirty="0">
                <a:solidFill>
                  <a:schemeClr val="bg1"/>
                </a:solidFill>
              </a:rPr>
              <a:t>8.2.2 Selection Procedure</a:t>
            </a:r>
          </a:p>
          <a:p>
            <a:pPr marL="192882" lvl="1" indent="0">
              <a:spcBef>
                <a:spcPts val="0"/>
              </a:spcBef>
              <a:buNone/>
            </a:pPr>
            <a:r>
              <a:rPr lang="en-US" sz="1800" dirty="0">
                <a:solidFill>
                  <a:schemeClr val="bg1"/>
                </a:solidFill>
              </a:rPr>
              <a:t>8.3. Finite Wings</a:t>
            </a:r>
          </a:p>
          <a:p>
            <a:pPr marL="192882" lvl="1" indent="0">
              <a:spcBef>
                <a:spcPts val="0"/>
              </a:spcBef>
              <a:buNone/>
            </a:pPr>
            <a:r>
              <a:rPr lang="en-US" sz="1600" dirty="0">
                <a:solidFill>
                  <a:schemeClr val="bg1"/>
                </a:solidFill>
              </a:rPr>
              <a:t>	8.3.1 Planform Parameters</a:t>
            </a:r>
          </a:p>
          <a:p>
            <a:pPr marL="192882" lvl="1" indent="0">
              <a:spcBef>
                <a:spcPts val="0"/>
              </a:spcBef>
              <a:buNone/>
            </a:pPr>
            <a:r>
              <a:rPr lang="en-US" sz="1600" dirty="0">
                <a:solidFill>
                  <a:schemeClr val="bg1"/>
                </a:solidFill>
              </a:rPr>
              <a:t>	8.3.2 Effect and selection of wing design parameters</a:t>
            </a:r>
          </a:p>
          <a:p>
            <a:pPr marL="192882" lvl="1" indent="0">
              <a:spcBef>
                <a:spcPts val="0"/>
              </a:spcBef>
              <a:buNone/>
            </a:pPr>
            <a:r>
              <a:rPr lang="en-US" sz="1600" dirty="0">
                <a:solidFill>
                  <a:schemeClr val="bg1"/>
                </a:solidFill>
              </a:rPr>
              <a:t>	8.3.3 Lift curve for finite wings</a:t>
            </a:r>
          </a:p>
          <a:p>
            <a:pPr marL="192882" lvl="1" indent="0">
              <a:spcBef>
                <a:spcPts val="0"/>
              </a:spcBef>
              <a:buNone/>
            </a:pPr>
            <a:r>
              <a:rPr lang="en-US" sz="1800" dirty="0">
                <a:solidFill>
                  <a:schemeClr val="bg1"/>
                </a:solidFill>
              </a:rPr>
              <a:t>8.4. High Lift Devices</a:t>
            </a:r>
          </a:p>
          <a:p>
            <a:pPr marL="192882" lvl="1" indent="0">
              <a:spcBef>
                <a:spcPts val="0"/>
              </a:spcBef>
              <a:buNone/>
            </a:pPr>
            <a:r>
              <a:rPr lang="en-US" sz="1600" dirty="0">
                <a:solidFill>
                  <a:schemeClr val="bg1"/>
                </a:solidFill>
              </a:rPr>
              <a:t>	8.4.1 Trailing-Edge Devices</a:t>
            </a:r>
          </a:p>
          <a:p>
            <a:pPr marL="192882" lvl="1" indent="0">
              <a:spcBef>
                <a:spcPts val="0"/>
              </a:spcBef>
              <a:buNone/>
            </a:pPr>
            <a:r>
              <a:rPr lang="en-US" sz="1600" dirty="0">
                <a:solidFill>
                  <a:schemeClr val="bg1"/>
                </a:solidFill>
              </a:rPr>
              <a:t>	8.4.2 Leading-Edge Devices</a:t>
            </a:r>
          </a:p>
          <a:p>
            <a:pPr marL="192882" lvl="1" indent="0">
              <a:spcBef>
                <a:spcPts val="0"/>
              </a:spcBef>
              <a:buNone/>
            </a:pPr>
            <a:r>
              <a:rPr lang="en-US" sz="1800" dirty="0">
                <a:solidFill>
                  <a:schemeClr val="bg1"/>
                </a:solidFill>
              </a:rPr>
              <a:t>8.5. Other Considerations</a:t>
            </a:r>
          </a:p>
          <a:p>
            <a:pPr marL="192882" lvl="1" indent="0">
              <a:spcBef>
                <a:spcPts val="0"/>
              </a:spcBef>
              <a:buNone/>
            </a:pPr>
            <a:r>
              <a:rPr lang="en-US" sz="1600" dirty="0">
                <a:solidFill>
                  <a:schemeClr val="bg1"/>
                </a:solidFill>
              </a:rPr>
              <a:t>	8.5.1 Wing Fuel Tanks</a:t>
            </a:r>
          </a:p>
          <a:p>
            <a:pPr marL="192882" lvl="1" indent="0">
              <a:spcBef>
                <a:spcPts val="0"/>
              </a:spcBef>
              <a:buNone/>
            </a:pPr>
            <a:r>
              <a:rPr lang="en-US" sz="1600" dirty="0">
                <a:solidFill>
                  <a:schemeClr val="bg1"/>
                </a:solidFill>
              </a:rPr>
              <a:t>	8.5.2 Integration of Wing Structures</a:t>
            </a:r>
          </a:p>
          <a:p>
            <a:pPr marL="192882" lvl="1" indent="0">
              <a:spcBef>
                <a:spcPts val="0"/>
              </a:spcBef>
              <a:buNone/>
            </a:pPr>
            <a:r>
              <a:rPr lang="en-US" sz="1800" dirty="0">
                <a:solidFill>
                  <a:schemeClr val="bg1"/>
                </a:solidFill>
              </a:rPr>
              <a:t>8.6. Wing Design Checklist</a:t>
            </a:r>
          </a:p>
          <a:p>
            <a:pPr marL="192882" lvl="1" indent="0">
              <a:spcBef>
                <a:spcPts val="0"/>
              </a:spcBef>
              <a:buNone/>
            </a:pPr>
            <a:endParaRPr lang="en-US" dirty="0">
              <a:solidFill>
                <a:schemeClr val="bg1"/>
              </a:solidFill>
              <a:highlight>
                <a:srgbClr val="00FFFF"/>
              </a:highlight>
            </a:endParaRPr>
          </a:p>
        </p:txBody>
      </p:sp>
    </p:spTree>
    <p:extLst>
      <p:ext uri="{BB962C8B-B14F-4D97-AF65-F5344CB8AC3E}">
        <p14:creationId xmlns:p14="http://schemas.microsoft.com/office/powerpoint/2010/main" val="38885626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8.6. Wing Design Checklist</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eaLnBrk="1" hangingPunct="1"/>
            <a:r>
              <a:rPr lang="nl-NL" altLang="en-US" sz="2400" b="1" dirty="0"/>
              <a:t>What about the stall characteristics? </a:t>
            </a:r>
          </a:p>
          <a:p>
            <a:pPr lvl="1"/>
            <a:r>
              <a:rPr lang="nl-NL" altLang="en-US" dirty="0"/>
              <a:t>Use washout (twist the tip airfoils nose-down), increase taper value, reduce sweep. Use different airfoils at tip.</a:t>
            </a:r>
          </a:p>
          <a:p>
            <a:pPr eaLnBrk="1" hangingPunct="1"/>
            <a:r>
              <a:rPr lang="nl-NL" altLang="en-US" sz="2400" b="1" dirty="0"/>
              <a:t>Is my wing operating in cruise at very high CL, too close to stall conditions?</a:t>
            </a:r>
          </a:p>
          <a:p>
            <a:pPr lvl="1"/>
            <a:r>
              <a:rPr lang="nl-NL" altLang="en-US" dirty="0"/>
              <a:t>Fly at lower altitude, increase speed, use different airfoils, increase wing surface... </a:t>
            </a:r>
            <a:r>
              <a:rPr lang="nl-NL" altLang="en-US" b="1" dirty="0"/>
              <a:t>don’t use flaps in cruise</a:t>
            </a:r>
            <a:r>
              <a:rPr lang="nl-NL" altLang="en-US" dirty="0"/>
              <a:t>!! Make sure to use high aspect ratio to reduce induced drag, consider using winglets</a:t>
            </a:r>
          </a:p>
          <a:p>
            <a:pPr eaLnBrk="1" hangingPunct="1"/>
            <a:r>
              <a:rPr lang="nl-NL" altLang="en-US" sz="2400" b="1" dirty="0"/>
              <a:t>Is my lift distribution close enough to the elliptical distribution?</a:t>
            </a:r>
          </a:p>
          <a:p>
            <a:pPr lvl="1"/>
            <a:r>
              <a:rPr lang="nl-NL" altLang="en-US" dirty="0"/>
              <a:t>If no and you are aiming for minimum induced drag then adjust the taper ratio value and/or twist adequately the wing. If you are looking for a good compromise between wing weight and induced drag, aim for a more triangular/elliptical distribution. Still use the taper ratio and twist angles as main tuning parameters. Anythime you decrease the taper ratio, check also its combination with the sweep angle value.</a:t>
            </a:r>
          </a:p>
        </p:txBody>
      </p:sp>
    </p:spTree>
    <p:extLst>
      <p:ext uri="{BB962C8B-B14F-4D97-AF65-F5344CB8AC3E}">
        <p14:creationId xmlns:p14="http://schemas.microsoft.com/office/powerpoint/2010/main" val="12553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8.6. Wing Design Checklist</a:t>
            </a:r>
          </a:p>
        </p:txBody>
      </p:sp>
      <p:sp>
        <p:nvSpPr>
          <p:cNvPr id="13" name="Content Placeholder 3">
            <a:extLst>
              <a:ext uri="{FF2B5EF4-FFF2-40B4-BE49-F238E27FC236}">
                <a16:creationId xmlns:a16="http://schemas.microsoft.com/office/drawing/2014/main" id="{7383C6CC-2B02-4179-8ADF-14E65DA15752}"/>
              </a:ext>
            </a:extLst>
          </p:cNvPr>
          <p:cNvSpPr>
            <a:spLocks noGrp="1"/>
          </p:cNvSpPr>
          <p:nvPr>
            <p:ph idx="1"/>
          </p:nvPr>
        </p:nvSpPr>
        <p:spPr>
          <a:xfrm>
            <a:off x="609600" y="1600207"/>
            <a:ext cx="10972800" cy="4108119"/>
          </a:xfrm>
        </p:spPr>
        <p:txBody>
          <a:bodyPr/>
          <a:lstStyle/>
          <a:p>
            <a:pPr eaLnBrk="1" hangingPunct="1"/>
            <a:r>
              <a:rPr lang="en-US" altLang="en-US" sz="2400" b="1" dirty="0"/>
              <a:t>Can my wing deliver the required </a:t>
            </a:r>
            <a:r>
              <a:rPr lang="en-US" altLang="en-US" sz="2400" b="1" dirty="0" err="1"/>
              <a:t>C</a:t>
            </a:r>
            <a:r>
              <a:rPr lang="en-US" altLang="en-US" sz="2400" b="1" baseline="-25000" dirty="0" err="1"/>
              <a:t>Lmax</a:t>
            </a:r>
            <a:r>
              <a:rPr lang="en-US" altLang="en-US" sz="2400" b="1" dirty="0"/>
              <a:t> in take off and landing?</a:t>
            </a:r>
          </a:p>
          <a:p>
            <a:pPr lvl="1"/>
            <a:r>
              <a:rPr lang="en-US" altLang="en-US" dirty="0"/>
              <a:t>If no, then increase size of high lift devices (</a:t>
            </a:r>
            <a:r>
              <a:rPr lang="en-US" altLang="en-US" dirty="0" err="1"/>
              <a:t>cf</a:t>
            </a:r>
            <a:r>
              <a:rPr lang="en-US" altLang="en-US" dirty="0"/>
              <a:t>/c and Sf/S), change type of high lift devices, change type of airfoil, increase wing area to lower </a:t>
            </a:r>
            <a:r>
              <a:rPr lang="en-US" altLang="en-US" dirty="0" err="1"/>
              <a:t>CLmax</a:t>
            </a:r>
            <a:endParaRPr lang="en-US" altLang="en-US" dirty="0"/>
          </a:p>
          <a:p>
            <a:pPr eaLnBrk="1" hangingPunct="1"/>
            <a:r>
              <a:rPr lang="en-US" altLang="en-US" sz="2400" b="1" dirty="0"/>
              <a:t>Is the size of high lift devices compatible with wing size?</a:t>
            </a:r>
          </a:p>
          <a:p>
            <a:pPr lvl="1"/>
            <a:r>
              <a:rPr lang="en-US" altLang="en-US" dirty="0"/>
              <a:t>If not possible to increase high lift devices area (neither in chord wise direction because moving spars makes structure weak and fuel tank volume insufficient, neither in spanwise area because space required by ailerons) change type of high lift devices, consider the use of high lift devices as ailerons as well*, increase wing surface to lower </a:t>
            </a:r>
            <a:r>
              <a:rPr lang="en-US" altLang="en-US" dirty="0" err="1"/>
              <a:t>CLmax</a:t>
            </a:r>
            <a:r>
              <a:rPr lang="en-US" altLang="en-US" dirty="0"/>
              <a:t>, relax the take off and landing performances. Consider chord extensions at the root to limit the negative effect of the sweep angle</a:t>
            </a:r>
          </a:p>
          <a:p>
            <a:pPr eaLnBrk="1" hangingPunct="1"/>
            <a:r>
              <a:rPr lang="en-US" altLang="en-US" sz="2400" b="1" dirty="0"/>
              <a:t>Is there enough space for the fuel in the wing?</a:t>
            </a:r>
          </a:p>
          <a:p>
            <a:pPr lvl="1"/>
            <a:r>
              <a:rPr lang="en-US" altLang="en-US" dirty="0"/>
              <a:t>Move spars, increase wing thickness, move fuel somewhere else</a:t>
            </a:r>
          </a:p>
        </p:txBody>
      </p:sp>
    </p:spTree>
    <p:extLst>
      <p:ext uri="{BB962C8B-B14F-4D97-AF65-F5344CB8AC3E}">
        <p14:creationId xmlns:p14="http://schemas.microsoft.com/office/powerpoint/2010/main" val="120884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57CC48-463A-411E-A9DB-B6D195CF5E5D}"/>
              </a:ext>
            </a:extLst>
          </p:cNvPr>
          <p:cNvPicPr>
            <a:picLocks noChangeAspect="1"/>
          </p:cNvPicPr>
          <p:nvPr/>
        </p:nvPicPr>
        <p:blipFill rotWithShape="1">
          <a:blip r:embed="rId2"/>
          <a:srcRect b="13358"/>
          <a:stretch/>
        </p:blipFill>
        <p:spPr>
          <a:xfrm>
            <a:off x="0" y="0"/>
            <a:ext cx="12192000" cy="5941915"/>
          </a:xfrm>
          <a:prstGeom prst="rect">
            <a:avLst/>
          </a:prstGeom>
        </p:spPr>
      </p:pic>
      <p:sp>
        <p:nvSpPr>
          <p:cNvPr id="8" name="Rectangle 7">
            <a:extLst>
              <a:ext uri="{FF2B5EF4-FFF2-40B4-BE49-F238E27FC236}">
                <a16:creationId xmlns:a16="http://schemas.microsoft.com/office/drawing/2014/main" id="{75508DC2-6131-4FE7-BC97-3DF2DD7A417D}"/>
              </a:ext>
            </a:extLst>
          </p:cNvPr>
          <p:cNvSpPr/>
          <p:nvPr/>
        </p:nvSpPr>
        <p:spPr>
          <a:xfrm>
            <a:off x="0" y="1780"/>
            <a:ext cx="12192001" cy="5952932"/>
          </a:xfrm>
          <a:prstGeom prst="rect">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297169-CE0C-4E30-9E27-FCDD7FAC8BDE}"/>
              </a:ext>
            </a:extLst>
          </p:cNvPr>
          <p:cNvSpPr txBox="1"/>
          <p:nvPr/>
        </p:nvSpPr>
        <p:spPr>
          <a:xfrm>
            <a:off x="3330388" y="89977"/>
            <a:ext cx="5531224" cy="400110"/>
          </a:xfrm>
          <a:prstGeom prst="rect">
            <a:avLst/>
          </a:prstGeom>
          <a:noFill/>
        </p:spPr>
        <p:txBody>
          <a:bodyPr wrap="square" rtlCol="0">
            <a:spAutoFit/>
          </a:bodyPr>
          <a:lstStyle/>
          <a:p>
            <a:pPr algn="ctr"/>
            <a:r>
              <a:rPr lang="en-US" sz="2000" b="1" dirty="0">
                <a:solidFill>
                  <a:schemeClr val="bg1"/>
                </a:solidFill>
              </a:rPr>
              <a:t>AESP 415 – Aircraft Design Part I Basics</a:t>
            </a:r>
          </a:p>
        </p:txBody>
      </p:sp>
      <p:sp>
        <p:nvSpPr>
          <p:cNvPr id="7" name="Subtitle 2">
            <a:extLst>
              <a:ext uri="{FF2B5EF4-FFF2-40B4-BE49-F238E27FC236}">
                <a16:creationId xmlns:a16="http://schemas.microsoft.com/office/drawing/2014/main" id="{12587E0B-ADF5-4B62-A131-07B2F668BF9F}"/>
              </a:ext>
            </a:extLst>
          </p:cNvPr>
          <p:cNvSpPr txBox="1">
            <a:spLocks/>
          </p:cNvSpPr>
          <p:nvPr/>
        </p:nvSpPr>
        <p:spPr>
          <a:xfrm>
            <a:off x="8506348" y="5126091"/>
            <a:ext cx="3429000" cy="1241822"/>
          </a:xfrm>
          <a:prstGeom prst="rect">
            <a:avLst/>
          </a:prstGeom>
        </p:spPr>
        <p:txBody>
          <a:bodyPr>
            <a:normAutofit/>
          </a:bodyPr>
          <a:lst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lgn="r">
              <a:buNone/>
            </a:pPr>
            <a:r>
              <a:rPr lang="en-US" dirty="0">
                <a:solidFill>
                  <a:schemeClr val="bg1"/>
                </a:solidFill>
              </a:rPr>
              <a:t>Dr. Wout De Backer</a:t>
            </a:r>
          </a:p>
          <a:p>
            <a:pPr marL="0" indent="0" algn="r">
              <a:buNone/>
            </a:pPr>
            <a:r>
              <a:rPr lang="en-US" dirty="0">
                <a:solidFill>
                  <a:schemeClr val="bg1"/>
                </a:solidFill>
              </a:rPr>
              <a:t>1000 Catawba St, Ste 120</a:t>
            </a:r>
          </a:p>
          <a:p>
            <a:pPr marL="0" indent="0" algn="r">
              <a:buNone/>
            </a:pPr>
            <a:r>
              <a:rPr lang="en-US" dirty="0">
                <a:solidFill>
                  <a:schemeClr val="bg1"/>
                </a:solidFill>
                <a:hlinkClick r:id="rId3">
                  <a:extLst>
                    <a:ext uri="{A12FA001-AC4F-418D-AE19-62706E023703}">
                      <ahyp:hlinkClr xmlns:ahyp="http://schemas.microsoft.com/office/drawing/2018/hyperlinkcolor" val="tx"/>
                    </a:ext>
                  </a:extLst>
                </a:hlinkClick>
              </a:rPr>
              <a:t>wdbacker@cec.sc.edu</a:t>
            </a:r>
            <a:r>
              <a:rPr lang="en-US" dirty="0">
                <a:solidFill>
                  <a:schemeClr val="bg1"/>
                </a:solidFill>
              </a:rPr>
              <a:t> </a:t>
            </a:r>
          </a:p>
          <a:p>
            <a:pPr marL="0" indent="0" algn="r">
              <a:buNone/>
            </a:pPr>
            <a:endParaRPr lang="en-US" dirty="0">
              <a:solidFill>
                <a:schemeClr val="bg1"/>
              </a:solidFill>
            </a:endParaRPr>
          </a:p>
        </p:txBody>
      </p:sp>
      <p:sp>
        <p:nvSpPr>
          <p:cNvPr id="10" name="Rectangle 9">
            <a:extLst>
              <a:ext uri="{FF2B5EF4-FFF2-40B4-BE49-F238E27FC236}">
                <a16:creationId xmlns:a16="http://schemas.microsoft.com/office/drawing/2014/main" id="{FE1E0DC8-B6C3-417E-91F9-5CFA2BE4BC38}"/>
              </a:ext>
            </a:extLst>
          </p:cNvPr>
          <p:cNvSpPr/>
          <p:nvPr/>
        </p:nvSpPr>
        <p:spPr>
          <a:xfrm>
            <a:off x="338137" y="2720898"/>
            <a:ext cx="1472337" cy="1446550"/>
          </a:xfrm>
          <a:prstGeom prst="rect">
            <a:avLst/>
          </a:prstGeom>
          <a:solidFill>
            <a:srgbClr val="97002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470A14-F498-4759-BE45-3CFA84B34BA2}"/>
              </a:ext>
            </a:extLst>
          </p:cNvPr>
          <p:cNvSpPr txBox="1"/>
          <p:nvPr/>
        </p:nvSpPr>
        <p:spPr>
          <a:xfrm>
            <a:off x="338138" y="2894843"/>
            <a:ext cx="1472336" cy="1107996"/>
          </a:xfrm>
          <a:prstGeom prst="rect">
            <a:avLst/>
          </a:prstGeom>
          <a:noFill/>
        </p:spPr>
        <p:txBody>
          <a:bodyPr wrap="square" rtlCol="0">
            <a:spAutoFit/>
          </a:bodyPr>
          <a:lstStyle/>
          <a:p>
            <a:pPr algn="ctr"/>
            <a:r>
              <a:rPr lang="en-US" sz="6600" b="1" dirty="0">
                <a:solidFill>
                  <a:schemeClr val="bg1"/>
                </a:solidFill>
              </a:rPr>
              <a:t>4</a:t>
            </a:r>
          </a:p>
        </p:txBody>
      </p:sp>
      <p:sp>
        <p:nvSpPr>
          <p:cNvPr id="9" name="TextBox 8">
            <a:extLst>
              <a:ext uri="{FF2B5EF4-FFF2-40B4-BE49-F238E27FC236}">
                <a16:creationId xmlns:a16="http://schemas.microsoft.com/office/drawing/2014/main" id="{2EB9B0E5-372F-4B1B-A762-FD43A565DFF8}"/>
              </a:ext>
            </a:extLst>
          </p:cNvPr>
          <p:cNvSpPr txBox="1"/>
          <p:nvPr/>
        </p:nvSpPr>
        <p:spPr>
          <a:xfrm>
            <a:off x="338138" y="2720898"/>
            <a:ext cx="1472336" cy="400110"/>
          </a:xfrm>
          <a:prstGeom prst="rect">
            <a:avLst/>
          </a:prstGeom>
          <a:noFill/>
        </p:spPr>
        <p:txBody>
          <a:bodyPr wrap="square" rtlCol="0">
            <a:spAutoFit/>
          </a:bodyPr>
          <a:lstStyle/>
          <a:p>
            <a:pPr algn="ctr"/>
            <a:r>
              <a:rPr lang="en-US" sz="2000" b="1" dirty="0">
                <a:solidFill>
                  <a:schemeClr val="bg1"/>
                </a:solidFill>
              </a:rPr>
              <a:t>MODULE</a:t>
            </a:r>
            <a:endParaRPr lang="en-US" sz="8800" b="1" dirty="0">
              <a:solidFill>
                <a:schemeClr val="bg1"/>
              </a:solidFill>
            </a:endParaRPr>
          </a:p>
        </p:txBody>
      </p:sp>
      <p:sp>
        <p:nvSpPr>
          <p:cNvPr id="2" name="Title 1">
            <a:extLst>
              <a:ext uri="{FF2B5EF4-FFF2-40B4-BE49-F238E27FC236}">
                <a16:creationId xmlns:a16="http://schemas.microsoft.com/office/drawing/2014/main" id="{253BFEC9-68D8-4B5E-8370-998D88E5B216}"/>
              </a:ext>
            </a:extLst>
          </p:cNvPr>
          <p:cNvSpPr>
            <a:spLocks noGrp="1"/>
          </p:cNvSpPr>
          <p:nvPr>
            <p:ph type="ctrTitle"/>
          </p:nvPr>
        </p:nvSpPr>
        <p:spPr>
          <a:xfrm>
            <a:off x="1990128" y="2457450"/>
            <a:ext cx="9945219" cy="1979743"/>
          </a:xfrm>
        </p:spPr>
        <p:txBody>
          <a:bodyPr anchor="ctr"/>
          <a:lstStyle/>
          <a:p>
            <a:pPr algn="l"/>
            <a:r>
              <a:rPr lang="en-US" sz="6000" dirty="0">
                <a:solidFill>
                  <a:schemeClr val="bg1"/>
                </a:solidFill>
              </a:rPr>
              <a:t>WING DESIGN</a:t>
            </a:r>
          </a:p>
        </p:txBody>
      </p:sp>
      <p:sp>
        <p:nvSpPr>
          <p:cNvPr id="11" name="TextBox 10">
            <a:extLst>
              <a:ext uri="{FF2B5EF4-FFF2-40B4-BE49-F238E27FC236}">
                <a16:creationId xmlns:a16="http://schemas.microsoft.com/office/drawing/2014/main" id="{E56F1D30-7D5F-49C7-AB37-712C56613EB5}"/>
              </a:ext>
            </a:extLst>
          </p:cNvPr>
          <p:cNvSpPr txBox="1"/>
          <p:nvPr/>
        </p:nvSpPr>
        <p:spPr>
          <a:xfrm>
            <a:off x="10618694" y="95260"/>
            <a:ext cx="1573306" cy="400110"/>
          </a:xfrm>
          <a:prstGeom prst="rect">
            <a:avLst/>
          </a:prstGeom>
          <a:noFill/>
        </p:spPr>
        <p:txBody>
          <a:bodyPr wrap="square" rtlCol="0">
            <a:spAutoFit/>
          </a:bodyPr>
          <a:lstStyle/>
          <a:p>
            <a:r>
              <a:rPr lang="en-US" sz="2000" b="1" dirty="0">
                <a:solidFill>
                  <a:schemeClr val="bg1"/>
                </a:solidFill>
              </a:rPr>
              <a:t>Lecture 11</a:t>
            </a:r>
          </a:p>
        </p:txBody>
      </p:sp>
      <p:sp>
        <p:nvSpPr>
          <p:cNvPr id="12" name="TextBox 11">
            <a:extLst>
              <a:ext uri="{FF2B5EF4-FFF2-40B4-BE49-F238E27FC236}">
                <a16:creationId xmlns:a16="http://schemas.microsoft.com/office/drawing/2014/main" id="{5AF749CF-953B-4A51-908A-A2A11EFAA337}"/>
              </a:ext>
            </a:extLst>
          </p:cNvPr>
          <p:cNvSpPr txBox="1"/>
          <p:nvPr/>
        </p:nvSpPr>
        <p:spPr>
          <a:xfrm>
            <a:off x="338136" y="3791097"/>
            <a:ext cx="1472336" cy="400110"/>
          </a:xfrm>
          <a:prstGeom prst="rect">
            <a:avLst/>
          </a:prstGeom>
          <a:noFill/>
        </p:spPr>
        <p:txBody>
          <a:bodyPr wrap="square" rtlCol="0">
            <a:spAutoFit/>
          </a:bodyPr>
          <a:lstStyle/>
          <a:p>
            <a:pPr algn="ctr"/>
            <a:r>
              <a:rPr lang="en-US" sz="2000" b="1" dirty="0">
                <a:solidFill>
                  <a:schemeClr val="bg1"/>
                </a:solidFill>
              </a:rPr>
              <a:t>TOPIC 8</a:t>
            </a:r>
            <a:endParaRPr lang="en-US" sz="8800" b="1" dirty="0">
              <a:solidFill>
                <a:schemeClr val="bg1"/>
              </a:solidFill>
            </a:endParaRPr>
          </a:p>
        </p:txBody>
      </p:sp>
      <p:sp>
        <p:nvSpPr>
          <p:cNvPr id="13" name="Title 1">
            <a:extLst>
              <a:ext uri="{FF2B5EF4-FFF2-40B4-BE49-F238E27FC236}">
                <a16:creationId xmlns:a16="http://schemas.microsoft.com/office/drawing/2014/main" id="{7F713EE8-D719-4E60-AD7C-7C4076221D18}"/>
              </a:ext>
            </a:extLst>
          </p:cNvPr>
          <p:cNvSpPr txBox="1">
            <a:spLocks/>
          </p:cNvSpPr>
          <p:nvPr/>
        </p:nvSpPr>
        <p:spPr>
          <a:xfrm>
            <a:off x="914400" y="4220763"/>
            <a:ext cx="10363200" cy="916737"/>
          </a:xfrm>
          <a:prstGeom prst="rect">
            <a:avLst/>
          </a:prstGeom>
        </p:spPr>
        <p:txBody>
          <a:bodyPr/>
          <a:lstStyle>
            <a:lvl1pPr algn="ctr" defTabSz="192881" rtl="0" fontAlgn="base">
              <a:spcBef>
                <a:spcPct val="0"/>
              </a:spcBef>
              <a:spcAft>
                <a:spcPct val="0"/>
              </a:spcAft>
              <a:defRPr sz="2400" b="1" kern="1200">
                <a:solidFill>
                  <a:schemeClr val="tx1"/>
                </a:solidFill>
                <a:latin typeface="+mj-lt"/>
                <a:ea typeface="ＭＳ Ｐゴシック" charset="0"/>
                <a:cs typeface="ＭＳ Ｐゴシック" charset="0"/>
              </a:defRPr>
            </a:lvl1pPr>
            <a:lvl2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9pPr>
          </a:lstStyle>
          <a:p>
            <a:r>
              <a:rPr lang="en-US" dirty="0">
                <a:solidFill>
                  <a:schemeClr val="bg1"/>
                </a:solidFill>
              </a:rPr>
              <a:t>Thank You!</a:t>
            </a:r>
          </a:p>
        </p:txBody>
      </p:sp>
    </p:spTree>
    <p:extLst>
      <p:ext uri="{BB962C8B-B14F-4D97-AF65-F5344CB8AC3E}">
        <p14:creationId xmlns:p14="http://schemas.microsoft.com/office/powerpoint/2010/main" val="1127573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a:xfrm>
            <a:off x="609600" y="1600207"/>
            <a:ext cx="10972800" cy="4657718"/>
          </a:xfrm>
        </p:spPr>
        <p:txBody>
          <a:bodyPr/>
          <a:lstStyle/>
          <a:p>
            <a:pPr marL="0" indent="0">
              <a:spcBef>
                <a:spcPts val="0"/>
              </a:spcBef>
              <a:buNone/>
            </a:pPr>
            <a:r>
              <a:rPr lang="en-US" dirty="0"/>
              <a:t>8.2 </a:t>
            </a:r>
            <a:r>
              <a:rPr lang="en-US" sz="2400" dirty="0"/>
              <a:t>Infinite Wings &amp; Airfoils</a:t>
            </a:r>
          </a:p>
          <a:p>
            <a:pPr marL="192882" lvl="1" indent="0">
              <a:spcBef>
                <a:spcPts val="0"/>
              </a:spcBef>
              <a:buNone/>
            </a:pPr>
            <a:r>
              <a:rPr lang="en-US" sz="1800" dirty="0"/>
              <a:t>8.2.1. Airfoil Introduction &amp; Definition</a:t>
            </a:r>
          </a:p>
          <a:p>
            <a:pPr marL="192882" lvl="1" indent="0">
              <a:spcBef>
                <a:spcPts val="0"/>
              </a:spcBef>
              <a:buNone/>
            </a:pPr>
            <a:r>
              <a:rPr lang="en-US" sz="1800" dirty="0"/>
              <a:t>8.2.2. Characterization and Performance (Lift, moment and drag curves)</a:t>
            </a:r>
          </a:p>
          <a:p>
            <a:pPr marL="192882" lvl="1" indent="0">
              <a:spcBef>
                <a:spcPts val="0"/>
              </a:spcBef>
              <a:buNone/>
            </a:pPr>
            <a:r>
              <a:rPr lang="en-US" sz="1800" dirty="0"/>
              <a:t>8.2.3. Effects of design parameters (camber, thickness, nose radius)</a:t>
            </a:r>
          </a:p>
          <a:p>
            <a:pPr marL="192882" lvl="1" indent="0">
              <a:spcBef>
                <a:spcPts val="0"/>
              </a:spcBef>
              <a:buNone/>
            </a:pPr>
            <a:r>
              <a:rPr lang="en-US" sz="1800" dirty="0"/>
              <a:t>8.2.4. Effects of flow characteristics (viscosity and compressibility effects)</a:t>
            </a:r>
          </a:p>
          <a:p>
            <a:pPr marL="192882" lvl="1" indent="0">
              <a:spcBef>
                <a:spcPts val="0"/>
              </a:spcBef>
              <a:buNone/>
            </a:pPr>
            <a:r>
              <a:rPr lang="en-US" sz="1800" dirty="0"/>
              <a:t>8.2.5. Selection Procedure</a:t>
            </a:r>
          </a:p>
          <a:p>
            <a:pPr marL="192882" lvl="1" indent="0">
              <a:spcBef>
                <a:spcPts val="0"/>
              </a:spcBef>
              <a:buNone/>
            </a:pPr>
            <a:r>
              <a:rPr lang="en-US" sz="1800" dirty="0"/>
              <a:t>8.2.6. Airfoil Databases &amp; Tools</a:t>
            </a:r>
          </a:p>
          <a:p>
            <a:pPr marL="192882" lvl="1" indent="0">
              <a:spcBef>
                <a:spcPts val="0"/>
              </a:spcBef>
              <a:buNone/>
            </a:pPr>
            <a:endParaRPr lang="en-US" sz="1800" dirty="0"/>
          </a:p>
          <a:p>
            <a:pPr marL="192882" lvl="1" indent="0">
              <a:spcBef>
                <a:spcPts val="0"/>
              </a:spcBef>
              <a:buNone/>
            </a:pPr>
            <a:endParaRPr lang="en-US" sz="1800" dirty="0"/>
          </a:p>
          <a:p>
            <a:pPr marL="192882" lvl="1" indent="0">
              <a:spcBef>
                <a:spcPts val="0"/>
              </a:spcBef>
              <a:buNone/>
            </a:pPr>
            <a:endParaRPr lang="en-US" dirty="0">
              <a:highlight>
                <a:srgbClr val="00FFFF"/>
              </a:highlight>
            </a:endParaRPr>
          </a:p>
        </p:txBody>
      </p:sp>
      <p:pic>
        <p:nvPicPr>
          <p:cNvPr id="5" name="Picture 4">
            <a:extLst>
              <a:ext uri="{FF2B5EF4-FFF2-40B4-BE49-F238E27FC236}">
                <a16:creationId xmlns:a16="http://schemas.microsoft.com/office/drawing/2014/main" id="{05A7C2BB-858E-4303-9FDE-C7178A639BD5}"/>
              </a:ext>
            </a:extLst>
          </p:cNvPr>
          <p:cNvPicPr>
            <a:picLocks noChangeAspect="1"/>
          </p:cNvPicPr>
          <p:nvPr/>
        </p:nvPicPr>
        <p:blipFill>
          <a:blip r:embed="rId3"/>
          <a:stretch>
            <a:fillRect/>
          </a:stretch>
        </p:blipFill>
        <p:spPr>
          <a:xfrm>
            <a:off x="11161746" y="2329389"/>
            <a:ext cx="688908" cy="615749"/>
          </a:xfrm>
          <a:prstGeom prst="rect">
            <a:avLst/>
          </a:prstGeom>
        </p:spPr>
      </p:pic>
    </p:spTree>
    <p:extLst>
      <p:ext uri="{BB962C8B-B14F-4D97-AF65-F5344CB8AC3E}">
        <p14:creationId xmlns:p14="http://schemas.microsoft.com/office/powerpoint/2010/main" val="470222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Airfoil profiles | TikZ example">
            <a:extLst>
              <a:ext uri="{FF2B5EF4-FFF2-40B4-BE49-F238E27FC236}">
                <a16:creationId xmlns:a16="http://schemas.microsoft.com/office/drawing/2014/main" id="{12AA5520-02E5-4A3D-BDBB-722753A3B8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72"/>
          <a:stretch/>
        </p:blipFill>
        <p:spPr bwMode="auto">
          <a:xfrm>
            <a:off x="3836019" y="3672749"/>
            <a:ext cx="3404839" cy="22181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8.2.1 </a:t>
            </a:r>
            <a:r>
              <a:rPr lang="en-US" sz="3600" dirty="0"/>
              <a:t>Airfoil Introduction &amp; Definition</a:t>
            </a:r>
            <a:br>
              <a:rPr lang="en-US" sz="3600"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marL="0" indent="0">
              <a:buNone/>
            </a:pPr>
            <a:r>
              <a:rPr lang="en-US" dirty="0"/>
              <a:t>An Airfoil is a 2-dimensional cross section of a wing, blade or sail that produces an aerodynamic force when moving through a medium</a:t>
            </a:r>
          </a:p>
          <a:p>
            <a:r>
              <a:rPr lang="en-US" dirty="0"/>
              <a:t>The force component </a:t>
            </a:r>
            <a:r>
              <a:rPr lang="en-US" u="sng" dirty="0"/>
              <a:t>perpendicular to the flow </a:t>
            </a:r>
            <a:r>
              <a:rPr lang="en-US" dirty="0"/>
              <a:t>is called </a:t>
            </a:r>
            <a:r>
              <a:rPr lang="en-US" b="1" dirty="0"/>
              <a:t>Lift</a:t>
            </a:r>
          </a:p>
          <a:p>
            <a:r>
              <a:rPr lang="en-US" dirty="0"/>
              <a:t>The force component </a:t>
            </a:r>
            <a:r>
              <a:rPr lang="en-US" u="sng" dirty="0"/>
              <a:t>parallel to the flow </a:t>
            </a:r>
            <a:r>
              <a:rPr lang="en-US" dirty="0"/>
              <a:t>is called </a:t>
            </a:r>
            <a:r>
              <a:rPr lang="en-US" b="1" dirty="0"/>
              <a:t>drag</a:t>
            </a:r>
          </a:p>
          <a:p>
            <a:pPr marL="0" indent="0">
              <a:buNone/>
            </a:pPr>
            <a:endParaRPr lang="en-US" dirty="0"/>
          </a:p>
        </p:txBody>
      </p:sp>
    </p:spTree>
    <p:extLst>
      <p:ext uri="{BB962C8B-B14F-4D97-AF65-F5344CB8AC3E}">
        <p14:creationId xmlns:p14="http://schemas.microsoft.com/office/powerpoint/2010/main" val="3568730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8.2.1 </a:t>
            </a:r>
            <a:r>
              <a:rPr lang="en-US" sz="3600" dirty="0"/>
              <a:t>Airfoil Introduction &amp; Definition</a:t>
            </a:r>
            <a:br>
              <a:rPr lang="en-US" sz="3600"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marL="0" indent="0">
              <a:buNone/>
            </a:pPr>
            <a:r>
              <a:rPr lang="en-US" dirty="0"/>
              <a:t>The classical airfoil </a:t>
            </a:r>
            <a:r>
              <a:rPr lang="en-GB" altLang="en-US" dirty="0"/>
              <a:t>shape is defined as a combination of a thickness distribution wrapped around the camber line:</a:t>
            </a:r>
          </a:p>
          <a:p>
            <a:endParaRPr lang="en-GB" altLang="en-US" dirty="0"/>
          </a:p>
          <a:p>
            <a:pPr marL="0" indent="0">
              <a:buNone/>
            </a:pPr>
            <a:endParaRPr lang="en-US" dirty="0"/>
          </a:p>
          <a:p>
            <a:pPr marL="0" indent="0">
              <a:buNone/>
            </a:pPr>
            <a:endParaRPr lang="en-US" dirty="0"/>
          </a:p>
        </p:txBody>
      </p:sp>
      <p:sp>
        <p:nvSpPr>
          <p:cNvPr id="4" name="Freeform 12">
            <a:extLst>
              <a:ext uri="{FF2B5EF4-FFF2-40B4-BE49-F238E27FC236}">
                <a16:creationId xmlns:a16="http://schemas.microsoft.com/office/drawing/2014/main" id="{4E40B760-AC2E-4C7B-AF09-281023979736}"/>
              </a:ext>
            </a:extLst>
          </p:cNvPr>
          <p:cNvSpPr>
            <a:spLocks/>
          </p:cNvSpPr>
          <p:nvPr/>
        </p:nvSpPr>
        <p:spPr bwMode="auto">
          <a:xfrm>
            <a:off x="416467" y="4320586"/>
            <a:ext cx="2330450" cy="185737"/>
          </a:xfrm>
          <a:custGeom>
            <a:avLst/>
            <a:gdLst>
              <a:gd name="T0" fmla="*/ 0 w 1468"/>
              <a:gd name="T1" fmla="*/ 173037 h 117"/>
              <a:gd name="T2" fmla="*/ 228600 w 1468"/>
              <a:gd name="T3" fmla="*/ 96837 h 117"/>
              <a:gd name="T4" fmla="*/ 647700 w 1468"/>
              <a:gd name="T5" fmla="*/ 14287 h 117"/>
              <a:gd name="T6" fmla="*/ 1143000 w 1468"/>
              <a:gd name="T7" fmla="*/ 14287 h 117"/>
              <a:gd name="T8" fmla="*/ 1587500 w 1468"/>
              <a:gd name="T9" fmla="*/ 58737 h 117"/>
              <a:gd name="T10" fmla="*/ 2082800 w 1468"/>
              <a:gd name="T11" fmla="*/ 141287 h 117"/>
              <a:gd name="T12" fmla="*/ 2330450 w 1468"/>
              <a:gd name="T13" fmla="*/ 185737 h 117"/>
              <a:gd name="T14" fmla="*/ 0 60000 65536"/>
              <a:gd name="T15" fmla="*/ 0 60000 65536"/>
              <a:gd name="T16" fmla="*/ 0 60000 65536"/>
              <a:gd name="T17" fmla="*/ 0 60000 65536"/>
              <a:gd name="T18" fmla="*/ 0 60000 65536"/>
              <a:gd name="T19" fmla="*/ 0 60000 65536"/>
              <a:gd name="T20" fmla="*/ 0 60000 65536"/>
              <a:gd name="T21" fmla="*/ 0 w 1468"/>
              <a:gd name="T22" fmla="*/ 0 h 117"/>
              <a:gd name="T23" fmla="*/ 1468 w 1468"/>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68" h="117">
                <a:moveTo>
                  <a:pt x="0" y="109"/>
                </a:moveTo>
                <a:cubicBezTo>
                  <a:pt x="39" y="93"/>
                  <a:pt x="76" y="78"/>
                  <a:pt x="144" y="61"/>
                </a:cubicBezTo>
                <a:cubicBezTo>
                  <a:pt x="212" y="44"/>
                  <a:pt x="312" y="18"/>
                  <a:pt x="408" y="9"/>
                </a:cubicBezTo>
                <a:cubicBezTo>
                  <a:pt x="504" y="0"/>
                  <a:pt x="621" y="4"/>
                  <a:pt x="720" y="9"/>
                </a:cubicBezTo>
                <a:cubicBezTo>
                  <a:pt x="819" y="14"/>
                  <a:pt x="901" y="24"/>
                  <a:pt x="1000" y="37"/>
                </a:cubicBezTo>
                <a:cubicBezTo>
                  <a:pt x="1099" y="50"/>
                  <a:pt x="1234" y="76"/>
                  <a:pt x="1312" y="89"/>
                </a:cubicBezTo>
                <a:cubicBezTo>
                  <a:pt x="1390" y="102"/>
                  <a:pt x="1436" y="111"/>
                  <a:pt x="1468" y="117"/>
                </a:cubicBezTo>
              </a:path>
            </a:pathLst>
          </a:custGeom>
          <a:noFill/>
          <a:ln w="38100" cap="flat"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8" name="Text Box 20">
            <a:extLst>
              <a:ext uri="{FF2B5EF4-FFF2-40B4-BE49-F238E27FC236}">
                <a16:creationId xmlns:a16="http://schemas.microsoft.com/office/drawing/2014/main" id="{87A09933-547F-4A87-91E4-46EEAEE422E3}"/>
              </a:ext>
            </a:extLst>
          </p:cNvPr>
          <p:cNvSpPr txBox="1">
            <a:spLocks noChangeArrowheads="1"/>
          </p:cNvSpPr>
          <p:nvPr/>
        </p:nvSpPr>
        <p:spPr bwMode="auto">
          <a:xfrm>
            <a:off x="568867" y="5185135"/>
            <a:ext cx="1971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Mean camber line</a:t>
            </a:r>
          </a:p>
        </p:txBody>
      </p:sp>
      <p:sp>
        <p:nvSpPr>
          <p:cNvPr id="10" name="Text Box 21">
            <a:extLst>
              <a:ext uri="{FF2B5EF4-FFF2-40B4-BE49-F238E27FC236}">
                <a16:creationId xmlns:a16="http://schemas.microsoft.com/office/drawing/2014/main" id="{4E05EE49-7862-4C2C-AE95-E1C9C8CF9E90}"/>
              </a:ext>
            </a:extLst>
          </p:cNvPr>
          <p:cNvSpPr txBox="1">
            <a:spLocks noChangeArrowheads="1"/>
          </p:cNvSpPr>
          <p:nvPr/>
        </p:nvSpPr>
        <p:spPr bwMode="auto">
          <a:xfrm>
            <a:off x="3641995" y="5190718"/>
            <a:ext cx="3440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Symmetric thickness distribution</a:t>
            </a:r>
          </a:p>
        </p:txBody>
      </p:sp>
      <p:grpSp>
        <p:nvGrpSpPr>
          <p:cNvPr id="26" name="Group 25">
            <a:extLst>
              <a:ext uri="{FF2B5EF4-FFF2-40B4-BE49-F238E27FC236}">
                <a16:creationId xmlns:a16="http://schemas.microsoft.com/office/drawing/2014/main" id="{24B1BD61-E991-4E04-A117-F5394402ACB8}"/>
              </a:ext>
            </a:extLst>
          </p:cNvPr>
          <p:cNvGrpSpPr/>
          <p:nvPr/>
        </p:nvGrpSpPr>
        <p:grpSpPr>
          <a:xfrm>
            <a:off x="4419600" y="4234966"/>
            <a:ext cx="2316162" cy="422515"/>
            <a:chOff x="4419600" y="4234966"/>
            <a:chExt cx="2316162" cy="422515"/>
          </a:xfrm>
        </p:grpSpPr>
        <p:sp>
          <p:nvSpPr>
            <p:cNvPr id="12" name="Freeform 13">
              <a:extLst>
                <a:ext uri="{FF2B5EF4-FFF2-40B4-BE49-F238E27FC236}">
                  <a16:creationId xmlns:a16="http://schemas.microsoft.com/office/drawing/2014/main" id="{047CD994-E209-481E-9947-BA3A1069CABB}"/>
                </a:ext>
              </a:extLst>
            </p:cNvPr>
            <p:cNvSpPr>
              <a:spLocks/>
            </p:cNvSpPr>
            <p:nvPr/>
          </p:nvSpPr>
          <p:spPr bwMode="auto">
            <a:xfrm>
              <a:off x="4419600" y="4234966"/>
              <a:ext cx="2316162" cy="411162"/>
            </a:xfrm>
            <a:custGeom>
              <a:avLst/>
              <a:gdLst>
                <a:gd name="T0" fmla="*/ 2278062 w 1459"/>
                <a:gd name="T1" fmla="*/ 185737 h 259"/>
                <a:gd name="T2" fmla="*/ 1700212 w 1459"/>
                <a:gd name="T3" fmla="*/ 103187 h 259"/>
                <a:gd name="T4" fmla="*/ 1128712 w 1459"/>
                <a:gd name="T5" fmla="*/ 26987 h 259"/>
                <a:gd name="T6" fmla="*/ 766762 w 1459"/>
                <a:gd name="T7" fmla="*/ 1587 h 259"/>
                <a:gd name="T8" fmla="*/ 404812 w 1459"/>
                <a:gd name="T9" fmla="*/ 14287 h 259"/>
                <a:gd name="T10" fmla="*/ 188912 w 1459"/>
                <a:gd name="T11" fmla="*/ 52387 h 259"/>
                <a:gd name="T12" fmla="*/ 55562 w 1459"/>
                <a:gd name="T13" fmla="*/ 109537 h 259"/>
                <a:gd name="T14" fmla="*/ 4762 w 1459"/>
                <a:gd name="T15" fmla="*/ 166687 h 259"/>
                <a:gd name="T16" fmla="*/ 23812 w 1459"/>
                <a:gd name="T17" fmla="*/ 274637 h 259"/>
                <a:gd name="T18" fmla="*/ 119062 w 1459"/>
                <a:gd name="T19" fmla="*/ 325437 h 259"/>
                <a:gd name="T20" fmla="*/ 341312 w 1459"/>
                <a:gd name="T21" fmla="*/ 388937 h 259"/>
                <a:gd name="T22" fmla="*/ 696912 w 1459"/>
                <a:gd name="T23" fmla="*/ 407987 h 259"/>
                <a:gd name="T24" fmla="*/ 1204912 w 1459"/>
                <a:gd name="T25" fmla="*/ 369887 h 259"/>
                <a:gd name="T26" fmla="*/ 1611312 w 1459"/>
                <a:gd name="T27" fmla="*/ 319087 h 259"/>
                <a:gd name="T28" fmla="*/ 1941512 w 1459"/>
                <a:gd name="T29" fmla="*/ 268287 h 259"/>
                <a:gd name="T30" fmla="*/ 2316162 w 1459"/>
                <a:gd name="T31" fmla="*/ 198437 h 259"/>
                <a:gd name="T32" fmla="*/ 2278062 w 1459"/>
                <a:gd name="T33" fmla="*/ 185737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59"/>
                <a:gd name="T52" fmla="*/ 0 h 259"/>
                <a:gd name="T53" fmla="*/ 1459 w 1459"/>
                <a:gd name="T54" fmla="*/ 259 h 25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59" h="259">
                  <a:moveTo>
                    <a:pt x="1435" y="117"/>
                  </a:moveTo>
                  <a:lnTo>
                    <a:pt x="1071" y="65"/>
                  </a:lnTo>
                  <a:cubicBezTo>
                    <a:pt x="950" y="48"/>
                    <a:pt x="809" y="28"/>
                    <a:pt x="711" y="17"/>
                  </a:cubicBezTo>
                  <a:lnTo>
                    <a:pt x="483" y="1"/>
                  </a:lnTo>
                  <a:cubicBezTo>
                    <a:pt x="407" y="0"/>
                    <a:pt x="316" y="4"/>
                    <a:pt x="255" y="9"/>
                  </a:cubicBezTo>
                  <a:cubicBezTo>
                    <a:pt x="194" y="14"/>
                    <a:pt x="156" y="23"/>
                    <a:pt x="119" y="33"/>
                  </a:cubicBezTo>
                  <a:cubicBezTo>
                    <a:pt x="82" y="43"/>
                    <a:pt x="54" y="57"/>
                    <a:pt x="35" y="69"/>
                  </a:cubicBezTo>
                  <a:cubicBezTo>
                    <a:pt x="16" y="81"/>
                    <a:pt x="6" y="88"/>
                    <a:pt x="3" y="105"/>
                  </a:cubicBezTo>
                  <a:cubicBezTo>
                    <a:pt x="0" y="122"/>
                    <a:pt x="3" y="156"/>
                    <a:pt x="15" y="173"/>
                  </a:cubicBezTo>
                  <a:cubicBezTo>
                    <a:pt x="27" y="190"/>
                    <a:pt x="42" y="193"/>
                    <a:pt x="75" y="205"/>
                  </a:cubicBezTo>
                  <a:cubicBezTo>
                    <a:pt x="108" y="217"/>
                    <a:pt x="154" y="236"/>
                    <a:pt x="215" y="245"/>
                  </a:cubicBezTo>
                  <a:cubicBezTo>
                    <a:pt x="276" y="254"/>
                    <a:pt x="348" y="259"/>
                    <a:pt x="439" y="257"/>
                  </a:cubicBezTo>
                  <a:cubicBezTo>
                    <a:pt x="530" y="255"/>
                    <a:pt x="663" y="242"/>
                    <a:pt x="759" y="233"/>
                  </a:cubicBezTo>
                  <a:cubicBezTo>
                    <a:pt x="855" y="224"/>
                    <a:pt x="938" y="212"/>
                    <a:pt x="1015" y="201"/>
                  </a:cubicBezTo>
                  <a:lnTo>
                    <a:pt x="1223" y="169"/>
                  </a:lnTo>
                  <a:lnTo>
                    <a:pt x="1459" y="125"/>
                  </a:lnTo>
                  <a:lnTo>
                    <a:pt x="1435" y="117"/>
                  </a:lnTo>
                  <a:close/>
                </a:path>
              </a:pathLst>
            </a:custGeom>
            <a:noFill/>
            <a:ln w="38100" cap="flat"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14" name="Line 14">
              <a:extLst>
                <a:ext uri="{FF2B5EF4-FFF2-40B4-BE49-F238E27FC236}">
                  <a16:creationId xmlns:a16="http://schemas.microsoft.com/office/drawing/2014/main" id="{B3769C1F-FAFB-435C-B029-B0BF1183582E}"/>
                </a:ext>
              </a:extLst>
            </p:cNvPr>
            <p:cNvSpPr>
              <a:spLocks noChangeShapeType="1"/>
            </p:cNvSpPr>
            <p:nvPr/>
          </p:nvSpPr>
          <p:spPr bwMode="auto">
            <a:xfrm>
              <a:off x="4748212" y="4249253"/>
              <a:ext cx="0" cy="355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6" name="Line 15">
              <a:extLst>
                <a:ext uri="{FF2B5EF4-FFF2-40B4-BE49-F238E27FC236}">
                  <a16:creationId xmlns:a16="http://schemas.microsoft.com/office/drawing/2014/main" id="{8676D471-25C6-4D15-8D3E-B57FF6B03BF7}"/>
                </a:ext>
              </a:extLst>
            </p:cNvPr>
            <p:cNvSpPr>
              <a:spLocks noChangeShapeType="1"/>
            </p:cNvSpPr>
            <p:nvPr/>
          </p:nvSpPr>
          <p:spPr bwMode="auto">
            <a:xfrm>
              <a:off x="5086311" y="4246001"/>
              <a:ext cx="0" cy="41148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8" name="Line 16">
              <a:extLst>
                <a:ext uri="{FF2B5EF4-FFF2-40B4-BE49-F238E27FC236}">
                  <a16:creationId xmlns:a16="http://schemas.microsoft.com/office/drawing/2014/main" id="{43284C38-B63E-4BF5-BB78-E6D67B72236F}"/>
                </a:ext>
              </a:extLst>
            </p:cNvPr>
            <p:cNvSpPr>
              <a:spLocks noChangeShapeType="1"/>
            </p:cNvSpPr>
            <p:nvPr/>
          </p:nvSpPr>
          <p:spPr bwMode="auto">
            <a:xfrm>
              <a:off x="5402262" y="4268303"/>
              <a:ext cx="0" cy="355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0" name="Line 17">
              <a:extLst>
                <a:ext uri="{FF2B5EF4-FFF2-40B4-BE49-F238E27FC236}">
                  <a16:creationId xmlns:a16="http://schemas.microsoft.com/office/drawing/2014/main" id="{FF4995A1-2DC8-4F96-8491-80FC2AE8CAFB}"/>
                </a:ext>
              </a:extLst>
            </p:cNvPr>
            <p:cNvSpPr>
              <a:spLocks noChangeShapeType="1"/>
            </p:cNvSpPr>
            <p:nvPr/>
          </p:nvSpPr>
          <p:spPr bwMode="auto">
            <a:xfrm>
              <a:off x="5707062" y="4279454"/>
              <a:ext cx="0" cy="30175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2" name="Line 18">
              <a:extLst>
                <a:ext uri="{FF2B5EF4-FFF2-40B4-BE49-F238E27FC236}">
                  <a16:creationId xmlns:a16="http://schemas.microsoft.com/office/drawing/2014/main" id="{7CF02170-32C0-4EA8-9282-8A8DE1A5376A}"/>
                </a:ext>
              </a:extLst>
            </p:cNvPr>
            <p:cNvSpPr>
              <a:spLocks noChangeShapeType="1"/>
            </p:cNvSpPr>
            <p:nvPr/>
          </p:nvSpPr>
          <p:spPr bwMode="auto">
            <a:xfrm>
              <a:off x="6011862" y="4344503"/>
              <a:ext cx="0" cy="2286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4" name="Line 19">
              <a:extLst>
                <a:ext uri="{FF2B5EF4-FFF2-40B4-BE49-F238E27FC236}">
                  <a16:creationId xmlns:a16="http://schemas.microsoft.com/office/drawing/2014/main" id="{720F40E1-2518-4C56-9F75-2F33136E7448}"/>
                </a:ext>
              </a:extLst>
            </p:cNvPr>
            <p:cNvSpPr>
              <a:spLocks noChangeShapeType="1"/>
            </p:cNvSpPr>
            <p:nvPr/>
          </p:nvSpPr>
          <p:spPr bwMode="auto">
            <a:xfrm>
              <a:off x="6316662" y="4355654"/>
              <a:ext cx="0" cy="1524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
        <p:nvSpPr>
          <p:cNvPr id="29" name="Freeform 23">
            <a:extLst>
              <a:ext uri="{FF2B5EF4-FFF2-40B4-BE49-F238E27FC236}">
                <a16:creationId xmlns:a16="http://schemas.microsoft.com/office/drawing/2014/main" id="{054C7085-7976-4034-870B-6060572E70FD}"/>
              </a:ext>
            </a:extLst>
          </p:cNvPr>
          <p:cNvSpPr>
            <a:spLocks/>
          </p:cNvSpPr>
          <p:nvPr/>
        </p:nvSpPr>
        <p:spPr bwMode="auto">
          <a:xfrm>
            <a:off x="8904307" y="4324936"/>
            <a:ext cx="2330450" cy="177800"/>
          </a:xfrm>
          <a:custGeom>
            <a:avLst/>
            <a:gdLst>
              <a:gd name="T0" fmla="*/ 0 w 1468"/>
              <a:gd name="T1" fmla="*/ 165100 h 112"/>
              <a:gd name="T2" fmla="*/ 228600 w 1468"/>
              <a:gd name="T3" fmla="*/ 88900 h 112"/>
              <a:gd name="T4" fmla="*/ 660400 w 1468"/>
              <a:gd name="T5" fmla="*/ 11113 h 112"/>
              <a:gd name="T6" fmla="*/ 1162050 w 1468"/>
              <a:gd name="T7" fmla="*/ 17463 h 112"/>
              <a:gd name="T8" fmla="*/ 1587500 w 1468"/>
              <a:gd name="T9" fmla="*/ 68263 h 112"/>
              <a:gd name="T10" fmla="*/ 2089150 w 1468"/>
              <a:gd name="T11" fmla="*/ 138113 h 112"/>
              <a:gd name="T12" fmla="*/ 2330450 w 1468"/>
              <a:gd name="T13" fmla="*/ 177800 h 112"/>
              <a:gd name="T14" fmla="*/ 0 60000 65536"/>
              <a:gd name="T15" fmla="*/ 0 60000 65536"/>
              <a:gd name="T16" fmla="*/ 0 60000 65536"/>
              <a:gd name="T17" fmla="*/ 0 60000 65536"/>
              <a:gd name="T18" fmla="*/ 0 60000 65536"/>
              <a:gd name="T19" fmla="*/ 0 60000 65536"/>
              <a:gd name="T20" fmla="*/ 0 60000 65536"/>
              <a:gd name="T21" fmla="*/ 0 w 1468"/>
              <a:gd name="T22" fmla="*/ 0 h 112"/>
              <a:gd name="T23" fmla="*/ 1468 w 146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68" h="112">
                <a:moveTo>
                  <a:pt x="0" y="104"/>
                </a:moveTo>
                <a:cubicBezTo>
                  <a:pt x="39" y="88"/>
                  <a:pt x="75" y="72"/>
                  <a:pt x="144" y="56"/>
                </a:cubicBezTo>
                <a:cubicBezTo>
                  <a:pt x="213" y="40"/>
                  <a:pt x="318" y="14"/>
                  <a:pt x="416" y="7"/>
                </a:cubicBezTo>
                <a:cubicBezTo>
                  <a:pt x="514" y="0"/>
                  <a:pt x="635" y="5"/>
                  <a:pt x="732" y="11"/>
                </a:cubicBezTo>
                <a:cubicBezTo>
                  <a:pt x="829" y="17"/>
                  <a:pt x="903" y="30"/>
                  <a:pt x="1000" y="43"/>
                </a:cubicBezTo>
                <a:cubicBezTo>
                  <a:pt x="1097" y="56"/>
                  <a:pt x="1238" y="76"/>
                  <a:pt x="1316" y="87"/>
                </a:cubicBezTo>
                <a:cubicBezTo>
                  <a:pt x="1394" y="98"/>
                  <a:pt x="1436" y="107"/>
                  <a:pt x="1468" y="112"/>
                </a:cubicBezTo>
              </a:path>
            </a:pathLst>
          </a:custGeom>
          <a:noFill/>
          <a:ln w="38100" cap="flat"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1" name="Freeform 24">
            <a:extLst>
              <a:ext uri="{FF2B5EF4-FFF2-40B4-BE49-F238E27FC236}">
                <a16:creationId xmlns:a16="http://schemas.microsoft.com/office/drawing/2014/main" id="{7F31D087-F7D1-42BB-A746-0C162BA4D329}"/>
              </a:ext>
            </a:extLst>
          </p:cNvPr>
          <p:cNvSpPr>
            <a:spLocks/>
          </p:cNvSpPr>
          <p:nvPr/>
        </p:nvSpPr>
        <p:spPr bwMode="auto">
          <a:xfrm>
            <a:off x="8890020" y="4164598"/>
            <a:ext cx="2338387" cy="425450"/>
          </a:xfrm>
          <a:custGeom>
            <a:avLst/>
            <a:gdLst>
              <a:gd name="T0" fmla="*/ 2338387 w 1473"/>
              <a:gd name="T1" fmla="*/ 355600 h 268"/>
              <a:gd name="T2" fmla="*/ 1703387 w 1473"/>
              <a:gd name="T3" fmla="*/ 133350 h 268"/>
              <a:gd name="T4" fmla="*/ 1119187 w 1473"/>
              <a:gd name="T5" fmla="*/ 12700 h 268"/>
              <a:gd name="T6" fmla="*/ 750887 w 1473"/>
              <a:gd name="T7" fmla="*/ 0 h 268"/>
              <a:gd name="T8" fmla="*/ 439737 w 1473"/>
              <a:gd name="T9" fmla="*/ 25400 h 268"/>
              <a:gd name="T10" fmla="*/ 204787 w 1473"/>
              <a:gd name="T11" fmla="*/ 88900 h 268"/>
              <a:gd name="T12" fmla="*/ 71437 w 1473"/>
              <a:gd name="T13" fmla="*/ 184150 h 268"/>
              <a:gd name="T14" fmla="*/ 7937 w 1473"/>
              <a:gd name="T15" fmla="*/ 317500 h 268"/>
              <a:gd name="T16" fmla="*/ 26987 w 1473"/>
              <a:gd name="T17" fmla="*/ 368300 h 268"/>
              <a:gd name="T18" fmla="*/ 134937 w 1473"/>
              <a:gd name="T19" fmla="*/ 419100 h 268"/>
              <a:gd name="T20" fmla="*/ 401637 w 1473"/>
              <a:gd name="T21" fmla="*/ 406400 h 268"/>
              <a:gd name="T22" fmla="*/ 763587 w 1473"/>
              <a:gd name="T23" fmla="*/ 368300 h 268"/>
              <a:gd name="T24" fmla="*/ 1227137 w 1473"/>
              <a:gd name="T25" fmla="*/ 336550 h 268"/>
              <a:gd name="T26" fmla="*/ 1620837 w 1473"/>
              <a:gd name="T27" fmla="*/ 323850 h 268"/>
              <a:gd name="T28" fmla="*/ 1955800 w 1473"/>
              <a:gd name="T29" fmla="*/ 344487 h 268"/>
              <a:gd name="T30" fmla="*/ 2338387 w 1473"/>
              <a:gd name="T31" fmla="*/ 349250 h 268"/>
              <a:gd name="T32" fmla="*/ 2338387 w 1473"/>
              <a:gd name="T33" fmla="*/ 35560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3"/>
              <a:gd name="T52" fmla="*/ 0 h 268"/>
              <a:gd name="T53" fmla="*/ 1473 w 1473"/>
              <a:gd name="T54" fmla="*/ 268 h 2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73" h="268">
                <a:moveTo>
                  <a:pt x="1473" y="224"/>
                </a:moveTo>
                <a:lnTo>
                  <a:pt x="1073" y="84"/>
                </a:lnTo>
                <a:cubicBezTo>
                  <a:pt x="945" y="48"/>
                  <a:pt x="805" y="22"/>
                  <a:pt x="705" y="8"/>
                </a:cubicBezTo>
                <a:lnTo>
                  <a:pt x="473" y="0"/>
                </a:lnTo>
                <a:cubicBezTo>
                  <a:pt x="402" y="1"/>
                  <a:pt x="334" y="7"/>
                  <a:pt x="277" y="16"/>
                </a:cubicBezTo>
                <a:cubicBezTo>
                  <a:pt x="220" y="25"/>
                  <a:pt x="168" y="39"/>
                  <a:pt x="129" y="56"/>
                </a:cubicBezTo>
                <a:cubicBezTo>
                  <a:pt x="90" y="73"/>
                  <a:pt x="66" y="92"/>
                  <a:pt x="45" y="116"/>
                </a:cubicBezTo>
                <a:cubicBezTo>
                  <a:pt x="24" y="140"/>
                  <a:pt x="10" y="181"/>
                  <a:pt x="5" y="200"/>
                </a:cubicBezTo>
                <a:cubicBezTo>
                  <a:pt x="0" y="219"/>
                  <a:pt x="4" y="221"/>
                  <a:pt x="17" y="232"/>
                </a:cubicBezTo>
                <a:cubicBezTo>
                  <a:pt x="30" y="243"/>
                  <a:pt x="46" y="260"/>
                  <a:pt x="85" y="264"/>
                </a:cubicBezTo>
                <a:cubicBezTo>
                  <a:pt x="124" y="268"/>
                  <a:pt x="187" y="261"/>
                  <a:pt x="253" y="256"/>
                </a:cubicBezTo>
                <a:cubicBezTo>
                  <a:pt x="319" y="251"/>
                  <a:pt x="394" y="239"/>
                  <a:pt x="481" y="232"/>
                </a:cubicBezTo>
                <a:cubicBezTo>
                  <a:pt x="568" y="225"/>
                  <a:pt x="683" y="217"/>
                  <a:pt x="773" y="212"/>
                </a:cubicBezTo>
                <a:cubicBezTo>
                  <a:pt x="863" y="207"/>
                  <a:pt x="945" y="203"/>
                  <a:pt x="1021" y="204"/>
                </a:cubicBezTo>
                <a:lnTo>
                  <a:pt x="1232" y="217"/>
                </a:lnTo>
                <a:lnTo>
                  <a:pt x="1473" y="220"/>
                </a:lnTo>
                <a:lnTo>
                  <a:pt x="1473" y="224"/>
                </a:lnTo>
                <a:close/>
              </a:path>
            </a:pathLst>
          </a:custGeom>
          <a:noFill/>
          <a:ln w="38100" cap="flat"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33" name="Line 25">
            <a:extLst>
              <a:ext uri="{FF2B5EF4-FFF2-40B4-BE49-F238E27FC236}">
                <a16:creationId xmlns:a16="http://schemas.microsoft.com/office/drawing/2014/main" id="{9B83F257-FF11-4A06-90CF-86281A1AB799}"/>
              </a:ext>
            </a:extLst>
          </p:cNvPr>
          <p:cNvSpPr>
            <a:spLocks noChangeShapeType="1"/>
          </p:cNvSpPr>
          <p:nvPr/>
        </p:nvSpPr>
        <p:spPr bwMode="auto">
          <a:xfrm>
            <a:off x="8980507" y="4316998"/>
            <a:ext cx="82550" cy="2794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 name="Line 26">
            <a:extLst>
              <a:ext uri="{FF2B5EF4-FFF2-40B4-BE49-F238E27FC236}">
                <a16:creationId xmlns:a16="http://schemas.microsoft.com/office/drawing/2014/main" id="{9E576F44-4969-4C53-91B5-CD767A25C68F}"/>
              </a:ext>
            </a:extLst>
          </p:cNvPr>
          <p:cNvSpPr>
            <a:spLocks noChangeShapeType="1"/>
          </p:cNvSpPr>
          <p:nvPr/>
        </p:nvSpPr>
        <p:spPr bwMode="auto">
          <a:xfrm>
            <a:off x="9209107" y="4196348"/>
            <a:ext cx="76200" cy="36195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7" name="Line 27">
            <a:extLst>
              <a:ext uri="{FF2B5EF4-FFF2-40B4-BE49-F238E27FC236}">
                <a16:creationId xmlns:a16="http://schemas.microsoft.com/office/drawing/2014/main" id="{20E87A04-3161-4A90-96FA-64B37782B2C0}"/>
              </a:ext>
            </a:extLst>
          </p:cNvPr>
          <p:cNvSpPr>
            <a:spLocks noChangeShapeType="1"/>
          </p:cNvSpPr>
          <p:nvPr/>
        </p:nvSpPr>
        <p:spPr bwMode="auto">
          <a:xfrm>
            <a:off x="9590107" y="4175749"/>
            <a:ext cx="25400" cy="34925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9" name="Line 28">
            <a:extLst>
              <a:ext uri="{FF2B5EF4-FFF2-40B4-BE49-F238E27FC236}">
                <a16:creationId xmlns:a16="http://schemas.microsoft.com/office/drawing/2014/main" id="{B926321C-4D9D-4619-992F-53F4BA9DFD41}"/>
              </a:ext>
            </a:extLst>
          </p:cNvPr>
          <p:cNvSpPr>
            <a:spLocks noChangeShapeType="1"/>
          </p:cNvSpPr>
          <p:nvPr/>
        </p:nvSpPr>
        <p:spPr bwMode="auto">
          <a:xfrm>
            <a:off x="10047307" y="4177298"/>
            <a:ext cx="0" cy="3429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1" name="Line 29">
            <a:extLst>
              <a:ext uri="{FF2B5EF4-FFF2-40B4-BE49-F238E27FC236}">
                <a16:creationId xmlns:a16="http://schemas.microsoft.com/office/drawing/2014/main" id="{299AFF35-5FB7-4216-ACB5-8DA6630B4E5A}"/>
              </a:ext>
            </a:extLst>
          </p:cNvPr>
          <p:cNvSpPr>
            <a:spLocks noChangeShapeType="1"/>
          </p:cNvSpPr>
          <p:nvPr/>
        </p:nvSpPr>
        <p:spPr bwMode="auto">
          <a:xfrm flipH="1">
            <a:off x="10445654" y="4256596"/>
            <a:ext cx="31750" cy="23495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3" name="Line 30">
            <a:extLst>
              <a:ext uri="{FF2B5EF4-FFF2-40B4-BE49-F238E27FC236}">
                <a16:creationId xmlns:a16="http://schemas.microsoft.com/office/drawing/2014/main" id="{C9C0364E-37B4-4E2F-BBF9-B9F8F2C15B45}"/>
              </a:ext>
            </a:extLst>
          </p:cNvPr>
          <p:cNvSpPr>
            <a:spLocks noChangeShapeType="1"/>
          </p:cNvSpPr>
          <p:nvPr/>
        </p:nvSpPr>
        <p:spPr bwMode="auto">
          <a:xfrm flipH="1">
            <a:off x="10745807" y="4367798"/>
            <a:ext cx="31750" cy="14605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5" name="Text Box 9">
            <a:extLst>
              <a:ext uri="{FF2B5EF4-FFF2-40B4-BE49-F238E27FC236}">
                <a16:creationId xmlns:a16="http://schemas.microsoft.com/office/drawing/2014/main" id="{E525F91A-A5AA-4362-9D3A-F79BF6C26DE8}"/>
              </a:ext>
            </a:extLst>
          </p:cNvPr>
          <p:cNvSpPr txBox="1">
            <a:spLocks noChangeArrowheads="1"/>
          </p:cNvSpPr>
          <p:nvPr/>
        </p:nvSpPr>
        <p:spPr bwMode="auto">
          <a:xfrm>
            <a:off x="3049607" y="3623816"/>
            <a:ext cx="1016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8000" b="1" dirty="0"/>
              <a:t>+</a:t>
            </a:r>
          </a:p>
        </p:txBody>
      </p:sp>
      <p:sp>
        <p:nvSpPr>
          <p:cNvPr id="47" name="Text Box 11">
            <a:extLst>
              <a:ext uri="{FF2B5EF4-FFF2-40B4-BE49-F238E27FC236}">
                <a16:creationId xmlns:a16="http://schemas.microsoft.com/office/drawing/2014/main" id="{517B2945-A6AF-4DA3-A1AD-9836560905A0}"/>
              </a:ext>
            </a:extLst>
          </p:cNvPr>
          <p:cNvSpPr txBox="1">
            <a:spLocks noChangeArrowheads="1"/>
          </p:cNvSpPr>
          <p:nvPr/>
        </p:nvSpPr>
        <p:spPr bwMode="auto">
          <a:xfrm>
            <a:off x="7380558" y="3635974"/>
            <a:ext cx="1016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8000" b="1" dirty="0"/>
              <a:t>=</a:t>
            </a:r>
          </a:p>
        </p:txBody>
      </p:sp>
      <p:sp>
        <p:nvSpPr>
          <p:cNvPr id="50" name="Text Box 21">
            <a:extLst>
              <a:ext uri="{FF2B5EF4-FFF2-40B4-BE49-F238E27FC236}">
                <a16:creationId xmlns:a16="http://schemas.microsoft.com/office/drawing/2014/main" id="{8721854F-36DD-42AE-B468-1A95A41E620E}"/>
              </a:ext>
            </a:extLst>
          </p:cNvPr>
          <p:cNvSpPr txBox="1">
            <a:spLocks noChangeArrowheads="1"/>
          </p:cNvSpPr>
          <p:nvPr/>
        </p:nvSpPr>
        <p:spPr bwMode="auto">
          <a:xfrm>
            <a:off x="9283932" y="5190718"/>
            <a:ext cx="1461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Airfoil Shape</a:t>
            </a:r>
          </a:p>
        </p:txBody>
      </p:sp>
    </p:spTree>
    <p:extLst>
      <p:ext uri="{BB962C8B-B14F-4D97-AF65-F5344CB8AC3E}">
        <p14:creationId xmlns:p14="http://schemas.microsoft.com/office/powerpoint/2010/main" val="2166783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a:extLst>
              <a:ext uri="{FF2B5EF4-FFF2-40B4-BE49-F238E27FC236}">
                <a16:creationId xmlns:a16="http://schemas.microsoft.com/office/drawing/2014/main" id="{65990574-2AD3-43CC-96D6-1332C30DCFA2}"/>
              </a:ext>
            </a:extLst>
          </p:cNvPr>
          <p:cNvSpPr>
            <a:spLocks/>
          </p:cNvSpPr>
          <p:nvPr/>
        </p:nvSpPr>
        <p:spPr bwMode="auto">
          <a:xfrm>
            <a:off x="3962401" y="3045779"/>
            <a:ext cx="4643437" cy="1200150"/>
          </a:xfrm>
          <a:custGeom>
            <a:avLst/>
            <a:gdLst>
              <a:gd name="T0" fmla="*/ 4643437 w 2925"/>
              <a:gd name="T1" fmla="*/ 1000125 h 756"/>
              <a:gd name="T2" fmla="*/ 3592512 w 2925"/>
              <a:gd name="T3" fmla="*/ 368300 h 756"/>
              <a:gd name="T4" fmla="*/ 2414587 w 2925"/>
              <a:gd name="T5" fmla="*/ 50800 h 756"/>
              <a:gd name="T6" fmla="*/ 1527175 w 2925"/>
              <a:gd name="T7" fmla="*/ 63500 h 756"/>
              <a:gd name="T8" fmla="*/ 849313 w 2925"/>
              <a:gd name="T9" fmla="*/ 188912 h 756"/>
              <a:gd name="T10" fmla="*/ 330200 w 2925"/>
              <a:gd name="T11" fmla="*/ 436563 h 756"/>
              <a:gd name="T12" fmla="*/ 85725 w 2925"/>
              <a:gd name="T13" fmla="*/ 709612 h 756"/>
              <a:gd name="T14" fmla="*/ 33337 w 2925"/>
              <a:gd name="T15" fmla="*/ 992188 h 756"/>
              <a:gd name="T16" fmla="*/ 282575 w 2925"/>
              <a:gd name="T17" fmla="*/ 1174750 h 756"/>
              <a:gd name="T18" fmla="*/ 804862 w 2925"/>
              <a:gd name="T19" fmla="*/ 1146175 h 756"/>
              <a:gd name="T20" fmla="*/ 1485900 w 2925"/>
              <a:gd name="T21" fmla="*/ 909638 h 756"/>
              <a:gd name="T22" fmla="*/ 2428875 w 2925"/>
              <a:gd name="T23" fmla="*/ 784225 h 756"/>
              <a:gd name="T24" fmla="*/ 3868737 w 2925"/>
              <a:gd name="T25" fmla="*/ 825500 h 756"/>
              <a:gd name="T26" fmla="*/ 4635500 w 2925"/>
              <a:gd name="T27" fmla="*/ 992188 h 756"/>
              <a:gd name="T28" fmla="*/ 4643437 w 2925"/>
              <a:gd name="T29" fmla="*/ 1000125 h 7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25"/>
              <a:gd name="T46" fmla="*/ 0 h 756"/>
              <a:gd name="T47" fmla="*/ 2925 w 2925"/>
              <a:gd name="T48" fmla="*/ 756 h 7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25" h="756">
                <a:moveTo>
                  <a:pt x="2925" y="630"/>
                </a:moveTo>
                <a:cubicBezTo>
                  <a:pt x="2815" y="565"/>
                  <a:pt x="2497" y="332"/>
                  <a:pt x="2263" y="232"/>
                </a:cubicBezTo>
                <a:cubicBezTo>
                  <a:pt x="2029" y="132"/>
                  <a:pt x="1738" y="64"/>
                  <a:pt x="1521" y="32"/>
                </a:cubicBezTo>
                <a:cubicBezTo>
                  <a:pt x="1304" y="0"/>
                  <a:pt x="1126" y="25"/>
                  <a:pt x="962" y="40"/>
                </a:cubicBezTo>
                <a:cubicBezTo>
                  <a:pt x="798" y="55"/>
                  <a:pt x="661" y="80"/>
                  <a:pt x="535" y="119"/>
                </a:cubicBezTo>
                <a:cubicBezTo>
                  <a:pt x="409" y="158"/>
                  <a:pt x="288" y="220"/>
                  <a:pt x="208" y="275"/>
                </a:cubicBezTo>
                <a:cubicBezTo>
                  <a:pt x="128" y="330"/>
                  <a:pt x="85" y="389"/>
                  <a:pt x="54" y="447"/>
                </a:cubicBezTo>
                <a:cubicBezTo>
                  <a:pt x="23" y="505"/>
                  <a:pt x="0" y="576"/>
                  <a:pt x="21" y="625"/>
                </a:cubicBezTo>
                <a:cubicBezTo>
                  <a:pt x="42" y="674"/>
                  <a:pt x="97" y="724"/>
                  <a:pt x="178" y="740"/>
                </a:cubicBezTo>
                <a:cubicBezTo>
                  <a:pt x="259" y="756"/>
                  <a:pt x="381" y="750"/>
                  <a:pt x="507" y="722"/>
                </a:cubicBezTo>
                <a:cubicBezTo>
                  <a:pt x="633" y="694"/>
                  <a:pt x="765" y="611"/>
                  <a:pt x="936" y="573"/>
                </a:cubicBezTo>
                <a:cubicBezTo>
                  <a:pt x="1107" y="535"/>
                  <a:pt x="1280" y="503"/>
                  <a:pt x="1530" y="494"/>
                </a:cubicBezTo>
                <a:cubicBezTo>
                  <a:pt x="1780" y="485"/>
                  <a:pt x="2205" y="498"/>
                  <a:pt x="2437" y="520"/>
                </a:cubicBezTo>
                <a:cubicBezTo>
                  <a:pt x="2669" y="542"/>
                  <a:pt x="2839" y="607"/>
                  <a:pt x="2920" y="625"/>
                </a:cubicBezTo>
                <a:lnTo>
                  <a:pt x="2925" y="630"/>
                </a:lnTo>
                <a:close/>
              </a:path>
            </a:pathLst>
          </a:custGeom>
          <a:solidFill>
            <a:schemeClr val="bg1">
              <a:lumMod val="85000"/>
            </a:schemeClr>
          </a:solidFill>
          <a:ln>
            <a:headEnd/>
            <a:tailEnd/>
          </a:ln>
        </p:spPr>
        <p:style>
          <a:lnRef idx="2">
            <a:schemeClr val="accent2"/>
          </a:lnRef>
          <a:fillRef idx="1">
            <a:schemeClr val="lt1"/>
          </a:fillRef>
          <a:effectRef idx="0">
            <a:schemeClr val="accent2"/>
          </a:effectRef>
          <a:fontRef idx="minor">
            <a:schemeClr val="dk1"/>
          </a:fontRef>
        </p:style>
        <p:txBody>
          <a:bodyPr>
            <a:spAutoFit/>
          </a:bodyPr>
          <a:lstStyle/>
          <a:p>
            <a:endParaRPr lang="en-US"/>
          </a:p>
        </p:txBody>
      </p:sp>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8.2.1 </a:t>
            </a:r>
            <a:r>
              <a:rPr lang="en-US" sz="3600" dirty="0"/>
              <a:t>Airfoil Introduction &amp; Definition</a:t>
            </a:r>
            <a:br>
              <a:rPr lang="en-US" sz="3600" dirty="0"/>
            </a:br>
            <a:endParaRPr lang="en-US" dirty="0"/>
          </a:p>
        </p:txBody>
      </p:sp>
      <p:sp>
        <p:nvSpPr>
          <p:cNvPr id="7" name="Rectangle 11">
            <a:extLst>
              <a:ext uri="{FF2B5EF4-FFF2-40B4-BE49-F238E27FC236}">
                <a16:creationId xmlns:a16="http://schemas.microsoft.com/office/drawing/2014/main" id="{AA504EB6-E4BD-4972-B80E-3B3D0C158793}"/>
              </a:ext>
            </a:extLst>
          </p:cNvPr>
          <p:cNvSpPr>
            <a:spLocks noChangeArrowheads="1"/>
          </p:cNvSpPr>
          <p:nvPr/>
        </p:nvSpPr>
        <p:spPr bwMode="auto">
          <a:xfrm>
            <a:off x="3719513" y="4968241"/>
            <a:ext cx="806450" cy="59372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9" name="Rectangle 9">
            <a:extLst>
              <a:ext uri="{FF2B5EF4-FFF2-40B4-BE49-F238E27FC236}">
                <a16:creationId xmlns:a16="http://schemas.microsoft.com/office/drawing/2014/main" id="{FEC75BE8-1A2E-4605-AF28-6D09431B3E83}"/>
              </a:ext>
            </a:extLst>
          </p:cNvPr>
          <p:cNvSpPr>
            <a:spLocks noChangeArrowheads="1"/>
          </p:cNvSpPr>
          <p:nvPr/>
        </p:nvSpPr>
        <p:spPr bwMode="auto">
          <a:xfrm rot="20508981">
            <a:off x="2559460" y="4492934"/>
            <a:ext cx="5389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400" b="1" dirty="0">
                <a:latin typeface="+mn-lt"/>
              </a:rPr>
              <a:t>V</a:t>
            </a:r>
            <a:r>
              <a:rPr lang="en-GB" altLang="en-US" sz="2400" b="1" baseline="-25000" dirty="0">
                <a:latin typeface="+mn-lt"/>
              </a:rPr>
              <a:t>∞</a:t>
            </a:r>
          </a:p>
        </p:txBody>
      </p:sp>
      <p:sp>
        <p:nvSpPr>
          <p:cNvPr id="11" name="Rectangle 10">
            <a:extLst>
              <a:ext uri="{FF2B5EF4-FFF2-40B4-BE49-F238E27FC236}">
                <a16:creationId xmlns:a16="http://schemas.microsoft.com/office/drawing/2014/main" id="{9A06FEE2-6A30-490E-9DA1-B341418A0959}"/>
              </a:ext>
            </a:extLst>
          </p:cNvPr>
          <p:cNvSpPr>
            <a:spLocks noChangeArrowheads="1"/>
          </p:cNvSpPr>
          <p:nvPr/>
        </p:nvSpPr>
        <p:spPr bwMode="auto">
          <a:xfrm>
            <a:off x="2303463" y="4037966"/>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sz="2400" b="1" dirty="0">
                <a:latin typeface="+mj-lt"/>
                <a:cs typeface="Tahoma" panose="020B0604030504040204" pitchFamily="34" charset="0"/>
              </a:rPr>
              <a:t>α</a:t>
            </a:r>
            <a:endParaRPr lang="el-GR" altLang="en-US" sz="2400" b="1" baseline="-25000" dirty="0">
              <a:latin typeface="+mj-lt"/>
              <a:cs typeface="Tahoma" panose="020B0604030504040204" pitchFamily="34" charset="0"/>
            </a:endParaRPr>
          </a:p>
        </p:txBody>
      </p:sp>
      <p:sp>
        <p:nvSpPr>
          <p:cNvPr id="13" name="Line 17">
            <a:extLst>
              <a:ext uri="{FF2B5EF4-FFF2-40B4-BE49-F238E27FC236}">
                <a16:creationId xmlns:a16="http://schemas.microsoft.com/office/drawing/2014/main" id="{9F26B8E6-59A8-4DF5-A621-4F728FDCAC46}"/>
              </a:ext>
            </a:extLst>
          </p:cNvPr>
          <p:cNvSpPr>
            <a:spLocks noChangeShapeType="1"/>
          </p:cNvSpPr>
          <p:nvPr/>
        </p:nvSpPr>
        <p:spPr bwMode="auto">
          <a:xfrm flipH="1">
            <a:off x="9009063" y="3466466"/>
            <a:ext cx="7938" cy="5715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5" name="Text Box 18">
            <a:extLst>
              <a:ext uri="{FF2B5EF4-FFF2-40B4-BE49-F238E27FC236}">
                <a16:creationId xmlns:a16="http://schemas.microsoft.com/office/drawing/2014/main" id="{CEA65D4C-5835-418E-8A49-5988AA2C4159}"/>
              </a:ext>
            </a:extLst>
          </p:cNvPr>
          <p:cNvSpPr txBox="1">
            <a:spLocks noChangeArrowheads="1"/>
          </p:cNvSpPr>
          <p:nvPr/>
        </p:nvSpPr>
        <p:spPr bwMode="auto">
          <a:xfrm>
            <a:off x="9375189" y="2903109"/>
            <a:ext cx="24522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Camber </a:t>
            </a:r>
          </a:p>
          <a:p>
            <a:pPr eaLnBrk="1" hangingPunct="1"/>
            <a:r>
              <a:rPr lang="en-GB" altLang="en-US" dirty="0">
                <a:latin typeface="+mn-lt"/>
              </a:rPr>
              <a:t>(positive if above chord)</a:t>
            </a:r>
          </a:p>
        </p:txBody>
      </p:sp>
      <p:sp>
        <p:nvSpPr>
          <p:cNvPr id="17" name="Line 19">
            <a:extLst>
              <a:ext uri="{FF2B5EF4-FFF2-40B4-BE49-F238E27FC236}">
                <a16:creationId xmlns:a16="http://schemas.microsoft.com/office/drawing/2014/main" id="{9FA24D75-F7A2-4EE9-ACF1-DD6F5EB16360}"/>
              </a:ext>
            </a:extLst>
          </p:cNvPr>
          <p:cNvSpPr>
            <a:spLocks noChangeShapeType="1"/>
          </p:cNvSpPr>
          <p:nvPr/>
        </p:nvSpPr>
        <p:spPr bwMode="auto">
          <a:xfrm flipV="1">
            <a:off x="9017001" y="3219424"/>
            <a:ext cx="358188" cy="247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9" name="Line 21">
            <a:extLst>
              <a:ext uri="{FF2B5EF4-FFF2-40B4-BE49-F238E27FC236}">
                <a16:creationId xmlns:a16="http://schemas.microsoft.com/office/drawing/2014/main" id="{C09EB5C5-80D5-43E8-840F-5C44CAEFF893}"/>
              </a:ext>
            </a:extLst>
          </p:cNvPr>
          <p:cNvSpPr>
            <a:spLocks noChangeShapeType="1"/>
          </p:cNvSpPr>
          <p:nvPr/>
        </p:nvSpPr>
        <p:spPr bwMode="auto">
          <a:xfrm flipV="1">
            <a:off x="6037263" y="2209166"/>
            <a:ext cx="3810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1" name="Line 22">
            <a:extLst>
              <a:ext uri="{FF2B5EF4-FFF2-40B4-BE49-F238E27FC236}">
                <a16:creationId xmlns:a16="http://schemas.microsoft.com/office/drawing/2014/main" id="{82499A58-8BF7-4DEA-A394-6EB98D594913}"/>
              </a:ext>
            </a:extLst>
          </p:cNvPr>
          <p:cNvSpPr>
            <a:spLocks noChangeShapeType="1"/>
          </p:cNvSpPr>
          <p:nvPr/>
        </p:nvSpPr>
        <p:spPr bwMode="auto">
          <a:xfrm>
            <a:off x="1922463" y="4037966"/>
            <a:ext cx="7772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3" name="Line 23">
            <a:extLst>
              <a:ext uri="{FF2B5EF4-FFF2-40B4-BE49-F238E27FC236}">
                <a16:creationId xmlns:a16="http://schemas.microsoft.com/office/drawing/2014/main" id="{2E9D0DE8-D950-452C-AF71-099845D905B3}"/>
              </a:ext>
            </a:extLst>
          </p:cNvPr>
          <p:cNvSpPr>
            <a:spLocks noChangeShapeType="1"/>
          </p:cNvSpPr>
          <p:nvPr/>
        </p:nvSpPr>
        <p:spPr bwMode="auto">
          <a:xfrm flipV="1">
            <a:off x="3979863" y="2285366"/>
            <a:ext cx="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7" name="Freeform 25">
            <a:extLst>
              <a:ext uri="{FF2B5EF4-FFF2-40B4-BE49-F238E27FC236}">
                <a16:creationId xmlns:a16="http://schemas.microsoft.com/office/drawing/2014/main" id="{8768206C-F981-4D94-9851-E4FBF0A64C87}"/>
              </a:ext>
            </a:extLst>
          </p:cNvPr>
          <p:cNvSpPr>
            <a:spLocks/>
          </p:cNvSpPr>
          <p:nvPr/>
        </p:nvSpPr>
        <p:spPr bwMode="auto">
          <a:xfrm>
            <a:off x="3995738" y="3471229"/>
            <a:ext cx="4572000" cy="574675"/>
          </a:xfrm>
          <a:custGeom>
            <a:avLst/>
            <a:gdLst>
              <a:gd name="T0" fmla="*/ 0 w 2880"/>
              <a:gd name="T1" fmla="*/ 574675 h 362"/>
              <a:gd name="T2" fmla="*/ 441325 w 2880"/>
              <a:gd name="T3" fmla="*/ 360362 h 362"/>
              <a:gd name="T4" fmla="*/ 920750 w 2880"/>
              <a:gd name="T5" fmla="*/ 177800 h 362"/>
              <a:gd name="T6" fmla="*/ 1584325 w 2880"/>
              <a:gd name="T7" fmla="*/ 41275 h 362"/>
              <a:gd name="T8" fmla="*/ 2232025 w 2880"/>
              <a:gd name="T9" fmla="*/ 3175 h 362"/>
              <a:gd name="T10" fmla="*/ 2940050 w 2880"/>
              <a:gd name="T11" fmla="*/ 63500 h 362"/>
              <a:gd name="T12" fmla="*/ 3649663 w 2880"/>
              <a:gd name="T13" fmla="*/ 215900 h 362"/>
              <a:gd name="T14" fmla="*/ 4167188 w 2880"/>
              <a:gd name="T15" fmla="*/ 376237 h 362"/>
              <a:gd name="T16" fmla="*/ 4572000 w 2880"/>
              <a:gd name="T17" fmla="*/ 566738 h 3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0"/>
              <a:gd name="T28" fmla="*/ 0 h 362"/>
              <a:gd name="T29" fmla="*/ 2880 w 2880"/>
              <a:gd name="T30" fmla="*/ 362 h 3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0" h="362">
                <a:moveTo>
                  <a:pt x="0" y="362"/>
                </a:moveTo>
                <a:cubicBezTo>
                  <a:pt x="46" y="340"/>
                  <a:pt x="181" y="269"/>
                  <a:pt x="278" y="227"/>
                </a:cubicBezTo>
                <a:cubicBezTo>
                  <a:pt x="375" y="185"/>
                  <a:pt x="460" y="145"/>
                  <a:pt x="580" y="112"/>
                </a:cubicBezTo>
                <a:cubicBezTo>
                  <a:pt x="700" y="79"/>
                  <a:pt x="860" y="44"/>
                  <a:pt x="998" y="26"/>
                </a:cubicBezTo>
                <a:cubicBezTo>
                  <a:pt x="1136" y="8"/>
                  <a:pt x="1264" y="0"/>
                  <a:pt x="1406" y="2"/>
                </a:cubicBezTo>
                <a:cubicBezTo>
                  <a:pt x="1548" y="4"/>
                  <a:pt x="1703" y="18"/>
                  <a:pt x="1852" y="40"/>
                </a:cubicBezTo>
                <a:cubicBezTo>
                  <a:pt x="2001" y="62"/>
                  <a:pt x="2170" y="103"/>
                  <a:pt x="2299" y="136"/>
                </a:cubicBezTo>
                <a:cubicBezTo>
                  <a:pt x="2428" y="169"/>
                  <a:pt x="2528" y="200"/>
                  <a:pt x="2625" y="237"/>
                </a:cubicBezTo>
                <a:cubicBezTo>
                  <a:pt x="2722" y="274"/>
                  <a:pt x="2801" y="315"/>
                  <a:pt x="2880" y="357"/>
                </a:cubicBezTo>
              </a:path>
            </a:pathLst>
          </a:custGeom>
          <a:noFill/>
          <a:ln w="28575" cap="flat" cmpd="sng">
            <a:solidFill>
              <a:srgbClr val="FF3300"/>
            </a:solidFill>
            <a:prstDash val="dash"/>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29" name="Oval 26">
            <a:extLst>
              <a:ext uri="{FF2B5EF4-FFF2-40B4-BE49-F238E27FC236}">
                <a16:creationId xmlns:a16="http://schemas.microsoft.com/office/drawing/2014/main" id="{E1BFD121-11D2-4092-800E-673311C27BD6}"/>
              </a:ext>
            </a:extLst>
          </p:cNvPr>
          <p:cNvSpPr>
            <a:spLocks noChangeArrowheads="1"/>
          </p:cNvSpPr>
          <p:nvPr/>
        </p:nvSpPr>
        <p:spPr bwMode="auto">
          <a:xfrm>
            <a:off x="3979863" y="3885566"/>
            <a:ext cx="228600" cy="228600"/>
          </a:xfrm>
          <a:prstGeom prst="ellipse">
            <a:avLst/>
          </a:prstGeom>
          <a:noFill/>
          <a:ln w="19050" algn="ctr">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31" name="Arc 27">
            <a:extLst>
              <a:ext uri="{FF2B5EF4-FFF2-40B4-BE49-F238E27FC236}">
                <a16:creationId xmlns:a16="http://schemas.microsoft.com/office/drawing/2014/main" id="{1E48B147-71A2-464B-83CD-BB0B8AEE4644}"/>
              </a:ext>
            </a:extLst>
          </p:cNvPr>
          <p:cNvSpPr>
            <a:spLocks/>
          </p:cNvSpPr>
          <p:nvPr/>
        </p:nvSpPr>
        <p:spPr bwMode="auto">
          <a:xfrm flipH="1">
            <a:off x="2227263" y="4055429"/>
            <a:ext cx="784225" cy="488950"/>
          </a:xfrm>
          <a:custGeom>
            <a:avLst/>
            <a:gdLst>
              <a:gd name="T0" fmla="*/ 28464716 w 21600"/>
              <a:gd name="T1" fmla="*/ 0 h 11066"/>
              <a:gd name="T2" fmla="*/ 24825223 w 21600"/>
              <a:gd name="T3" fmla="*/ 21604200 h 11066"/>
              <a:gd name="T4" fmla="*/ 0 w 21600"/>
              <a:gd name="T5" fmla="*/ 954659 h 11066"/>
              <a:gd name="T6" fmla="*/ 0 60000 65536"/>
              <a:gd name="T7" fmla="*/ 0 60000 65536"/>
              <a:gd name="T8" fmla="*/ 0 60000 65536"/>
              <a:gd name="T9" fmla="*/ 0 w 21600"/>
              <a:gd name="T10" fmla="*/ 0 h 11066"/>
              <a:gd name="T11" fmla="*/ 21600 w 21600"/>
              <a:gd name="T12" fmla="*/ 11066 h 11066"/>
            </a:gdLst>
            <a:ahLst/>
            <a:cxnLst>
              <a:cxn ang="T6">
                <a:pos x="T0" y="T1"/>
              </a:cxn>
              <a:cxn ang="T7">
                <a:pos x="T2" y="T3"/>
              </a:cxn>
              <a:cxn ang="T8">
                <a:pos x="T4" y="T5"/>
              </a:cxn>
            </a:cxnLst>
            <a:rect l="T9" t="T10" r="T11" b="T12"/>
            <a:pathLst>
              <a:path w="21600" h="11066" fill="none" extrusionOk="0">
                <a:moveTo>
                  <a:pt x="21594" y="-1"/>
                </a:moveTo>
                <a:cubicBezTo>
                  <a:pt x="21598" y="162"/>
                  <a:pt x="21600" y="325"/>
                  <a:pt x="21600" y="489"/>
                </a:cubicBezTo>
                <a:cubicBezTo>
                  <a:pt x="21600" y="4193"/>
                  <a:pt x="20647" y="7835"/>
                  <a:pt x="18833" y="11066"/>
                </a:cubicBezTo>
              </a:path>
              <a:path w="21600" h="11066" stroke="0" extrusionOk="0">
                <a:moveTo>
                  <a:pt x="21594" y="-1"/>
                </a:moveTo>
                <a:cubicBezTo>
                  <a:pt x="21598" y="162"/>
                  <a:pt x="21600" y="325"/>
                  <a:pt x="21600" y="489"/>
                </a:cubicBezTo>
                <a:cubicBezTo>
                  <a:pt x="21600" y="4193"/>
                  <a:pt x="20647" y="7835"/>
                  <a:pt x="18833" y="11066"/>
                </a:cubicBezTo>
                <a:lnTo>
                  <a:pt x="0" y="489"/>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3" name="Line 28">
            <a:extLst>
              <a:ext uri="{FF2B5EF4-FFF2-40B4-BE49-F238E27FC236}">
                <a16:creationId xmlns:a16="http://schemas.microsoft.com/office/drawing/2014/main" id="{63225826-025F-446E-8A59-95711F3BB73C}"/>
              </a:ext>
            </a:extLst>
          </p:cNvPr>
          <p:cNvSpPr>
            <a:spLocks noChangeShapeType="1"/>
          </p:cNvSpPr>
          <p:nvPr/>
        </p:nvSpPr>
        <p:spPr bwMode="auto">
          <a:xfrm flipV="1">
            <a:off x="2074863" y="4190366"/>
            <a:ext cx="15240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5" name="Line 20">
            <a:extLst>
              <a:ext uri="{FF2B5EF4-FFF2-40B4-BE49-F238E27FC236}">
                <a16:creationId xmlns:a16="http://schemas.microsoft.com/office/drawing/2014/main" id="{72E30E7F-2C07-413B-B769-BC8EDB3B34AF}"/>
              </a:ext>
            </a:extLst>
          </p:cNvPr>
          <p:cNvSpPr>
            <a:spLocks noChangeShapeType="1"/>
          </p:cNvSpPr>
          <p:nvPr/>
        </p:nvSpPr>
        <p:spPr bwMode="auto">
          <a:xfrm flipH="1">
            <a:off x="6029326" y="3047366"/>
            <a:ext cx="7937" cy="8159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7" name="Text Box 29">
            <a:extLst>
              <a:ext uri="{FF2B5EF4-FFF2-40B4-BE49-F238E27FC236}">
                <a16:creationId xmlns:a16="http://schemas.microsoft.com/office/drawing/2014/main" id="{51994867-9878-4EDC-975A-D135C65AD222}"/>
              </a:ext>
            </a:extLst>
          </p:cNvPr>
          <p:cNvSpPr txBox="1">
            <a:spLocks noChangeArrowheads="1"/>
          </p:cNvSpPr>
          <p:nvPr/>
        </p:nvSpPr>
        <p:spPr bwMode="auto">
          <a:xfrm>
            <a:off x="4665663" y="1751966"/>
            <a:ext cx="51028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Airfoil thickness (measured normal to the chord, t/c)</a:t>
            </a:r>
          </a:p>
        </p:txBody>
      </p:sp>
      <p:sp>
        <p:nvSpPr>
          <p:cNvPr id="39" name="Line 16">
            <a:extLst>
              <a:ext uri="{FF2B5EF4-FFF2-40B4-BE49-F238E27FC236}">
                <a16:creationId xmlns:a16="http://schemas.microsoft.com/office/drawing/2014/main" id="{C53634F7-63B0-4C29-97EF-F5934A534264}"/>
              </a:ext>
            </a:extLst>
          </p:cNvPr>
          <p:cNvSpPr>
            <a:spLocks noChangeShapeType="1"/>
          </p:cNvSpPr>
          <p:nvPr/>
        </p:nvSpPr>
        <p:spPr bwMode="auto">
          <a:xfrm>
            <a:off x="6089651" y="3466466"/>
            <a:ext cx="308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1" name="Line 30">
            <a:extLst>
              <a:ext uri="{FF2B5EF4-FFF2-40B4-BE49-F238E27FC236}">
                <a16:creationId xmlns:a16="http://schemas.microsoft.com/office/drawing/2014/main" id="{EE99D6CA-CEB6-4BEB-A142-490366EC30EB}"/>
              </a:ext>
            </a:extLst>
          </p:cNvPr>
          <p:cNvSpPr>
            <a:spLocks noChangeShapeType="1"/>
          </p:cNvSpPr>
          <p:nvPr/>
        </p:nvSpPr>
        <p:spPr bwMode="auto">
          <a:xfrm>
            <a:off x="3979863" y="4037966"/>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43" name="Line 31">
            <a:extLst>
              <a:ext uri="{FF2B5EF4-FFF2-40B4-BE49-F238E27FC236}">
                <a16:creationId xmlns:a16="http://schemas.microsoft.com/office/drawing/2014/main" id="{FC364866-6673-4F38-9408-FF006EE445A2}"/>
              </a:ext>
            </a:extLst>
          </p:cNvPr>
          <p:cNvSpPr>
            <a:spLocks noChangeShapeType="1"/>
          </p:cNvSpPr>
          <p:nvPr/>
        </p:nvSpPr>
        <p:spPr bwMode="auto">
          <a:xfrm>
            <a:off x="8628063" y="3961766"/>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45" name="Line 32">
            <a:extLst>
              <a:ext uri="{FF2B5EF4-FFF2-40B4-BE49-F238E27FC236}">
                <a16:creationId xmlns:a16="http://schemas.microsoft.com/office/drawing/2014/main" id="{7BD444A4-B506-4D10-904D-60597C5B8205}"/>
              </a:ext>
            </a:extLst>
          </p:cNvPr>
          <p:cNvSpPr>
            <a:spLocks noChangeShapeType="1"/>
          </p:cNvSpPr>
          <p:nvPr/>
        </p:nvSpPr>
        <p:spPr bwMode="auto">
          <a:xfrm>
            <a:off x="3979863" y="4799966"/>
            <a:ext cx="4648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7" name="Text Box 33">
            <a:extLst>
              <a:ext uri="{FF2B5EF4-FFF2-40B4-BE49-F238E27FC236}">
                <a16:creationId xmlns:a16="http://schemas.microsoft.com/office/drawing/2014/main" id="{BA6BC854-EEE6-4ADA-8CDA-FF8897E99236}"/>
              </a:ext>
            </a:extLst>
          </p:cNvPr>
          <p:cNvSpPr txBox="1">
            <a:spLocks noChangeArrowheads="1"/>
          </p:cNvSpPr>
          <p:nvPr/>
        </p:nvSpPr>
        <p:spPr bwMode="auto">
          <a:xfrm>
            <a:off x="5884863" y="4858959"/>
            <a:ext cx="10423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Chord (c)</a:t>
            </a:r>
          </a:p>
        </p:txBody>
      </p:sp>
      <p:sp>
        <p:nvSpPr>
          <p:cNvPr id="49" name="Text Box 34">
            <a:extLst>
              <a:ext uri="{FF2B5EF4-FFF2-40B4-BE49-F238E27FC236}">
                <a16:creationId xmlns:a16="http://schemas.microsoft.com/office/drawing/2014/main" id="{6D03DF27-B362-4DF8-A8F1-4198A74D3D04}"/>
              </a:ext>
            </a:extLst>
          </p:cNvPr>
          <p:cNvSpPr txBox="1">
            <a:spLocks noChangeArrowheads="1"/>
          </p:cNvSpPr>
          <p:nvPr/>
        </p:nvSpPr>
        <p:spPr bwMode="auto">
          <a:xfrm>
            <a:off x="2989263" y="5104766"/>
            <a:ext cx="9407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latin typeface="+mn-lt"/>
              </a:rPr>
              <a:t>LE point</a:t>
            </a:r>
          </a:p>
        </p:txBody>
      </p:sp>
      <p:sp>
        <p:nvSpPr>
          <p:cNvPr id="51" name="Text Box 35">
            <a:extLst>
              <a:ext uri="{FF2B5EF4-FFF2-40B4-BE49-F238E27FC236}">
                <a16:creationId xmlns:a16="http://schemas.microsoft.com/office/drawing/2014/main" id="{F0472021-5432-4584-9C1F-9275CD2C79F4}"/>
              </a:ext>
            </a:extLst>
          </p:cNvPr>
          <p:cNvSpPr txBox="1">
            <a:spLocks noChangeArrowheads="1"/>
          </p:cNvSpPr>
          <p:nvPr/>
        </p:nvSpPr>
        <p:spPr bwMode="auto">
          <a:xfrm>
            <a:off x="9374188" y="4503193"/>
            <a:ext cx="9551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TE point</a:t>
            </a:r>
          </a:p>
        </p:txBody>
      </p:sp>
      <p:sp>
        <p:nvSpPr>
          <p:cNvPr id="53" name="Text Box 37">
            <a:extLst>
              <a:ext uri="{FF2B5EF4-FFF2-40B4-BE49-F238E27FC236}">
                <a16:creationId xmlns:a16="http://schemas.microsoft.com/office/drawing/2014/main" id="{0A4308C5-2090-4825-B67E-53B6C41EF34C}"/>
              </a:ext>
            </a:extLst>
          </p:cNvPr>
          <p:cNvSpPr txBox="1">
            <a:spLocks noChangeArrowheads="1"/>
          </p:cNvSpPr>
          <p:nvPr/>
        </p:nvSpPr>
        <p:spPr bwMode="auto">
          <a:xfrm>
            <a:off x="2608263" y="3167604"/>
            <a:ext cx="10198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LE radius</a:t>
            </a:r>
          </a:p>
        </p:txBody>
      </p:sp>
      <p:sp>
        <p:nvSpPr>
          <p:cNvPr id="55" name="Line 38">
            <a:extLst>
              <a:ext uri="{FF2B5EF4-FFF2-40B4-BE49-F238E27FC236}">
                <a16:creationId xmlns:a16="http://schemas.microsoft.com/office/drawing/2014/main" id="{7C5C26C3-4A71-4EE4-958A-A8F424684F4D}"/>
              </a:ext>
            </a:extLst>
          </p:cNvPr>
          <p:cNvSpPr>
            <a:spLocks noChangeShapeType="1"/>
          </p:cNvSpPr>
          <p:nvPr/>
        </p:nvSpPr>
        <p:spPr bwMode="auto">
          <a:xfrm>
            <a:off x="3370263" y="3504566"/>
            <a:ext cx="685800" cy="4175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7" name="Line 40">
            <a:extLst>
              <a:ext uri="{FF2B5EF4-FFF2-40B4-BE49-F238E27FC236}">
                <a16:creationId xmlns:a16="http://schemas.microsoft.com/office/drawing/2014/main" id="{2744CDB0-2A89-484B-B5DE-AF671707B199}"/>
              </a:ext>
            </a:extLst>
          </p:cNvPr>
          <p:cNvSpPr>
            <a:spLocks noChangeShapeType="1"/>
          </p:cNvSpPr>
          <p:nvPr/>
        </p:nvSpPr>
        <p:spPr bwMode="auto">
          <a:xfrm flipV="1">
            <a:off x="3522663" y="4037966"/>
            <a:ext cx="457200" cy="1066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spAutoFit/>
          </a:bodyPr>
          <a:lstStyle/>
          <a:p>
            <a:endParaRPr lang="en-US"/>
          </a:p>
        </p:txBody>
      </p:sp>
      <p:sp>
        <p:nvSpPr>
          <p:cNvPr id="59" name="Line 42">
            <a:extLst>
              <a:ext uri="{FF2B5EF4-FFF2-40B4-BE49-F238E27FC236}">
                <a16:creationId xmlns:a16="http://schemas.microsoft.com/office/drawing/2014/main" id="{677EC280-E7AB-4A3B-8642-403EFA5A5A5C}"/>
              </a:ext>
            </a:extLst>
          </p:cNvPr>
          <p:cNvSpPr>
            <a:spLocks noChangeShapeType="1"/>
          </p:cNvSpPr>
          <p:nvPr/>
        </p:nvSpPr>
        <p:spPr bwMode="auto">
          <a:xfrm flipV="1">
            <a:off x="4084638" y="3899854"/>
            <a:ext cx="82550" cy="104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1" name="Line 43">
            <a:extLst>
              <a:ext uri="{FF2B5EF4-FFF2-40B4-BE49-F238E27FC236}">
                <a16:creationId xmlns:a16="http://schemas.microsoft.com/office/drawing/2014/main" id="{B7E18CAE-B701-49E0-950C-AE7C52EC4A30}"/>
              </a:ext>
            </a:extLst>
          </p:cNvPr>
          <p:cNvSpPr>
            <a:spLocks noChangeShapeType="1"/>
          </p:cNvSpPr>
          <p:nvPr/>
        </p:nvSpPr>
        <p:spPr bwMode="auto">
          <a:xfrm flipV="1">
            <a:off x="4037013" y="4001454"/>
            <a:ext cx="10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3" name="Line 44">
            <a:extLst>
              <a:ext uri="{FF2B5EF4-FFF2-40B4-BE49-F238E27FC236}">
                <a16:creationId xmlns:a16="http://schemas.microsoft.com/office/drawing/2014/main" id="{B98F5706-DABE-4804-9786-4CF7F9564A88}"/>
              </a:ext>
            </a:extLst>
          </p:cNvPr>
          <p:cNvSpPr>
            <a:spLocks noChangeShapeType="1"/>
          </p:cNvSpPr>
          <p:nvPr/>
        </p:nvSpPr>
        <p:spPr bwMode="auto">
          <a:xfrm>
            <a:off x="4084638" y="3966529"/>
            <a:ext cx="0" cy="66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65" name="Line 45">
            <a:extLst>
              <a:ext uri="{FF2B5EF4-FFF2-40B4-BE49-F238E27FC236}">
                <a16:creationId xmlns:a16="http://schemas.microsoft.com/office/drawing/2014/main" id="{BF8645DF-E8F8-490D-BCC0-238819284B41}"/>
              </a:ext>
            </a:extLst>
          </p:cNvPr>
          <p:cNvSpPr>
            <a:spLocks noChangeShapeType="1"/>
          </p:cNvSpPr>
          <p:nvPr/>
        </p:nvSpPr>
        <p:spPr bwMode="auto">
          <a:xfrm flipV="1">
            <a:off x="3522663" y="4037966"/>
            <a:ext cx="4445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67" name="Line 46">
            <a:extLst>
              <a:ext uri="{FF2B5EF4-FFF2-40B4-BE49-F238E27FC236}">
                <a16:creationId xmlns:a16="http://schemas.microsoft.com/office/drawing/2014/main" id="{EEEC3CE9-6783-4EFA-A1BC-A32C12FB0518}"/>
              </a:ext>
            </a:extLst>
          </p:cNvPr>
          <p:cNvSpPr>
            <a:spLocks noChangeShapeType="1"/>
          </p:cNvSpPr>
          <p:nvPr/>
        </p:nvSpPr>
        <p:spPr bwMode="auto">
          <a:xfrm flipH="1" flipV="1">
            <a:off x="8615363" y="4037966"/>
            <a:ext cx="736600" cy="622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9" name="Text Box 47">
            <a:extLst>
              <a:ext uri="{FF2B5EF4-FFF2-40B4-BE49-F238E27FC236}">
                <a16:creationId xmlns:a16="http://schemas.microsoft.com/office/drawing/2014/main" id="{2364CA79-9B2D-45E9-9D90-FD737CAAB0D1}"/>
              </a:ext>
            </a:extLst>
          </p:cNvPr>
          <p:cNvSpPr txBox="1">
            <a:spLocks noChangeArrowheads="1"/>
          </p:cNvSpPr>
          <p:nvPr/>
        </p:nvSpPr>
        <p:spPr bwMode="auto">
          <a:xfrm>
            <a:off x="505205" y="4157907"/>
            <a:ext cx="15838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latin typeface="+mn-lt"/>
              </a:rPr>
              <a:t>Angle of attack</a:t>
            </a:r>
          </a:p>
        </p:txBody>
      </p:sp>
      <p:sp>
        <p:nvSpPr>
          <p:cNvPr id="73" name="Text Box 49">
            <a:extLst>
              <a:ext uri="{FF2B5EF4-FFF2-40B4-BE49-F238E27FC236}">
                <a16:creationId xmlns:a16="http://schemas.microsoft.com/office/drawing/2014/main" id="{6B674D59-7418-431A-84B6-211DDBDAE7DF}"/>
              </a:ext>
            </a:extLst>
          </p:cNvPr>
          <p:cNvSpPr txBox="1">
            <a:spLocks noChangeArrowheads="1"/>
          </p:cNvSpPr>
          <p:nvPr/>
        </p:nvSpPr>
        <p:spPr bwMode="auto">
          <a:xfrm>
            <a:off x="413086" y="4895771"/>
            <a:ext cx="20269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Freestream velocity</a:t>
            </a:r>
          </a:p>
        </p:txBody>
      </p:sp>
      <p:sp>
        <p:nvSpPr>
          <p:cNvPr id="75" name="Line 50">
            <a:extLst>
              <a:ext uri="{FF2B5EF4-FFF2-40B4-BE49-F238E27FC236}">
                <a16:creationId xmlns:a16="http://schemas.microsoft.com/office/drawing/2014/main" id="{82259C2F-D968-4CC2-A2C8-62D38109C7EE}"/>
              </a:ext>
            </a:extLst>
          </p:cNvPr>
          <p:cNvSpPr>
            <a:spLocks noChangeShapeType="1"/>
          </p:cNvSpPr>
          <p:nvPr/>
        </p:nvSpPr>
        <p:spPr bwMode="auto">
          <a:xfrm flipV="1">
            <a:off x="2401887" y="4847009"/>
            <a:ext cx="282575" cy="2148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77" name="Text Box 51">
            <a:extLst>
              <a:ext uri="{FF2B5EF4-FFF2-40B4-BE49-F238E27FC236}">
                <a16:creationId xmlns:a16="http://schemas.microsoft.com/office/drawing/2014/main" id="{1B911C47-A3F0-482C-A014-7830BD64E7A4}"/>
              </a:ext>
            </a:extLst>
          </p:cNvPr>
          <p:cNvSpPr txBox="1">
            <a:spLocks noChangeArrowheads="1"/>
          </p:cNvSpPr>
          <p:nvPr/>
        </p:nvSpPr>
        <p:spPr bwMode="auto">
          <a:xfrm>
            <a:off x="7399586" y="2537944"/>
            <a:ext cx="11865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Camber line</a:t>
            </a:r>
          </a:p>
        </p:txBody>
      </p:sp>
      <p:sp>
        <p:nvSpPr>
          <p:cNvPr id="79" name="Line 52">
            <a:extLst>
              <a:ext uri="{FF2B5EF4-FFF2-40B4-BE49-F238E27FC236}">
                <a16:creationId xmlns:a16="http://schemas.microsoft.com/office/drawing/2014/main" id="{E864A124-CEE8-4BF3-9704-5B75D4DD0E8A}"/>
              </a:ext>
            </a:extLst>
          </p:cNvPr>
          <p:cNvSpPr>
            <a:spLocks noChangeShapeType="1"/>
          </p:cNvSpPr>
          <p:nvPr/>
        </p:nvSpPr>
        <p:spPr bwMode="auto">
          <a:xfrm flipH="1">
            <a:off x="6858001" y="2688035"/>
            <a:ext cx="587053" cy="8427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81" name="Text Box 53">
            <a:extLst>
              <a:ext uri="{FF2B5EF4-FFF2-40B4-BE49-F238E27FC236}">
                <a16:creationId xmlns:a16="http://schemas.microsoft.com/office/drawing/2014/main" id="{A45E9146-90CA-401A-BDF2-37C03C642EDF}"/>
              </a:ext>
            </a:extLst>
          </p:cNvPr>
          <p:cNvSpPr txBox="1">
            <a:spLocks noChangeArrowheads="1"/>
          </p:cNvSpPr>
          <p:nvPr/>
        </p:nvSpPr>
        <p:spPr bwMode="auto">
          <a:xfrm>
            <a:off x="4116388" y="2164716"/>
            <a:ext cx="315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Y</a:t>
            </a:r>
          </a:p>
        </p:txBody>
      </p:sp>
      <p:sp>
        <p:nvSpPr>
          <p:cNvPr id="83" name="Text Box 54">
            <a:extLst>
              <a:ext uri="{FF2B5EF4-FFF2-40B4-BE49-F238E27FC236}">
                <a16:creationId xmlns:a16="http://schemas.microsoft.com/office/drawing/2014/main" id="{8BCF2141-0EE4-44D1-98BD-141795095EE3}"/>
              </a:ext>
            </a:extLst>
          </p:cNvPr>
          <p:cNvSpPr txBox="1">
            <a:spLocks noChangeArrowheads="1"/>
          </p:cNvSpPr>
          <p:nvPr/>
        </p:nvSpPr>
        <p:spPr bwMode="auto">
          <a:xfrm>
            <a:off x="9390063" y="3656966"/>
            <a:ext cx="304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latin typeface="+mj-lt"/>
              </a:rPr>
              <a:t>X</a:t>
            </a:r>
          </a:p>
        </p:txBody>
      </p:sp>
      <p:sp>
        <p:nvSpPr>
          <p:cNvPr id="85" name="Text Box 56">
            <a:extLst>
              <a:ext uri="{FF2B5EF4-FFF2-40B4-BE49-F238E27FC236}">
                <a16:creationId xmlns:a16="http://schemas.microsoft.com/office/drawing/2014/main" id="{B578A6C5-60E7-44E0-8499-230DC0F2E674}"/>
              </a:ext>
            </a:extLst>
          </p:cNvPr>
          <p:cNvSpPr txBox="1">
            <a:spLocks noChangeArrowheads="1"/>
          </p:cNvSpPr>
          <p:nvPr/>
        </p:nvSpPr>
        <p:spPr bwMode="auto">
          <a:xfrm>
            <a:off x="7398036" y="2220805"/>
            <a:ext cx="15856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Upper curve, f(c)</a:t>
            </a:r>
          </a:p>
        </p:txBody>
      </p:sp>
      <p:sp>
        <p:nvSpPr>
          <p:cNvPr id="87" name="Line 57">
            <a:extLst>
              <a:ext uri="{FF2B5EF4-FFF2-40B4-BE49-F238E27FC236}">
                <a16:creationId xmlns:a16="http://schemas.microsoft.com/office/drawing/2014/main" id="{7A7DB3CF-2053-4048-8F59-5F8D50EA32D1}"/>
              </a:ext>
            </a:extLst>
          </p:cNvPr>
          <p:cNvSpPr>
            <a:spLocks noChangeShapeType="1"/>
          </p:cNvSpPr>
          <p:nvPr/>
        </p:nvSpPr>
        <p:spPr bwMode="auto">
          <a:xfrm flipH="1">
            <a:off x="6684364" y="2356727"/>
            <a:ext cx="729689" cy="806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89" name="Text Box 58">
            <a:extLst>
              <a:ext uri="{FF2B5EF4-FFF2-40B4-BE49-F238E27FC236}">
                <a16:creationId xmlns:a16="http://schemas.microsoft.com/office/drawing/2014/main" id="{9490AE7B-7B79-4585-B0FA-482DD1B81788}"/>
              </a:ext>
            </a:extLst>
          </p:cNvPr>
          <p:cNvSpPr txBox="1">
            <a:spLocks noChangeArrowheads="1"/>
          </p:cNvSpPr>
          <p:nvPr/>
        </p:nvSpPr>
        <p:spPr bwMode="auto">
          <a:xfrm>
            <a:off x="7415405" y="2836377"/>
            <a:ext cx="1626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Lower curve, f(c)</a:t>
            </a:r>
          </a:p>
        </p:txBody>
      </p:sp>
      <p:sp>
        <p:nvSpPr>
          <p:cNvPr id="91" name="Line 59">
            <a:extLst>
              <a:ext uri="{FF2B5EF4-FFF2-40B4-BE49-F238E27FC236}">
                <a16:creationId xmlns:a16="http://schemas.microsoft.com/office/drawing/2014/main" id="{082D3039-FC34-479B-8DCF-3E2D5FFE3A14}"/>
              </a:ext>
            </a:extLst>
          </p:cNvPr>
          <p:cNvSpPr>
            <a:spLocks noChangeShapeType="1"/>
          </p:cNvSpPr>
          <p:nvPr/>
        </p:nvSpPr>
        <p:spPr bwMode="auto">
          <a:xfrm flipH="1">
            <a:off x="7045754" y="3047366"/>
            <a:ext cx="368300" cy="7488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179173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 grpId="0"/>
      <p:bldP spid="11" grpId="0"/>
      <p:bldP spid="13" grpId="0" animBg="1"/>
      <p:bldP spid="15" grpId="0"/>
      <p:bldP spid="17" grpId="0" animBg="1"/>
      <p:bldP spid="19" grpId="0" animBg="1"/>
      <p:bldP spid="21" grpId="0" animBg="1"/>
      <p:bldP spid="23" grpId="0" animBg="1"/>
      <p:bldP spid="27" grpId="0" animBg="1"/>
      <p:bldP spid="29" grpId="0" animBg="1"/>
      <p:bldP spid="31" grpId="0" animBg="1"/>
      <p:bldP spid="33" grpId="0" animBg="1"/>
      <p:bldP spid="35" grpId="0" animBg="1"/>
      <p:bldP spid="37" grpId="0"/>
      <p:bldP spid="39" grpId="0" animBg="1"/>
      <p:bldP spid="41" grpId="0" animBg="1"/>
      <p:bldP spid="43" grpId="0" animBg="1"/>
      <p:bldP spid="45" grpId="0" animBg="1"/>
      <p:bldP spid="47" grpId="0"/>
      <p:bldP spid="49" grpId="0"/>
      <p:bldP spid="51" grpId="0"/>
      <p:bldP spid="53" grpId="0"/>
      <p:bldP spid="55" grpId="0" animBg="1"/>
      <p:bldP spid="59" grpId="0" animBg="1"/>
      <p:bldP spid="61" grpId="0" animBg="1"/>
      <p:bldP spid="63" grpId="0" animBg="1"/>
      <p:bldP spid="65" grpId="0" animBg="1"/>
      <p:bldP spid="67" grpId="0" animBg="1"/>
      <p:bldP spid="69" grpId="0"/>
      <p:bldP spid="73" grpId="0"/>
      <p:bldP spid="75" grpId="0" animBg="1"/>
      <p:bldP spid="77" grpId="0"/>
      <p:bldP spid="79" grpId="0" animBg="1"/>
      <p:bldP spid="81" grpId="0"/>
      <p:bldP spid="83" grpId="0"/>
      <p:bldP spid="85" grpId="0"/>
      <p:bldP spid="87" grpId="0" animBg="1"/>
      <p:bldP spid="89" grpId="0"/>
      <p:bldP spid="9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8.2.1 </a:t>
            </a:r>
            <a:r>
              <a:rPr lang="en-US" sz="3600" dirty="0"/>
              <a:t>Airfoil Introduction &amp; Definition</a:t>
            </a:r>
            <a:br>
              <a:rPr lang="en-US" sz="3600"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r>
              <a:rPr lang="en-GB" altLang="en-US" sz="2000" dirty="0"/>
              <a:t>The medium or </a:t>
            </a:r>
            <a:r>
              <a:rPr lang="en-GB" altLang="en-US" sz="2000" b="1" dirty="0"/>
              <a:t>mean camber line </a:t>
            </a:r>
            <a:r>
              <a:rPr lang="en-GB" altLang="en-US" sz="2000" dirty="0"/>
              <a:t>(or airfoil mean line) is the line equidistant (distance measured orthogonally to the camber line itself!) in every point from the upper and lower airfoil curves.</a:t>
            </a:r>
          </a:p>
          <a:p>
            <a:r>
              <a:rPr lang="en-GB" altLang="en-US" sz="2000" dirty="0"/>
              <a:t>The chord is by definition the straight line going from the TE point (or half the TE thickness) to the </a:t>
            </a:r>
            <a:r>
              <a:rPr lang="en-GB" altLang="en-US" sz="2000" b="1" dirty="0"/>
              <a:t>farthest point on the airfoil</a:t>
            </a:r>
            <a:r>
              <a:rPr lang="en-GB" altLang="en-US" sz="2000" dirty="0"/>
              <a:t>, which is by definition the LE point on the airfoil. LE and TE point represent also the start and end point of the camber line.</a:t>
            </a:r>
          </a:p>
          <a:p>
            <a:r>
              <a:rPr lang="en-GB" altLang="en-US" sz="2000" dirty="0"/>
              <a:t>The </a:t>
            </a:r>
            <a:r>
              <a:rPr lang="en-GB" altLang="en-US" sz="2000" b="1" dirty="0"/>
              <a:t>total airfoil camber </a:t>
            </a:r>
            <a:r>
              <a:rPr lang="en-GB" altLang="en-US" sz="2000" dirty="0"/>
              <a:t>is measured as the maximum distance between the camber line and the chord line, measured normally to the chord and typically expressed as percentage of the chord length. </a:t>
            </a:r>
          </a:p>
          <a:p>
            <a:r>
              <a:rPr lang="en-GB" altLang="en-US" sz="2000" dirty="0"/>
              <a:t>The </a:t>
            </a:r>
            <a:r>
              <a:rPr lang="en-GB" altLang="en-US" sz="2000" b="1" dirty="0"/>
              <a:t>position of the maximum camber</a:t>
            </a:r>
            <a:r>
              <a:rPr lang="en-GB" altLang="en-US" sz="2000" dirty="0"/>
              <a:t> is also an important characteristic describing the airfoil. It is typically indicated as a percentage of the chord length.</a:t>
            </a:r>
          </a:p>
          <a:p>
            <a:r>
              <a:rPr lang="en-GB" altLang="en-US" sz="2000" dirty="0"/>
              <a:t>The thickness of the airfoil is measured normally to the chord line. </a:t>
            </a:r>
          </a:p>
          <a:p>
            <a:pPr lvl="1"/>
            <a:r>
              <a:rPr lang="en-GB" altLang="en-US" sz="1600" dirty="0"/>
              <a:t>The maximum thickness value </a:t>
            </a:r>
            <a:r>
              <a:rPr lang="en-GB" altLang="en-US" sz="1600" b="1" dirty="0"/>
              <a:t>as well as its position</a:t>
            </a:r>
            <a:r>
              <a:rPr lang="en-GB" altLang="en-US" sz="1600" dirty="0"/>
              <a:t> are important parameters affecting the behaviour of an airfoil. </a:t>
            </a:r>
          </a:p>
          <a:p>
            <a:r>
              <a:rPr lang="en-GB" altLang="en-US" sz="2000" dirty="0"/>
              <a:t>The angle of attack </a:t>
            </a:r>
            <a:r>
              <a:rPr lang="el-GR" altLang="en-US" sz="2000" dirty="0">
                <a:cs typeface="Arial" panose="020B0604020202020204" pitchFamily="34" charset="0"/>
              </a:rPr>
              <a:t>α</a:t>
            </a:r>
            <a:r>
              <a:rPr lang="nl-NL" altLang="en-US" sz="2000" dirty="0">
                <a:cs typeface="Arial" panose="020B0604020202020204" pitchFamily="34" charset="0"/>
              </a:rPr>
              <a:t> </a:t>
            </a:r>
            <a:r>
              <a:rPr lang="en-GB" altLang="en-US" sz="2000" dirty="0"/>
              <a:t>is measured as the angle between the direction of the freestream velocity (V</a:t>
            </a:r>
            <a:r>
              <a:rPr lang="en-GB" altLang="en-US" sz="2000" baseline="-25000" dirty="0">
                <a:cs typeface="Arial" panose="020B0604020202020204" pitchFamily="34" charset="0"/>
              </a:rPr>
              <a:t>∞</a:t>
            </a:r>
            <a:r>
              <a:rPr lang="en-GB" altLang="en-US" sz="2000" dirty="0">
                <a:cs typeface="Arial" panose="020B0604020202020204" pitchFamily="34" charset="0"/>
              </a:rPr>
              <a:t>) and the chord.</a:t>
            </a:r>
          </a:p>
          <a:p>
            <a:endParaRPr lang="en-GB" altLang="en-US" sz="2000" dirty="0"/>
          </a:p>
          <a:p>
            <a:endParaRPr lang="en-US" sz="2000" dirty="0"/>
          </a:p>
        </p:txBody>
      </p:sp>
    </p:spTree>
    <p:extLst>
      <p:ext uri="{BB962C8B-B14F-4D97-AF65-F5344CB8AC3E}">
        <p14:creationId xmlns:p14="http://schemas.microsoft.com/office/powerpoint/2010/main" val="2488923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11412129-FC7E-45F1-8F74-7FA6C38379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84" b="51318"/>
          <a:stretch/>
        </p:blipFill>
        <p:spPr bwMode="auto">
          <a:xfrm>
            <a:off x="7124102" y="2278444"/>
            <a:ext cx="4870893" cy="193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4012118B-F0FD-42B9-A129-86C38A216D9A}"/>
              </a:ext>
            </a:extLst>
          </p:cNvPr>
          <p:cNvSpPr>
            <a:spLocks noGrp="1"/>
          </p:cNvSpPr>
          <p:nvPr>
            <p:ph type="title"/>
          </p:nvPr>
        </p:nvSpPr>
        <p:spPr/>
        <p:txBody>
          <a:bodyPr/>
          <a:lstStyle/>
          <a:p>
            <a:r>
              <a:rPr lang="en-US" dirty="0"/>
              <a:t>8.2.1 </a:t>
            </a:r>
            <a:r>
              <a:rPr lang="en-US" sz="3600" dirty="0"/>
              <a:t>Airfoil Introduction &amp; Definition</a:t>
            </a:r>
            <a:br>
              <a:rPr lang="en-US" sz="3600" dirty="0"/>
            </a:br>
            <a:endParaRPr lang="en-US" dirty="0"/>
          </a:p>
        </p:txBody>
      </p:sp>
      <p:sp>
        <p:nvSpPr>
          <p:cNvPr id="3" name="Content Placeholder 2">
            <a:extLst>
              <a:ext uri="{FF2B5EF4-FFF2-40B4-BE49-F238E27FC236}">
                <a16:creationId xmlns:a16="http://schemas.microsoft.com/office/drawing/2014/main" id="{1EDE0312-EC7E-4A62-8428-A0F33FE0BA68}"/>
              </a:ext>
            </a:extLst>
          </p:cNvPr>
          <p:cNvSpPr>
            <a:spLocks noGrp="1"/>
          </p:cNvSpPr>
          <p:nvPr>
            <p:ph idx="1"/>
          </p:nvPr>
        </p:nvSpPr>
        <p:spPr>
          <a:xfrm>
            <a:off x="609600" y="1600207"/>
            <a:ext cx="7218556" cy="4108119"/>
          </a:xfrm>
        </p:spPr>
        <p:txBody>
          <a:bodyPr/>
          <a:lstStyle/>
          <a:p>
            <a:pPr marL="0" indent="0" eaLnBrk="1" hangingPunct="1">
              <a:buNone/>
            </a:pPr>
            <a:r>
              <a:rPr lang="en-GB" altLang="en-US" sz="2800" dirty="0"/>
              <a:t>How airfoils work: the pressure field</a:t>
            </a:r>
          </a:p>
          <a:p>
            <a:pPr eaLnBrk="1" hangingPunct="1"/>
            <a:r>
              <a:rPr lang="en-GB" altLang="en-US" sz="2000" dirty="0"/>
              <a:t>An airfoils perturbs the freestream velocity</a:t>
            </a:r>
          </a:p>
          <a:p>
            <a:r>
              <a:rPr lang="en-GB" altLang="en-US" sz="2000" dirty="0"/>
              <a:t>The flow is forced to deviate and accelerate along the airfoil</a:t>
            </a:r>
          </a:p>
          <a:p>
            <a:pPr eaLnBrk="1" hangingPunct="1"/>
            <a:r>
              <a:rPr lang="en-GB" altLang="en-US" sz="2000" dirty="0"/>
              <a:t>This acceleration generates pressure forces on the airfoil</a:t>
            </a:r>
          </a:p>
          <a:p>
            <a:pPr eaLnBrk="1" hangingPunct="1"/>
            <a:r>
              <a:rPr lang="en-GB" altLang="en-US" sz="2000" dirty="0"/>
              <a:t>The pressure distribution depends on:</a:t>
            </a:r>
          </a:p>
          <a:p>
            <a:pPr lvl="1"/>
            <a:r>
              <a:rPr lang="en-GB" altLang="en-US" sz="1800" dirty="0"/>
              <a:t>The freestream conditions (AOA, viscosity, …)</a:t>
            </a:r>
          </a:p>
          <a:p>
            <a:pPr lvl="1"/>
            <a:r>
              <a:rPr lang="en-GB" altLang="en-US" sz="1800" dirty="0"/>
              <a:t>The airfoil shape</a:t>
            </a:r>
          </a:p>
          <a:p>
            <a:pPr eaLnBrk="1" hangingPunct="1"/>
            <a:endParaRPr lang="en-GB" altLang="en-US" sz="2000" b="1" dirty="0"/>
          </a:p>
          <a:p>
            <a:pPr marL="0" indent="0" eaLnBrk="1" hangingPunct="1">
              <a:buNone/>
            </a:pPr>
            <a:r>
              <a:rPr lang="en-GB" altLang="en-US" sz="2000" dirty="0"/>
              <a:t>This pressure fields can be used to calculate lift and drag:</a:t>
            </a:r>
          </a:p>
          <a:p>
            <a:pPr eaLnBrk="1" hangingPunct="1"/>
            <a:r>
              <a:rPr lang="en-GB" altLang="en-US" sz="2000" b="1" dirty="0"/>
              <a:t>Lifting force = </a:t>
            </a:r>
            <a:r>
              <a:rPr lang="en-GB" altLang="en-US" sz="2000" dirty="0"/>
              <a:t>The component of the pressure forces resultant </a:t>
            </a:r>
            <a:r>
              <a:rPr lang="en-GB" altLang="en-US" sz="2000" b="1" dirty="0"/>
              <a:t>normal</a:t>
            </a:r>
            <a:r>
              <a:rPr lang="en-GB" altLang="en-US" sz="2000" dirty="0"/>
              <a:t> to the freestream direction</a:t>
            </a:r>
          </a:p>
          <a:p>
            <a:pPr eaLnBrk="1" hangingPunct="1"/>
            <a:r>
              <a:rPr lang="en-GB" altLang="en-US" sz="2000" b="1" dirty="0"/>
              <a:t>Drag force</a:t>
            </a:r>
            <a:r>
              <a:rPr lang="en-GB" altLang="en-US" sz="2000" dirty="0"/>
              <a:t> = the component </a:t>
            </a:r>
            <a:r>
              <a:rPr lang="en-GB" altLang="en-US" sz="2000" b="1" dirty="0"/>
              <a:t>parallel</a:t>
            </a:r>
            <a:r>
              <a:rPr lang="en-GB" altLang="en-US" sz="2000" dirty="0"/>
              <a:t> to the freestream direction</a:t>
            </a:r>
          </a:p>
          <a:p>
            <a:endParaRPr lang="en-US" sz="2000" dirty="0"/>
          </a:p>
        </p:txBody>
      </p:sp>
      <p:sp>
        <p:nvSpPr>
          <p:cNvPr id="7" name="TextBox 6">
            <a:extLst>
              <a:ext uri="{FF2B5EF4-FFF2-40B4-BE49-F238E27FC236}">
                <a16:creationId xmlns:a16="http://schemas.microsoft.com/office/drawing/2014/main" id="{C009B660-064B-40FB-985F-D658D1A2077F}"/>
              </a:ext>
            </a:extLst>
          </p:cNvPr>
          <p:cNvSpPr txBox="1"/>
          <p:nvPr/>
        </p:nvSpPr>
        <p:spPr>
          <a:xfrm>
            <a:off x="7828156" y="4228453"/>
            <a:ext cx="3969835" cy="338554"/>
          </a:xfrm>
          <a:prstGeom prst="rect">
            <a:avLst/>
          </a:prstGeom>
          <a:noFill/>
        </p:spPr>
        <p:txBody>
          <a:bodyPr wrap="square">
            <a:spAutoFit/>
          </a:bodyPr>
          <a:lstStyle/>
          <a:p>
            <a:pPr algn="ctr"/>
            <a:r>
              <a:rPr lang="en-GB" altLang="en-US" sz="1600" dirty="0"/>
              <a:t>Example of pressure distribution on an airfoil</a:t>
            </a:r>
          </a:p>
        </p:txBody>
      </p:sp>
    </p:spTree>
    <p:extLst>
      <p:ext uri="{BB962C8B-B14F-4D97-AF65-F5344CB8AC3E}">
        <p14:creationId xmlns:p14="http://schemas.microsoft.com/office/powerpoint/2010/main" val="3036740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02E03E8A-3598-4E88-9292-A819839A46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4" b="6729"/>
          <a:stretch/>
        </p:blipFill>
        <p:spPr bwMode="auto">
          <a:xfrm>
            <a:off x="7373146" y="2518619"/>
            <a:ext cx="4309616" cy="328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8.2.1 </a:t>
            </a:r>
            <a:r>
              <a:rPr lang="en-US" sz="3600" dirty="0"/>
              <a:t>Airfoil Introduction &amp; Definition</a:t>
            </a:r>
            <a:br>
              <a:rPr lang="en-US" sz="3600"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599" y="1600207"/>
            <a:ext cx="11422567" cy="4108119"/>
          </a:xfrm>
        </p:spPr>
        <p:txBody>
          <a:bodyPr/>
          <a:lstStyle/>
          <a:p>
            <a:pPr eaLnBrk="1" hangingPunct="1"/>
            <a:r>
              <a:rPr lang="en-GB" altLang="en-US" dirty="0"/>
              <a:t>The aerodynamic performance of airfoil sections can be studied by reference to the </a:t>
            </a:r>
            <a:r>
              <a:rPr lang="en-GB" altLang="en-US" b="1" dirty="0"/>
              <a:t>pressure distribution over the airfoil</a:t>
            </a:r>
            <a:r>
              <a:rPr lang="en-GB" altLang="en-US" dirty="0"/>
              <a:t>, expressed in terms of the </a:t>
            </a:r>
            <a:r>
              <a:rPr lang="en-GB" altLang="en-US" b="1" dirty="0"/>
              <a:t>pressure coefficient Cp:</a:t>
            </a:r>
            <a:r>
              <a:rPr lang="en-GB" altLang="en-US" dirty="0"/>
              <a:t>   </a:t>
            </a:r>
          </a:p>
          <a:p>
            <a:pPr eaLnBrk="1" hangingPunct="1"/>
            <a:endParaRPr lang="en-GB" altLang="en-US" dirty="0"/>
          </a:p>
          <a:p>
            <a:pPr eaLnBrk="1" hangingPunct="1"/>
            <a:endParaRPr lang="en-GB" altLang="en-US" dirty="0"/>
          </a:p>
          <a:p>
            <a:pPr eaLnBrk="1" hangingPunct="1"/>
            <a:endParaRPr lang="en-GB" altLang="en-US" dirty="0"/>
          </a:p>
          <a:p>
            <a:pPr eaLnBrk="1" hangingPunct="1"/>
            <a:endParaRPr lang="en-GB" altLang="en-US" dirty="0"/>
          </a:p>
        </p:txBody>
      </p:sp>
      <p:graphicFrame>
        <p:nvGraphicFramePr>
          <p:cNvPr id="7" name="Object 16">
            <a:extLst>
              <a:ext uri="{FF2B5EF4-FFF2-40B4-BE49-F238E27FC236}">
                <a16:creationId xmlns:a16="http://schemas.microsoft.com/office/drawing/2014/main" id="{638500FE-E947-424F-820E-5D3A79DB3453}"/>
              </a:ext>
            </a:extLst>
          </p:cNvPr>
          <p:cNvGraphicFramePr>
            <a:graphicFrameLocks noChangeAspect="1"/>
          </p:cNvGraphicFramePr>
          <p:nvPr>
            <p:extLst>
              <p:ext uri="{D42A27DB-BD31-4B8C-83A1-F6EECF244321}">
                <p14:modId xmlns:p14="http://schemas.microsoft.com/office/powerpoint/2010/main" val="3520076206"/>
              </p:ext>
            </p:extLst>
          </p:nvPr>
        </p:nvGraphicFramePr>
        <p:xfrm>
          <a:off x="3211456" y="2566418"/>
          <a:ext cx="1701744" cy="1282874"/>
        </p:xfrm>
        <a:graphic>
          <a:graphicData uri="http://schemas.openxmlformats.org/presentationml/2006/ole">
            <mc:AlternateContent xmlns:mc="http://schemas.openxmlformats.org/markup-compatibility/2006">
              <mc:Choice xmlns:v="urn:schemas-microsoft-com:vml" Requires="v">
                <p:oleObj name="Equation" r:id="rId4" imgW="774360" imgH="583920" progId="Equation.3">
                  <p:embed/>
                </p:oleObj>
              </mc:Choice>
              <mc:Fallback>
                <p:oleObj name="Equation" r:id="rId4" imgW="774360" imgH="583920" progId="Equation.3">
                  <p:embed/>
                  <p:pic>
                    <p:nvPicPr>
                      <p:cNvPr id="7" name="Object 16">
                        <a:extLst>
                          <a:ext uri="{FF2B5EF4-FFF2-40B4-BE49-F238E27FC236}">
                            <a16:creationId xmlns:a16="http://schemas.microsoft.com/office/drawing/2014/main" id="{638500FE-E947-424F-820E-5D3A79DB3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1456" y="2566418"/>
                        <a:ext cx="1701744" cy="1282874"/>
                      </a:xfrm>
                      <a:prstGeom prst="rect">
                        <a:avLst/>
                      </a:prstGeom>
                      <a:noFill/>
                      <a:ln w="9525">
                        <a:noFill/>
                        <a:miter lim="800000"/>
                        <a:headEnd/>
                        <a:tailEnd/>
                      </a:ln>
                      <a:effectLst/>
                    </p:spPr>
                  </p:pic>
                </p:oleObj>
              </mc:Fallback>
            </mc:AlternateContent>
          </a:graphicData>
        </a:graphic>
      </p:graphicFrame>
      <p:sp>
        <p:nvSpPr>
          <p:cNvPr id="8" name="TextBox 7">
            <a:extLst>
              <a:ext uri="{FF2B5EF4-FFF2-40B4-BE49-F238E27FC236}">
                <a16:creationId xmlns:a16="http://schemas.microsoft.com/office/drawing/2014/main" id="{C5CB067D-D1EA-486D-98F0-5F6FC99E64FB}"/>
              </a:ext>
            </a:extLst>
          </p:cNvPr>
          <p:cNvSpPr txBox="1"/>
          <p:nvPr/>
        </p:nvSpPr>
        <p:spPr>
          <a:xfrm>
            <a:off x="703190" y="3897090"/>
            <a:ext cx="7288518" cy="2585323"/>
          </a:xfrm>
          <a:prstGeom prst="rect">
            <a:avLst/>
          </a:prstGeom>
          <a:noFill/>
        </p:spPr>
        <p:txBody>
          <a:bodyPr wrap="square">
            <a:spAutoFit/>
          </a:bodyPr>
          <a:lstStyle/>
          <a:p>
            <a:pPr eaLnBrk="1" hangingPunct="1"/>
            <a:r>
              <a:rPr lang="en-GB" altLang="en-US" sz="1800" dirty="0">
                <a:latin typeface="+mn-lt"/>
              </a:rPr>
              <a:t>Where: </a:t>
            </a:r>
          </a:p>
          <a:p>
            <a:pPr eaLnBrk="1" hangingPunct="1"/>
            <a:r>
              <a:rPr lang="en-GB" altLang="en-US" sz="1800" dirty="0">
                <a:latin typeface="+mn-lt"/>
              </a:rPr>
              <a:t>Cp = difference between local static pressure (p) and freestream static pressure (p</a:t>
            </a:r>
            <a:r>
              <a:rPr lang="en-GB" altLang="en-US" sz="1800" baseline="-25000" dirty="0">
                <a:latin typeface="+mn-lt"/>
                <a:cs typeface="Arial" panose="020B0604020202020204" pitchFamily="34" charset="0"/>
              </a:rPr>
              <a:t>∞</a:t>
            </a:r>
            <a:r>
              <a:rPr lang="en-GB" altLang="en-US" sz="1800" dirty="0">
                <a:latin typeface="+mn-lt"/>
                <a:cs typeface="Arial" panose="020B0604020202020204" pitchFamily="34" charset="0"/>
              </a:rPr>
              <a:t>)</a:t>
            </a:r>
            <a:r>
              <a:rPr lang="en-GB" altLang="en-US" sz="1800" dirty="0">
                <a:latin typeface="+mn-lt"/>
              </a:rPr>
              <a:t>, normalized with the freestream dynamic pressure (1/2</a:t>
            </a:r>
            <a:r>
              <a:rPr lang="el-GR" altLang="en-US" sz="1800" dirty="0">
                <a:latin typeface="+mn-lt"/>
                <a:cs typeface="Arial" panose="020B0604020202020204" pitchFamily="34" charset="0"/>
              </a:rPr>
              <a:t>ρ</a:t>
            </a:r>
            <a:r>
              <a:rPr lang="nl-NL" altLang="en-US" sz="1800" dirty="0">
                <a:latin typeface="+mn-lt"/>
                <a:cs typeface="Arial" panose="020B0604020202020204" pitchFamily="34" charset="0"/>
              </a:rPr>
              <a:t>V</a:t>
            </a:r>
            <a:r>
              <a:rPr lang="nl-NL" altLang="en-US" sz="1800" baseline="30000" dirty="0">
                <a:latin typeface="+mn-lt"/>
                <a:cs typeface="Arial" panose="020B0604020202020204" pitchFamily="34" charset="0"/>
              </a:rPr>
              <a:t>2</a:t>
            </a:r>
            <a:r>
              <a:rPr lang="nl-NL" altLang="en-US" sz="1800" dirty="0">
                <a:latin typeface="+mn-lt"/>
                <a:cs typeface="Arial" panose="020B0604020202020204" pitchFamily="34" charset="0"/>
              </a:rPr>
              <a:t>)</a:t>
            </a:r>
            <a:r>
              <a:rPr lang="en-GB" altLang="en-US" sz="1800" dirty="0">
                <a:latin typeface="+mn-lt"/>
              </a:rPr>
              <a:t>. </a:t>
            </a:r>
          </a:p>
          <a:p>
            <a:pPr eaLnBrk="1" hangingPunct="1"/>
            <a:endParaRPr lang="en-GB" altLang="en-US" dirty="0">
              <a:latin typeface="+mn-lt"/>
            </a:endParaRPr>
          </a:p>
          <a:p>
            <a:pPr eaLnBrk="1" hangingPunct="1"/>
            <a:r>
              <a:rPr lang="en-GB" altLang="en-US" dirty="0">
                <a:latin typeface="+mn-lt"/>
              </a:rPr>
              <a:t>Note: C</a:t>
            </a:r>
            <a:r>
              <a:rPr lang="en-GB" altLang="en-US" baseline="-25000" dirty="0">
                <a:latin typeface="+mn-lt"/>
              </a:rPr>
              <a:t>p</a:t>
            </a:r>
            <a:r>
              <a:rPr lang="en-GB" altLang="en-US" dirty="0">
                <a:latin typeface="+mn-lt"/>
              </a:rPr>
              <a:t> is normally plotted "upside-down" with negative values (suction), higher on the plot. This is done so that the upper surface of a conventional lifting airfoil corresponds to the upper curve.</a:t>
            </a:r>
          </a:p>
          <a:p>
            <a:pPr eaLnBrk="1" hangingPunct="1"/>
            <a:br>
              <a:rPr lang="en-GB" altLang="en-US" dirty="0">
                <a:latin typeface="+mn-lt"/>
              </a:rPr>
            </a:br>
            <a:endParaRPr lang="en-GB" altLang="en-US" sz="1800" dirty="0">
              <a:latin typeface="+mn-lt"/>
            </a:endParaRPr>
          </a:p>
        </p:txBody>
      </p:sp>
      <p:sp>
        <p:nvSpPr>
          <p:cNvPr id="5" name="Oval 4">
            <a:extLst>
              <a:ext uri="{FF2B5EF4-FFF2-40B4-BE49-F238E27FC236}">
                <a16:creationId xmlns:a16="http://schemas.microsoft.com/office/drawing/2014/main" id="{4DD54F59-F1B0-49ED-8FBF-64D5B3C1EE86}"/>
              </a:ext>
            </a:extLst>
          </p:cNvPr>
          <p:cNvSpPr/>
          <p:nvPr/>
        </p:nvSpPr>
        <p:spPr>
          <a:xfrm>
            <a:off x="8341112" y="4348976"/>
            <a:ext cx="412595" cy="412595"/>
          </a:xfrm>
          <a:prstGeom prst="ellipse">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6A9C52E-4CD7-456A-BB0F-EDF7117BFC12}"/>
              </a:ext>
            </a:extLst>
          </p:cNvPr>
          <p:cNvSpPr/>
          <p:nvPr/>
        </p:nvSpPr>
        <p:spPr>
          <a:xfrm>
            <a:off x="8341112" y="5453735"/>
            <a:ext cx="412595" cy="412595"/>
          </a:xfrm>
          <a:prstGeom prst="ellipse">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Are you on track for this course?</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solidFill>
                  <a:schemeClr val="bg1">
                    <a:lumMod val="65000"/>
                  </a:schemeClr>
                </a:solidFill>
              </a:rPr>
              <a:t>Have you calculated/verified the OEW, Mission Fuel Weight and MTOW?</a:t>
            </a:r>
          </a:p>
          <a:p>
            <a:pPr>
              <a:lnSpc>
                <a:spcPct val="150000"/>
              </a:lnSpc>
              <a:buFont typeface="Wingdings" panose="05000000000000000000" pitchFamily="2" charset="2"/>
              <a:buChar char="ü"/>
            </a:pPr>
            <a:r>
              <a:rPr lang="en-US" dirty="0">
                <a:solidFill>
                  <a:schemeClr val="bg1">
                    <a:lumMod val="65000"/>
                  </a:schemeClr>
                </a:solidFill>
              </a:rPr>
              <a:t>Have you completed the class 1 weight estimation?</a:t>
            </a:r>
          </a:p>
          <a:p>
            <a:pPr>
              <a:lnSpc>
                <a:spcPct val="150000"/>
              </a:lnSpc>
              <a:buFont typeface="Wingdings" panose="05000000000000000000" pitchFamily="2" charset="2"/>
              <a:buChar char="ü"/>
            </a:pPr>
            <a:r>
              <a:rPr lang="en-US" dirty="0">
                <a:solidFill>
                  <a:schemeClr val="bg1">
                    <a:lumMod val="65000"/>
                  </a:schemeClr>
                </a:solidFill>
              </a:rPr>
              <a:t>Have you started the T/W – W/S diagram (Stall/Take-off)?</a:t>
            </a:r>
          </a:p>
          <a:p>
            <a:pPr>
              <a:lnSpc>
                <a:spcPct val="150000"/>
              </a:lnSpc>
              <a:buFont typeface="Wingdings" panose="05000000000000000000" pitchFamily="2" charset="2"/>
              <a:buChar char="ü"/>
            </a:pPr>
            <a:r>
              <a:rPr lang="en-US" dirty="0"/>
              <a:t>Have you started the T/W – W/S diagram (Landing/Drag Polar)?</a:t>
            </a:r>
          </a:p>
          <a:p>
            <a:pPr>
              <a:lnSpc>
                <a:spcPct val="150000"/>
              </a:lnSpc>
              <a:buFont typeface="Wingdings" panose="05000000000000000000" pitchFamily="2" charset="2"/>
              <a:buChar char="ü"/>
            </a:pPr>
            <a:r>
              <a:rPr lang="en-US" dirty="0"/>
              <a:t>Have you started looking at reference engines?</a:t>
            </a:r>
          </a:p>
          <a:p>
            <a:pPr>
              <a:lnSpc>
                <a:spcPct val="150000"/>
              </a:lnSpc>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906814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8.2.1 </a:t>
            </a:r>
            <a:r>
              <a:rPr lang="en-US" sz="3600" dirty="0"/>
              <a:t>Airfoil Introduction &amp; Definition</a:t>
            </a:r>
            <a:br>
              <a:rPr lang="en-US" sz="3600"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marL="0" indent="0" eaLnBrk="1" hangingPunct="1">
              <a:buNone/>
            </a:pPr>
            <a:r>
              <a:rPr lang="en-GB" altLang="en-US" sz="2000" dirty="0"/>
              <a:t>The area on the cp plot between the upper and lower surface profile is the </a:t>
            </a:r>
            <a:r>
              <a:rPr lang="en-GB" altLang="en-US" sz="2000" b="1" dirty="0"/>
              <a:t>Airfoil lift coefficient:</a:t>
            </a:r>
          </a:p>
          <a:p>
            <a:pPr eaLnBrk="1" hangingPunct="1"/>
            <a:endParaRPr lang="en-GB" altLang="en-US" sz="2000" dirty="0"/>
          </a:p>
          <a:p>
            <a:pPr eaLnBrk="1" hangingPunct="1"/>
            <a:endParaRPr lang="en-GB" altLang="en-US" sz="2000" dirty="0"/>
          </a:p>
          <a:p>
            <a:pPr eaLnBrk="1" hangingPunct="1"/>
            <a:endParaRPr lang="en-GB" altLang="en-US" sz="2000" dirty="0"/>
          </a:p>
          <a:p>
            <a:pPr eaLnBrk="1" hangingPunct="1"/>
            <a:endParaRPr lang="en-GB" altLang="en-US" sz="2000" dirty="0"/>
          </a:p>
          <a:p>
            <a:pPr eaLnBrk="1" hangingPunct="1"/>
            <a:endParaRPr lang="en-GB" altLang="en-US" sz="2000" dirty="0"/>
          </a:p>
          <a:p>
            <a:pPr eaLnBrk="1" hangingPunct="1"/>
            <a:endParaRPr lang="en-GB" altLang="en-US" sz="2000" dirty="0"/>
          </a:p>
          <a:p>
            <a:pPr eaLnBrk="1" hangingPunct="1"/>
            <a:endParaRPr lang="en-GB" altLang="en-US" sz="2000" dirty="0"/>
          </a:p>
          <a:p>
            <a:pPr eaLnBrk="1" hangingPunct="1"/>
            <a:endParaRPr lang="en-GB" altLang="en-US" sz="2000" dirty="0"/>
          </a:p>
          <a:p>
            <a:pPr eaLnBrk="1" hangingPunct="1"/>
            <a:endParaRPr lang="en-GB" altLang="en-US" sz="2000" dirty="0"/>
          </a:p>
          <a:p>
            <a:pPr eaLnBrk="1" hangingPunct="1"/>
            <a:endParaRPr lang="en-GB" altLang="en-US" sz="2000" dirty="0"/>
          </a:p>
          <a:p>
            <a:pPr eaLnBrk="1" hangingPunct="1"/>
            <a:endParaRPr lang="en-GB" altLang="en-US" sz="2000" dirty="0"/>
          </a:p>
          <a:p>
            <a:pPr eaLnBrk="1" hangingPunct="1"/>
            <a:endParaRPr lang="en-GB" altLang="en-US" sz="2000" dirty="0"/>
          </a:p>
          <a:p>
            <a:pPr marL="0" indent="0" eaLnBrk="1" hangingPunct="1">
              <a:buNone/>
            </a:pPr>
            <a:endParaRPr lang="en-GB" altLang="en-US" sz="2000" dirty="0"/>
          </a:p>
        </p:txBody>
      </p:sp>
      <p:pic>
        <p:nvPicPr>
          <p:cNvPr id="11" name="Picture 6" descr="AirfoilCp">
            <a:extLst>
              <a:ext uri="{FF2B5EF4-FFF2-40B4-BE49-F238E27FC236}">
                <a16:creationId xmlns:a16="http://schemas.microsoft.com/office/drawing/2014/main" id="{78E18C3F-3C39-4413-836B-AA4264481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048" y="2905335"/>
            <a:ext cx="6727903" cy="303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15">
            <a:extLst>
              <a:ext uri="{FF2B5EF4-FFF2-40B4-BE49-F238E27FC236}">
                <a16:creationId xmlns:a16="http://schemas.microsoft.com/office/drawing/2014/main" id="{17E7EE71-1E03-44F0-811C-C48B09BB0E94}"/>
              </a:ext>
            </a:extLst>
          </p:cNvPr>
          <p:cNvGraphicFramePr>
            <a:graphicFrameLocks noChangeAspect="1"/>
          </p:cNvGraphicFramePr>
          <p:nvPr>
            <p:extLst>
              <p:ext uri="{D42A27DB-BD31-4B8C-83A1-F6EECF244321}">
                <p14:modId xmlns:p14="http://schemas.microsoft.com/office/powerpoint/2010/main" val="1013247341"/>
              </p:ext>
            </p:extLst>
          </p:nvPr>
        </p:nvGraphicFramePr>
        <p:xfrm>
          <a:off x="4254500" y="2039938"/>
          <a:ext cx="3683000" cy="909637"/>
        </p:xfrm>
        <a:graphic>
          <a:graphicData uri="http://schemas.openxmlformats.org/presentationml/2006/ole">
            <mc:AlternateContent xmlns:mc="http://schemas.openxmlformats.org/markup-compatibility/2006">
              <mc:Choice xmlns:v="urn:schemas-microsoft-com:vml" Requires="v">
                <p:oleObj name="Equation" r:id="rId4" imgW="1866600" imgH="469800" progId="Equation.DSMT4">
                  <p:embed/>
                </p:oleObj>
              </mc:Choice>
              <mc:Fallback>
                <p:oleObj name="Equation" r:id="rId4" imgW="1866600" imgH="469800" progId="Equation.DSMT4">
                  <p:embed/>
                  <p:pic>
                    <p:nvPicPr>
                      <p:cNvPr id="13" name="Object 15">
                        <a:extLst>
                          <a:ext uri="{FF2B5EF4-FFF2-40B4-BE49-F238E27FC236}">
                            <a16:creationId xmlns:a16="http://schemas.microsoft.com/office/drawing/2014/main" id="{17E7EE71-1E03-44F0-811C-C48B09BB0E94}"/>
                          </a:ext>
                        </a:extLst>
                      </p:cNvPr>
                      <p:cNvPicPr>
                        <a:picLocks noChangeAspect="1" noChangeArrowheads="1"/>
                      </p:cNvPicPr>
                      <p:nvPr/>
                    </p:nvPicPr>
                    <p:blipFill>
                      <a:blip r:embed="rId5"/>
                      <a:srcRect/>
                      <a:stretch>
                        <a:fillRect/>
                      </a:stretch>
                    </p:blipFill>
                    <p:spPr bwMode="auto">
                      <a:xfrm>
                        <a:off x="4254500" y="2039938"/>
                        <a:ext cx="3683000" cy="909637"/>
                      </a:xfrm>
                      <a:prstGeom prst="rect">
                        <a:avLst/>
                      </a:prstGeom>
                      <a:noFill/>
                      <a:ln w="9525">
                        <a:noFill/>
                        <a:miter lim="800000"/>
                        <a:headEnd/>
                        <a:tailEnd/>
                      </a:ln>
                      <a:effectLst/>
                    </p:spPr>
                  </p:pic>
                </p:oleObj>
              </mc:Fallback>
            </mc:AlternateContent>
          </a:graphicData>
        </a:graphic>
      </p:graphicFrame>
      <p:pic>
        <p:nvPicPr>
          <p:cNvPr id="15" name="Picture 14">
            <a:extLst>
              <a:ext uri="{FF2B5EF4-FFF2-40B4-BE49-F238E27FC236}">
                <a16:creationId xmlns:a16="http://schemas.microsoft.com/office/drawing/2014/main" id="{E7D3C63C-60B5-4292-A353-AAF7EA039DEE}"/>
              </a:ext>
            </a:extLst>
          </p:cNvPr>
          <p:cNvPicPr>
            <a:picLocks noChangeAspect="1"/>
          </p:cNvPicPr>
          <p:nvPr/>
        </p:nvPicPr>
        <p:blipFill>
          <a:blip r:embed="rId6"/>
          <a:stretch>
            <a:fillRect/>
          </a:stretch>
        </p:blipFill>
        <p:spPr>
          <a:xfrm>
            <a:off x="11161746" y="2186881"/>
            <a:ext cx="688908" cy="615749"/>
          </a:xfrm>
          <a:prstGeom prst="rect">
            <a:avLst/>
          </a:prstGeom>
        </p:spPr>
      </p:pic>
      <p:sp>
        <p:nvSpPr>
          <p:cNvPr id="17" name="Rectangle 18">
            <a:extLst>
              <a:ext uri="{FF2B5EF4-FFF2-40B4-BE49-F238E27FC236}">
                <a16:creationId xmlns:a16="http://schemas.microsoft.com/office/drawing/2014/main" id="{EED17741-4B10-4BC7-A9D8-2659448EE393}"/>
              </a:ext>
            </a:extLst>
          </p:cNvPr>
          <p:cNvSpPr>
            <a:spLocks noChangeArrowheads="1"/>
          </p:cNvSpPr>
          <p:nvPr/>
        </p:nvSpPr>
        <p:spPr bwMode="auto">
          <a:xfrm>
            <a:off x="4373137" y="5074436"/>
            <a:ext cx="1302834" cy="36671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Airfoil lift C</a:t>
            </a:r>
            <a:r>
              <a:rPr lang="en-GB" altLang="en-US" baseline="-25000" dirty="0">
                <a:latin typeface="+mn-lt"/>
              </a:rPr>
              <a:t>l</a:t>
            </a:r>
          </a:p>
        </p:txBody>
      </p:sp>
      <p:sp>
        <p:nvSpPr>
          <p:cNvPr id="18" name="Rectangle 18">
            <a:extLst>
              <a:ext uri="{FF2B5EF4-FFF2-40B4-BE49-F238E27FC236}">
                <a16:creationId xmlns:a16="http://schemas.microsoft.com/office/drawing/2014/main" id="{3BFBB5DC-473E-4F4F-852E-72080069BC77}"/>
              </a:ext>
            </a:extLst>
          </p:cNvPr>
          <p:cNvSpPr>
            <a:spLocks noChangeArrowheads="1"/>
          </p:cNvSpPr>
          <p:nvPr/>
        </p:nvSpPr>
        <p:spPr bwMode="auto">
          <a:xfrm>
            <a:off x="3891775" y="5456332"/>
            <a:ext cx="1784196" cy="3693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Stagnation Point</a:t>
            </a:r>
          </a:p>
        </p:txBody>
      </p:sp>
      <p:sp>
        <p:nvSpPr>
          <p:cNvPr id="19" name="Rectangle 18">
            <a:extLst>
              <a:ext uri="{FF2B5EF4-FFF2-40B4-BE49-F238E27FC236}">
                <a16:creationId xmlns:a16="http://schemas.microsoft.com/office/drawing/2014/main" id="{E2CBA304-A886-4829-BEA5-6AA166F78E85}"/>
              </a:ext>
            </a:extLst>
          </p:cNvPr>
          <p:cNvSpPr>
            <a:spLocks noChangeArrowheads="1"/>
          </p:cNvSpPr>
          <p:nvPr/>
        </p:nvSpPr>
        <p:spPr bwMode="auto">
          <a:xfrm>
            <a:off x="6729606" y="5338994"/>
            <a:ext cx="2415787" cy="3693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Trailing Edge Pressure</a:t>
            </a:r>
          </a:p>
        </p:txBody>
      </p:sp>
      <p:sp>
        <p:nvSpPr>
          <p:cNvPr id="20" name="Rectangle 19">
            <a:extLst>
              <a:ext uri="{FF2B5EF4-FFF2-40B4-BE49-F238E27FC236}">
                <a16:creationId xmlns:a16="http://schemas.microsoft.com/office/drawing/2014/main" id="{2E7A13FD-D2C3-4DAE-A73B-555A7E128C17}"/>
              </a:ext>
            </a:extLst>
          </p:cNvPr>
          <p:cNvSpPr>
            <a:spLocks noChangeArrowheads="1"/>
          </p:cNvSpPr>
          <p:nvPr/>
        </p:nvSpPr>
        <p:spPr bwMode="auto">
          <a:xfrm>
            <a:off x="6439674" y="4317098"/>
            <a:ext cx="2415787" cy="3693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Pressure Recovery</a:t>
            </a:r>
          </a:p>
        </p:txBody>
      </p:sp>
      <p:sp>
        <p:nvSpPr>
          <p:cNvPr id="21" name="Rectangle 20">
            <a:extLst>
              <a:ext uri="{FF2B5EF4-FFF2-40B4-BE49-F238E27FC236}">
                <a16:creationId xmlns:a16="http://schemas.microsoft.com/office/drawing/2014/main" id="{A2E9E7B6-AAEE-4DA8-BAE6-291A50667EA5}"/>
              </a:ext>
            </a:extLst>
          </p:cNvPr>
          <p:cNvSpPr>
            <a:spLocks noChangeArrowheads="1"/>
          </p:cNvSpPr>
          <p:nvPr/>
        </p:nvSpPr>
        <p:spPr bwMode="auto">
          <a:xfrm>
            <a:off x="5134981" y="3238363"/>
            <a:ext cx="2415787" cy="646331"/>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Upper Surface</a:t>
            </a:r>
          </a:p>
          <a:p>
            <a:pPr eaLnBrk="1" hangingPunct="1"/>
            <a:r>
              <a:rPr lang="en-GB" altLang="en-US" dirty="0">
                <a:latin typeface="+mn-lt"/>
              </a:rPr>
              <a:t>Lower Surface</a:t>
            </a:r>
          </a:p>
        </p:txBody>
      </p:sp>
      <p:sp>
        <p:nvSpPr>
          <p:cNvPr id="22" name="Rectangle 18">
            <a:extLst>
              <a:ext uri="{FF2B5EF4-FFF2-40B4-BE49-F238E27FC236}">
                <a16:creationId xmlns:a16="http://schemas.microsoft.com/office/drawing/2014/main" id="{9E9AED16-9B00-4880-824C-137C335F9F77}"/>
              </a:ext>
            </a:extLst>
          </p:cNvPr>
          <p:cNvSpPr>
            <a:spLocks noChangeArrowheads="1"/>
          </p:cNvSpPr>
          <p:nvPr/>
        </p:nvSpPr>
        <p:spPr bwMode="auto">
          <a:xfrm>
            <a:off x="8588457" y="4601378"/>
            <a:ext cx="3153777" cy="646331"/>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x/c  =  position along chord (%) </a:t>
            </a:r>
            <a:br>
              <a:rPr lang="en-GB" altLang="en-US" dirty="0">
                <a:latin typeface="+mn-lt"/>
              </a:rPr>
            </a:br>
            <a:r>
              <a:rPr lang="en-GB" altLang="en-US" dirty="0">
                <a:latin typeface="+mn-lt"/>
              </a:rPr>
              <a:t>(LE = 0 and TE = 1)</a:t>
            </a:r>
            <a:endParaRPr lang="en-GB" altLang="en-US" baseline="-25000" dirty="0">
              <a:latin typeface="+mn-lt"/>
            </a:endParaRPr>
          </a:p>
        </p:txBody>
      </p:sp>
    </p:spTree>
    <p:extLst>
      <p:ext uri="{BB962C8B-B14F-4D97-AF65-F5344CB8AC3E}">
        <p14:creationId xmlns:p14="http://schemas.microsoft.com/office/powerpoint/2010/main" val="250333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05D3CD3-A52C-4F57-8056-67F7BD31C8AD}"/>
              </a:ext>
            </a:extLst>
          </p:cNvPr>
          <p:cNvGrpSpPr/>
          <p:nvPr/>
        </p:nvGrpSpPr>
        <p:grpSpPr>
          <a:xfrm>
            <a:off x="6370753" y="2841002"/>
            <a:ext cx="5761774" cy="3035733"/>
            <a:chOff x="2732049" y="2905335"/>
            <a:chExt cx="5761774" cy="3035733"/>
          </a:xfrm>
        </p:grpSpPr>
        <p:pic>
          <p:nvPicPr>
            <p:cNvPr id="4" name="Picture 6" descr="AirfoilCp">
              <a:extLst>
                <a:ext uri="{FF2B5EF4-FFF2-40B4-BE49-F238E27FC236}">
                  <a16:creationId xmlns:a16="http://schemas.microsoft.com/office/drawing/2014/main" id="{6D64F4BE-DBFB-4018-97E9-ECE9A18C2B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360"/>
            <a:stretch/>
          </p:blipFill>
          <p:spPr bwMode="auto">
            <a:xfrm>
              <a:off x="2732049" y="2905335"/>
              <a:ext cx="5761774" cy="303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8">
              <a:extLst>
                <a:ext uri="{FF2B5EF4-FFF2-40B4-BE49-F238E27FC236}">
                  <a16:creationId xmlns:a16="http://schemas.microsoft.com/office/drawing/2014/main" id="{F2DE6EB7-7912-4926-894D-423AFD8D7BFA}"/>
                </a:ext>
              </a:extLst>
            </p:cNvPr>
            <p:cNvSpPr>
              <a:spLocks noChangeArrowheads="1"/>
            </p:cNvSpPr>
            <p:nvPr/>
          </p:nvSpPr>
          <p:spPr bwMode="auto">
            <a:xfrm>
              <a:off x="4373137" y="5074436"/>
              <a:ext cx="1302834" cy="36671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Airfoil lift C</a:t>
              </a:r>
              <a:r>
                <a:rPr lang="en-GB" altLang="en-US" baseline="-25000" dirty="0">
                  <a:latin typeface="+mn-lt"/>
                </a:rPr>
                <a:t>l</a:t>
              </a:r>
            </a:p>
          </p:txBody>
        </p:sp>
        <p:sp>
          <p:nvSpPr>
            <p:cNvPr id="10" name="Rectangle 18">
              <a:extLst>
                <a:ext uri="{FF2B5EF4-FFF2-40B4-BE49-F238E27FC236}">
                  <a16:creationId xmlns:a16="http://schemas.microsoft.com/office/drawing/2014/main" id="{55347EEF-99B0-4700-AD10-269E08C38DE8}"/>
                </a:ext>
              </a:extLst>
            </p:cNvPr>
            <p:cNvSpPr>
              <a:spLocks noChangeArrowheads="1"/>
            </p:cNvSpPr>
            <p:nvPr/>
          </p:nvSpPr>
          <p:spPr bwMode="auto">
            <a:xfrm>
              <a:off x="3891775" y="5456332"/>
              <a:ext cx="1784196" cy="3693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Stagnation Point</a:t>
              </a:r>
            </a:p>
          </p:txBody>
        </p:sp>
        <p:sp>
          <p:nvSpPr>
            <p:cNvPr id="12" name="Rectangle 11">
              <a:extLst>
                <a:ext uri="{FF2B5EF4-FFF2-40B4-BE49-F238E27FC236}">
                  <a16:creationId xmlns:a16="http://schemas.microsoft.com/office/drawing/2014/main" id="{6B65F1D2-5BC9-4225-A7F2-7B3F94F15371}"/>
                </a:ext>
              </a:extLst>
            </p:cNvPr>
            <p:cNvSpPr>
              <a:spLocks noChangeArrowheads="1"/>
            </p:cNvSpPr>
            <p:nvPr/>
          </p:nvSpPr>
          <p:spPr bwMode="auto">
            <a:xfrm>
              <a:off x="6185907" y="5383503"/>
              <a:ext cx="2307914" cy="3693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Trailing Edge Pressure</a:t>
              </a:r>
            </a:p>
          </p:txBody>
        </p:sp>
        <p:sp>
          <p:nvSpPr>
            <p:cNvPr id="14" name="Rectangle 13">
              <a:extLst>
                <a:ext uri="{FF2B5EF4-FFF2-40B4-BE49-F238E27FC236}">
                  <a16:creationId xmlns:a16="http://schemas.microsoft.com/office/drawing/2014/main" id="{ECF63485-D229-4F75-95BB-7292F5A43DEB}"/>
                </a:ext>
              </a:extLst>
            </p:cNvPr>
            <p:cNvSpPr>
              <a:spLocks noChangeArrowheads="1"/>
            </p:cNvSpPr>
            <p:nvPr/>
          </p:nvSpPr>
          <p:spPr bwMode="auto">
            <a:xfrm>
              <a:off x="6439674" y="4317098"/>
              <a:ext cx="1943719" cy="3693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Pressure Recovery</a:t>
              </a:r>
            </a:p>
          </p:txBody>
        </p:sp>
        <p:sp>
          <p:nvSpPr>
            <p:cNvPr id="16" name="Rectangle 15">
              <a:extLst>
                <a:ext uri="{FF2B5EF4-FFF2-40B4-BE49-F238E27FC236}">
                  <a16:creationId xmlns:a16="http://schemas.microsoft.com/office/drawing/2014/main" id="{F5BF056A-4A83-4294-864C-53858BD342A2}"/>
                </a:ext>
              </a:extLst>
            </p:cNvPr>
            <p:cNvSpPr>
              <a:spLocks noChangeArrowheads="1"/>
            </p:cNvSpPr>
            <p:nvPr/>
          </p:nvSpPr>
          <p:spPr bwMode="auto">
            <a:xfrm>
              <a:off x="5134981" y="3238363"/>
              <a:ext cx="2415787" cy="646331"/>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Upper Surface</a:t>
              </a:r>
            </a:p>
            <a:p>
              <a:pPr eaLnBrk="1" hangingPunct="1"/>
              <a:r>
                <a:rPr lang="en-GB" altLang="en-US" dirty="0">
                  <a:latin typeface="+mn-lt"/>
                </a:rPr>
                <a:t>Lower Surface</a:t>
              </a:r>
            </a:p>
          </p:txBody>
        </p:sp>
      </p:grpSp>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8.2.1 </a:t>
            </a:r>
            <a:r>
              <a:rPr lang="en-US" sz="3600" dirty="0"/>
              <a:t>Airfoil Introduction &amp; Definition</a:t>
            </a:r>
            <a:br>
              <a:rPr lang="en-US" sz="3600"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eaLnBrk="1" hangingPunct="1"/>
            <a:r>
              <a:rPr lang="en-GB" altLang="en-US" sz="2400" dirty="0"/>
              <a:t>The C</a:t>
            </a:r>
            <a:r>
              <a:rPr lang="en-GB" altLang="en-US" sz="2400" baseline="-25000" dirty="0"/>
              <a:t>p</a:t>
            </a:r>
            <a:r>
              <a:rPr lang="en-GB" altLang="en-US" sz="2400" dirty="0"/>
              <a:t> value starts from about 1.0 at the LE stagnation point. It rises rapidly (i.e., the pressure decreases) on both the upper and lower surfaces and finally recovers to a small positive value of C</a:t>
            </a:r>
            <a:r>
              <a:rPr lang="en-GB" altLang="en-US" sz="2400" baseline="-25000" dirty="0"/>
              <a:t>p</a:t>
            </a:r>
            <a:r>
              <a:rPr lang="en-GB" altLang="en-US" sz="2400" dirty="0"/>
              <a:t> near the trailing edge.</a:t>
            </a:r>
          </a:p>
          <a:p>
            <a:pPr eaLnBrk="1" hangingPunct="1"/>
            <a:endParaRPr lang="en-GB" altLang="en-US" dirty="0"/>
          </a:p>
          <a:p>
            <a:pPr eaLnBrk="1" hangingPunct="1"/>
            <a:r>
              <a:rPr lang="en-GB" altLang="en-US" sz="2400" dirty="0"/>
              <a:t>The change from negative to positive pressure</a:t>
            </a:r>
            <a:br>
              <a:rPr lang="en-GB" altLang="en-US" sz="2400" dirty="0"/>
            </a:br>
            <a:r>
              <a:rPr lang="en-GB" altLang="en-US" sz="2400" dirty="0"/>
              <a:t>gradient is the </a:t>
            </a:r>
            <a:r>
              <a:rPr lang="en-GB" altLang="en-US" sz="2400" b="1" dirty="0"/>
              <a:t>pressure recovery area</a:t>
            </a:r>
            <a:r>
              <a:rPr lang="en-GB" altLang="en-US" sz="2400" dirty="0"/>
              <a:t>:</a:t>
            </a:r>
          </a:p>
          <a:p>
            <a:pPr lvl="1"/>
            <a:r>
              <a:rPr lang="en-GB" altLang="en-US" sz="2000" dirty="0"/>
              <a:t>Typically associated with transition from </a:t>
            </a:r>
            <a:br>
              <a:rPr lang="en-GB" altLang="en-US" sz="2000" dirty="0"/>
            </a:br>
            <a:r>
              <a:rPr lang="en-GB" altLang="en-US" sz="2000" dirty="0"/>
              <a:t>laminar to turbulent flow </a:t>
            </a:r>
          </a:p>
          <a:p>
            <a:pPr lvl="1"/>
            <a:r>
              <a:rPr lang="en-GB" altLang="en-US" dirty="0"/>
              <a:t>Flow separation can occur if gradient is too severe</a:t>
            </a:r>
          </a:p>
          <a:p>
            <a:pPr lvl="1"/>
            <a:r>
              <a:rPr lang="en-GB" altLang="en-US" dirty="0"/>
              <a:t>Shockwave formation can occur at high speeds</a:t>
            </a:r>
          </a:p>
          <a:p>
            <a:pPr marL="0" indent="0" eaLnBrk="1" hangingPunct="1">
              <a:buNone/>
            </a:pPr>
            <a:endParaRPr lang="en-GB" altLang="en-US" sz="2400" dirty="0"/>
          </a:p>
        </p:txBody>
      </p:sp>
      <p:sp>
        <p:nvSpPr>
          <p:cNvPr id="21" name="Line 19">
            <a:extLst>
              <a:ext uri="{FF2B5EF4-FFF2-40B4-BE49-F238E27FC236}">
                <a16:creationId xmlns:a16="http://schemas.microsoft.com/office/drawing/2014/main" id="{3496D27D-BBC4-482A-8D0F-71F4BDFAB155}"/>
              </a:ext>
            </a:extLst>
          </p:cNvPr>
          <p:cNvSpPr>
            <a:spLocks noChangeShapeType="1"/>
          </p:cNvSpPr>
          <p:nvPr/>
        </p:nvSpPr>
        <p:spPr bwMode="auto">
          <a:xfrm>
            <a:off x="7996431" y="2473851"/>
            <a:ext cx="0" cy="27432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3" name="Line 20">
            <a:extLst>
              <a:ext uri="{FF2B5EF4-FFF2-40B4-BE49-F238E27FC236}">
                <a16:creationId xmlns:a16="http://schemas.microsoft.com/office/drawing/2014/main" id="{1C4550DA-D70B-4603-B1AB-0B24E7B2178F}"/>
              </a:ext>
            </a:extLst>
          </p:cNvPr>
          <p:cNvSpPr>
            <a:spLocks noChangeShapeType="1"/>
          </p:cNvSpPr>
          <p:nvPr/>
        </p:nvSpPr>
        <p:spPr bwMode="auto">
          <a:xfrm>
            <a:off x="7977458" y="3096461"/>
            <a:ext cx="137160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5" name="Text Box 21">
            <a:extLst>
              <a:ext uri="{FF2B5EF4-FFF2-40B4-BE49-F238E27FC236}">
                <a16:creationId xmlns:a16="http://schemas.microsoft.com/office/drawing/2014/main" id="{B6360F5D-EF05-4FCC-BECF-A5C12566CFE8}"/>
              </a:ext>
            </a:extLst>
          </p:cNvPr>
          <p:cNvSpPr txBox="1">
            <a:spLocks noChangeArrowheads="1"/>
          </p:cNvSpPr>
          <p:nvPr/>
        </p:nvSpPr>
        <p:spPr bwMode="auto">
          <a:xfrm>
            <a:off x="7986131" y="2473851"/>
            <a:ext cx="38713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n-GB" altLang="en-US" sz="1600" dirty="0">
                <a:latin typeface="+mn-lt"/>
              </a:rPr>
              <a:t>Pressure recovery area</a:t>
            </a:r>
            <a:br>
              <a:rPr lang="en-GB" altLang="en-US" sz="1600" dirty="0">
                <a:latin typeface="+mn-lt"/>
              </a:rPr>
            </a:br>
            <a:r>
              <a:rPr lang="en-GB" altLang="en-US" sz="1600" dirty="0">
                <a:latin typeface="+mn-lt"/>
              </a:rPr>
              <a:t>(region with </a:t>
            </a:r>
            <a:r>
              <a:rPr lang="en-GB" altLang="en-US" sz="1600" b="1" dirty="0">
                <a:latin typeface="+mn-lt"/>
              </a:rPr>
              <a:t>adverse pressure gradient</a:t>
            </a:r>
            <a:r>
              <a:rPr lang="en-GB" altLang="en-US" sz="1600" dirty="0">
                <a:latin typeface="+mn-lt"/>
              </a:rPr>
              <a:t>)</a:t>
            </a:r>
          </a:p>
        </p:txBody>
      </p:sp>
      <p:pic>
        <p:nvPicPr>
          <p:cNvPr id="27" name="Picture 26">
            <a:extLst>
              <a:ext uri="{FF2B5EF4-FFF2-40B4-BE49-F238E27FC236}">
                <a16:creationId xmlns:a16="http://schemas.microsoft.com/office/drawing/2014/main" id="{F5CB305A-73B8-47DA-AAE3-181228809852}"/>
              </a:ext>
            </a:extLst>
          </p:cNvPr>
          <p:cNvPicPr>
            <a:picLocks noChangeAspect="1"/>
          </p:cNvPicPr>
          <p:nvPr/>
        </p:nvPicPr>
        <p:blipFill>
          <a:blip r:embed="rId4"/>
          <a:stretch>
            <a:fillRect/>
          </a:stretch>
        </p:blipFill>
        <p:spPr>
          <a:xfrm>
            <a:off x="11125344" y="3288479"/>
            <a:ext cx="688908" cy="615749"/>
          </a:xfrm>
          <a:prstGeom prst="rect">
            <a:avLst/>
          </a:prstGeom>
        </p:spPr>
      </p:pic>
    </p:spTree>
    <p:extLst>
      <p:ext uri="{BB962C8B-B14F-4D97-AF65-F5344CB8AC3E}">
        <p14:creationId xmlns:p14="http://schemas.microsoft.com/office/powerpoint/2010/main" val="670283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8.2.1 </a:t>
            </a:r>
            <a:r>
              <a:rPr lang="en-US" sz="3600" dirty="0"/>
              <a:t>Airfoil Introduction &amp; Definition</a:t>
            </a:r>
            <a:br>
              <a:rPr lang="en-US" sz="3600" dirty="0"/>
            </a:br>
            <a:endParaRPr lang="en-US" dirty="0"/>
          </a:p>
        </p:txBody>
      </p:sp>
      <p:pic>
        <p:nvPicPr>
          <p:cNvPr id="4" name="Picture 5" descr="image130">
            <a:extLst>
              <a:ext uri="{FF2B5EF4-FFF2-40B4-BE49-F238E27FC236}">
                <a16:creationId xmlns:a16="http://schemas.microsoft.com/office/drawing/2014/main" id="{35B8BBF6-1FFB-46ED-87FC-63D0C3D2C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17638"/>
            <a:ext cx="9144000"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009995B3-094E-47A6-8DD4-0FCB84138805}"/>
              </a:ext>
            </a:extLst>
          </p:cNvPr>
          <p:cNvSpPr>
            <a:spLocks noChangeArrowheads="1"/>
          </p:cNvSpPr>
          <p:nvPr/>
        </p:nvSpPr>
        <p:spPr bwMode="auto">
          <a:xfrm>
            <a:off x="5898995" y="5319948"/>
            <a:ext cx="3698488" cy="5847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1600" dirty="0">
                <a:latin typeface="+mn-lt"/>
              </a:rPr>
              <a:t>Trailing Edge Pressure determines severity of adverse gradient</a:t>
            </a:r>
          </a:p>
        </p:txBody>
      </p:sp>
      <p:sp>
        <p:nvSpPr>
          <p:cNvPr id="9" name="Rectangle 8">
            <a:extLst>
              <a:ext uri="{FF2B5EF4-FFF2-40B4-BE49-F238E27FC236}">
                <a16:creationId xmlns:a16="http://schemas.microsoft.com/office/drawing/2014/main" id="{090B19EF-B718-4F04-AF36-27812E7749FF}"/>
              </a:ext>
            </a:extLst>
          </p:cNvPr>
          <p:cNvSpPr>
            <a:spLocks noChangeArrowheads="1"/>
          </p:cNvSpPr>
          <p:nvPr/>
        </p:nvSpPr>
        <p:spPr bwMode="auto">
          <a:xfrm>
            <a:off x="7032703" y="3239102"/>
            <a:ext cx="4206240" cy="1323439"/>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Adverse pressure gradients lead to transition and separation. Avoid strong gradients near the trailing edge!</a:t>
            </a:r>
          </a:p>
          <a:p>
            <a:pPr eaLnBrk="1" hangingPunct="1"/>
            <a:endParaRPr lang="en-GB" altLang="en-US" sz="1600" dirty="0">
              <a:latin typeface="+mn-lt"/>
            </a:endParaRPr>
          </a:p>
          <a:p>
            <a:pPr eaLnBrk="1" hangingPunct="1"/>
            <a:endParaRPr lang="en-GB" altLang="en-US" sz="1600" dirty="0">
              <a:latin typeface="+mn-lt"/>
            </a:endParaRPr>
          </a:p>
        </p:txBody>
      </p:sp>
      <p:sp>
        <p:nvSpPr>
          <p:cNvPr id="10" name="Rectangle 9">
            <a:extLst>
              <a:ext uri="{FF2B5EF4-FFF2-40B4-BE49-F238E27FC236}">
                <a16:creationId xmlns:a16="http://schemas.microsoft.com/office/drawing/2014/main" id="{ADDAADA7-4F0E-4500-89C5-F8D0E9E1B3ED}"/>
              </a:ext>
            </a:extLst>
          </p:cNvPr>
          <p:cNvSpPr>
            <a:spLocks noChangeArrowheads="1"/>
          </p:cNvSpPr>
          <p:nvPr/>
        </p:nvSpPr>
        <p:spPr bwMode="auto">
          <a:xfrm>
            <a:off x="4578134" y="2360747"/>
            <a:ext cx="5112276" cy="83099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Minimum Cp value determines maximum speed and can be useful indication of shock formation, and also determines the extend of pressure recovery</a:t>
            </a:r>
            <a:r>
              <a:rPr lang="en-GB" altLang="en-US" sz="1600" b="1" dirty="0">
                <a:latin typeface="+mn-lt"/>
              </a:rPr>
              <a:t> (Mach Critical!)</a:t>
            </a:r>
          </a:p>
        </p:txBody>
      </p:sp>
      <p:sp>
        <p:nvSpPr>
          <p:cNvPr id="11" name="Rectangle 10">
            <a:extLst>
              <a:ext uri="{FF2B5EF4-FFF2-40B4-BE49-F238E27FC236}">
                <a16:creationId xmlns:a16="http://schemas.microsoft.com/office/drawing/2014/main" id="{1F2078BC-1635-4034-B4EA-835058D622EB}"/>
              </a:ext>
            </a:extLst>
          </p:cNvPr>
          <p:cNvSpPr>
            <a:spLocks noChangeArrowheads="1"/>
          </p:cNvSpPr>
          <p:nvPr/>
        </p:nvSpPr>
        <p:spPr bwMode="auto">
          <a:xfrm>
            <a:off x="2972357" y="1548477"/>
            <a:ext cx="4420901" cy="83099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err="1">
                <a:latin typeface="+mn-lt"/>
              </a:rPr>
              <a:t>Favorable</a:t>
            </a:r>
            <a:r>
              <a:rPr lang="en-GB" altLang="en-US" sz="1600" dirty="0">
                <a:latin typeface="+mn-lt"/>
              </a:rPr>
              <a:t> pressure gradients lead to laminar flow, lower drag. If gradient is too small, lift is lost.</a:t>
            </a:r>
          </a:p>
          <a:p>
            <a:pPr eaLnBrk="1" hangingPunct="1"/>
            <a:endParaRPr lang="en-GB" altLang="en-US" sz="1600" dirty="0">
              <a:latin typeface="+mn-lt"/>
            </a:endParaRPr>
          </a:p>
        </p:txBody>
      </p:sp>
    </p:spTree>
    <p:extLst>
      <p:ext uri="{BB962C8B-B14F-4D97-AF65-F5344CB8AC3E}">
        <p14:creationId xmlns:p14="http://schemas.microsoft.com/office/powerpoint/2010/main" val="3693672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8.2.2 </a:t>
            </a:r>
            <a:r>
              <a:rPr lang="en-US" sz="3600" dirty="0"/>
              <a:t>Characterization and Performance</a:t>
            </a: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marL="0" indent="0" eaLnBrk="1" hangingPunct="1">
              <a:buNone/>
            </a:pPr>
            <a:r>
              <a:rPr lang="en-GB" altLang="en-US" dirty="0"/>
              <a:t>From previous courses, the 3 non-dimensional coefficients C</a:t>
            </a:r>
            <a:r>
              <a:rPr lang="en-GB" altLang="en-US" baseline="-25000" dirty="0"/>
              <a:t>l</a:t>
            </a:r>
            <a:r>
              <a:rPr lang="en-GB" altLang="en-US" dirty="0"/>
              <a:t>, C</a:t>
            </a:r>
            <a:r>
              <a:rPr lang="en-GB" altLang="en-US" baseline="-25000" dirty="0"/>
              <a:t>m</a:t>
            </a:r>
            <a:r>
              <a:rPr lang="en-GB" altLang="en-US" dirty="0"/>
              <a:t> and C</a:t>
            </a:r>
            <a:r>
              <a:rPr lang="en-GB" altLang="en-US" baseline="-25000" dirty="0"/>
              <a:t>d</a:t>
            </a:r>
            <a:r>
              <a:rPr lang="en-GB" altLang="en-US" dirty="0"/>
              <a:t>, and their variation </a:t>
            </a:r>
            <a:r>
              <a:rPr lang="en-GB" altLang="en-US" dirty="0" err="1"/>
              <a:t>w.r.t.</a:t>
            </a:r>
            <a:r>
              <a:rPr lang="en-GB" altLang="en-US" dirty="0"/>
              <a:t> </a:t>
            </a:r>
            <a:r>
              <a:rPr lang="en-GB" altLang="en-US" dirty="0" err="1"/>
              <a:t>AoA</a:t>
            </a:r>
            <a:r>
              <a:rPr lang="en-GB" altLang="en-US" dirty="0"/>
              <a:t> provides a total picture of the airfoil behaviour</a:t>
            </a:r>
          </a:p>
        </p:txBody>
      </p:sp>
      <p:pic>
        <p:nvPicPr>
          <p:cNvPr id="7" name="Picture 2">
            <a:extLst>
              <a:ext uri="{FF2B5EF4-FFF2-40B4-BE49-F238E27FC236}">
                <a16:creationId xmlns:a16="http://schemas.microsoft.com/office/drawing/2014/main" id="{23F7A9E2-314E-4E62-B57A-591BAAF7F79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708" r="65632" b="19103"/>
          <a:stretch/>
        </p:blipFill>
        <p:spPr bwMode="auto">
          <a:xfrm rot="21470864">
            <a:off x="837344" y="2755256"/>
            <a:ext cx="2685194" cy="314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 name="Picture 2">
            <a:extLst>
              <a:ext uri="{FF2B5EF4-FFF2-40B4-BE49-F238E27FC236}">
                <a16:creationId xmlns:a16="http://schemas.microsoft.com/office/drawing/2014/main" id="{A01A1DF2-1690-43C5-A8D6-B2F0C12C9B8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330" t="5499" r="40502" b="15271"/>
          <a:stretch/>
        </p:blipFill>
        <p:spPr bwMode="auto">
          <a:xfrm rot="21470864">
            <a:off x="5073794" y="2743193"/>
            <a:ext cx="2044410" cy="322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 name="Picture 2">
            <a:extLst>
              <a:ext uri="{FF2B5EF4-FFF2-40B4-BE49-F238E27FC236}">
                <a16:creationId xmlns:a16="http://schemas.microsoft.com/office/drawing/2014/main" id="{613546B0-624D-4ACF-B592-DDFB6481809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9779" t="4951" r="3888" b="15271"/>
          <a:stretch/>
        </p:blipFill>
        <p:spPr bwMode="auto">
          <a:xfrm rot="21470864">
            <a:off x="8992118" y="2646957"/>
            <a:ext cx="2838624" cy="325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 name="TextBox 14">
            <a:extLst>
              <a:ext uri="{FF2B5EF4-FFF2-40B4-BE49-F238E27FC236}">
                <a16:creationId xmlns:a16="http://schemas.microsoft.com/office/drawing/2014/main" id="{39C84FD0-4E26-45C0-8207-6C699C92C1A2}"/>
              </a:ext>
            </a:extLst>
          </p:cNvPr>
          <p:cNvSpPr txBox="1"/>
          <p:nvPr/>
        </p:nvSpPr>
        <p:spPr>
          <a:xfrm>
            <a:off x="4309016" y="6208396"/>
            <a:ext cx="3573966" cy="369332"/>
          </a:xfrm>
          <a:prstGeom prst="rect">
            <a:avLst/>
          </a:prstGeom>
          <a:solidFill>
            <a:srgbClr val="FFFF00"/>
          </a:solidFill>
          <a:ln>
            <a:solidFill>
              <a:schemeClr val="tx1"/>
            </a:solidFill>
          </a:ln>
        </p:spPr>
        <p:txBody>
          <a:bodyPr wrap="square">
            <a:spAutoFit/>
          </a:bodyPr>
          <a:lstStyle/>
          <a:p>
            <a:pPr marL="342900" indent="-342900" algn="ctr" eaLnBrk="1" hangingPunct="1"/>
            <a:r>
              <a:rPr lang="en-GB" altLang="en-US" b="1" dirty="0">
                <a:latin typeface="Arial" panose="020B0604020202020204" pitchFamily="34" charset="0"/>
              </a:rPr>
              <a:t>C</a:t>
            </a:r>
            <a:r>
              <a:rPr lang="en-GB" altLang="en-US" b="1" baseline="-25000" dirty="0">
                <a:latin typeface="Arial" panose="020B0604020202020204" pitchFamily="34" charset="0"/>
              </a:rPr>
              <a:t>l</a:t>
            </a:r>
            <a:r>
              <a:rPr lang="en-GB" altLang="en-US" b="1" dirty="0">
                <a:latin typeface="Arial" panose="020B0604020202020204" pitchFamily="34" charset="0"/>
              </a:rPr>
              <a:t>, C</a:t>
            </a:r>
            <a:r>
              <a:rPr lang="en-GB" altLang="en-US" b="1" baseline="-25000" dirty="0">
                <a:latin typeface="Arial" panose="020B0604020202020204" pitchFamily="34" charset="0"/>
              </a:rPr>
              <a:t>m</a:t>
            </a:r>
            <a:r>
              <a:rPr lang="en-GB" altLang="en-US" b="1" dirty="0">
                <a:latin typeface="Arial" panose="020B0604020202020204" pitchFamily="34" charset="0"/>
              </a:rPr>
              <a:t> and C</a:t>
            </a:r>
            <a:r>
              <a:rPr lang="en-GB" altLang="en-US" b="1" baseline="-25000" dirty="0">
                <a:latin typeface="Arial" panose="020B0604020202020204" pitchFamily="34" charset="0"/>
              </a:rPr>
              <a:t>d</a:t>
            </a:r>
            <a:r>
              <a:rPr lang="en-GB" altLang="en-US" b="1" dirty="0">
                <a:latin typeface="Arial" panose="020B0604020202020204" pitchFamily="34" charset="0"/>
              </a:rPr>
              <a:t> = </a:t>
            </a:r>
            <a:r>
              <a:rPr lang="en-GB" altLang="en-US" b="1" i="1" dirty="0">
                <a:latin typeface="Arial" panose="020B0604020202020204" pitchFamily="34" charset="0"/>
              </a:rPr>
              <a:t>f</a:t>
            </a:r>
            <a:r>
              <a:rPr lang="en-GB" altLang="en-US" b="1" dirty="0">
                <a:latin typeface="Arial" panose="020B0604020202020204" pitchFamily="34" charset="0"/>
              </a:rPr>
              <a:t> (</a:t>
            </a:r>
            <a:r>
              <a:rPr lang="el-GR" altLang="en-US" b="1" dirty="0">
                <a:latin typeface="Arial" panose="020B0604020202020204" pitchFamily="34" charset="0"/>
              </a:rPr>
              <a:t>α</a:t>
            </a:r>
            <a:r>
              <a:rPr lang="nl-NL" altLang="en-US" b="1" dirty="0">
                <a:latin typeface="Arial" panose="020B0604020202020204" pitchFamily="34" charset="0"/>
              </a:rPr>
              <a:t>, Re, M)</a:t>
            </a:r>
            <a:endParaRPr lang="en-GB" altLang="en-US" dirty="0">
              <a:latin typeface="Arial" panose="020B0604020202020204" pitchFamily="34" charset="0"/>
            </a:endParaRPr>
          </a:p>
        </p:txBody>
      </p:sp>
    </p:spTree>
    <p:extLst>
      <p:ext uri="{BB962C8B-B14F-4D97-AF65-F5344CB8AC3E}">
        <p14:creationId xmlns:p14="http://schemas.microsoft.com/office/powerpoint/2010/main" val="3565888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8.2.2 </a:t>
            </a:r>
            <a:r>
              <a:rPr lang="en-US" sz="3600" dirty="0"/>
              <a:t>Characterization and Performance</a:t>
            </a: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marL="0" indent="0" eaLnBrk="1" hangingPunct="1">
              <a:buNone/>
            </a:pPr>
            <a:r>
              <a:rPr lang="en-US" altLang="en-US" dirty="0"/>
              <a:t>The performance of a given airfoil depends mainly on: </a:t>
            </a:r>
          </a:p>
          <a:p>
            <a:pPr marL="457200" indent="-457200" eaLnBrk="1" hangingPunct="1">
              <a:buFont typeface="+mj-lt"/>
              <a:buAutoNum type="arabicPeriod"/>
            </a:pPr>
            <a:endParaRPr lang="en-US" altLang="en-US" sz="2000" dirty="0"/>
          </a:p>
          <a:p>
            <a:pPr marL="457200" indent="-457200" eaLnBrk="1" hangingPunct="1">
              <a:buFont typeface="+mj-lt"/>
              <a:buAutoNum type="arabicPeriod"/>
            </a:pPr>
            <a:r>
              <a:rPr lang="en-US" altLang="en-US" sz="2000" dirty="0"/>
              <a:t>Angle of Attack (AOA, </a:t>
            </a:r>
            <a:r>
              <a:rPr lang="el-GR" altLang="en-US" sz="2000" dirty="0"/>
              <a:t>α</a:t>
            </a:r>
            <a:r>
              <a:rPr lang="en-US" altLang="en-US" sz="2000" dirty="0"/>
              <a:t>)</a:t>
            </a:r>
          </a:p>
          <a:p>
            <a:pPr marL="457200" indent="-457200" eaLnBrk="1" hangingPunct="1">
              <a:buFont typeface="+mj-lt"/>
              <a:buAutoNum type="arabicPeriod"/>
            </a:pPr>
            <a:endParaRPr lang="en-US" altLang="en-US" sz="2000" dirty="0"/>
          </a:p>
          <a:p>
            <a:pPr marL="457200" indent="-457200" eaLnBrk="1" hangingPunct="1">
              <a:buFont typeface="+mj-lt"/>
              <a:buAutoNum type="arabicPeriod"/>
            </a:pPr>
            <a:r>
              <a:rPr lang="en-US" altLang="en-US" sz="2000" dirty="0"/>
              <a:t>Reynolds number (viscosity effect): </a:t>
            </a:r>
          </a:p>
          <a:p>
            <a:pPr marL="625972" lvl="1" indent="-457200"/>
            <a:r>
              <a:rPr lang="en-US" altLang="en-US" sz="1600" dirty="0"/>
              <a:t>Typical values of Re (</a:t>
            </a:r>
            <a:r>
              <a:rPr lang="en-US" altLang="en-US" sz="1600" dirty="0" err="1"/>
              <a:t>ρVx</a:t>
            </a:r>
            <a:r>
              <a:rPr lang="en-US" altLang="en-US" sz="1600" dirty="0"/>
              <a:t>/μ) for General Aviation: 500000 - 6 million </a:t>
            </a:r>
          </a:p>
          <a:p>
            <a:pPr marL="625972" lvl="1" indent="-457200"/>
            <a:r>
              <a:rPr lang="en-US" altLang="en-US" sz="1600" dirty="0"/>
              <a:t>Typical values of Re for airliners or fighters: 9 million + </a:t>
            </a:r>
          </a:p>
          <a:p>
            <a:pPr marL="625972" lvl="1" indent="-457200"/>
            <a:r>
              <a:rPr lang="en-US" altLang="en-US" sz="1600" dirty="0"/>
              <a:t>Re depends on aircraft speed and flow characteristics , but also on the size x of the body immersed in the flow, </a:t>
            </a:r>
            <a:br>
              <a:rPr lang="en-US" altLang="en-US" sz="1600" dirty="0"/>
            </a:br>
            <a:r>
              <a:rPr lang="en-US" altLang="en-US" sz="1600" dirty="0"/>
              <a:t>The flow around a large aircraft is characterized by a larger Re value is different from a smaller aircraft, flying at the same conditions! </a:t>
            </a:r>
            <a:br>
              <a:rPr lang="en-US" altLang="en-US" sz="1600" dirty="0"/>
            </a:br>
            <a:r>
              <a:rPr lang="en-US" altLang="en-US" sz="1600" dirty="0"/>
              <a:t>For tapered wings generated by using only one airfoil, the behavior of the </a:t>
            </a:r>
            <a:r>
              <a:rPr lang="en-US" altLang="en-US" sz="1600" b="1" dirty="0"/>
              <a:t>root section is different than the tip section </a:t>
            </a:r>
            <a:r>
              <a:rPr lang="en-US" altLang="en-US" sz="1600" dirty="0"/>
              <a:t>behavior (see more of this when discussing about wing stall characteristics)</a:t>
            </a:r>
          </a:p>
          <a:p>
            <a:pPr marL="457200" indent="-457200" eaLnBrk="1" hangingPunct="1">
              <a:buFont typeface="+mj-lt"/>
              <a:buAutoNum type="arabicPeriod"/>
            </a:pPr>
            <a:r>
              <a:rPr lang="en-US" altLang="en-US" sz="2000" dirty="0"/>
              <a:t>Mach number (compressibility effect).</a:t>
            </a:r>
          </a:p>
        </p:txBody>
      </p:sp>
      <p:sp>
        <p:nvSpPr>
          <p:cNvPr id="15" name="TextBox 14">
            <a:extLst>
              <a:ext uri="{FF2B5EF4-FFF2-40B4-BE49-F238E27FC236}">
                <a16:creationId xmlns:a16="http://schemas.microsoft.com/office/drawing/2014/main" id="{39C84FD0-4E26-45C0-8207-6C699C92C1A2}"/>
              </a:ext>
            </a:extLst>
          </p:cNvPr>
          <p:cNvSpPr txBox="1"/>
          <p:nvPr/>
        </p:nvSpPr>
        <p:spPr>
          <a:xfrm>
            <a:off x="4309017" y="2020044"/>
            <a:ext cx="3573966" cy="369332"/>
          </a:xfrm>
          <a:prstGeom prst="rect">
            <a:avLst/>
          </a:prstGeom>
          <a:solidFill>
            <a:srgbClr val="FFFF00"/>
          </a:solidFill>
          <a:ln>
            <a:solidFill>
              <a:schemeClr val="tx1"/>
            </a:solidFill>
          </a:ln>
        </p:spPr>
        <p:txBody>
          <a:bodyPr wrap="square">
            <a:spAutoFit/>
          </a:bodyPr>
          <a:lstStyle/>
          <a:p>
            <a:pPr marL="342900" indent="-342900" algn="ctr" eaLnBrk="1" hangingPunct="1"/>
            <a:r>
              <a:rPr lang="en-GB" altLang="en-US" b="1" dirty="0">
                <a:latin typeface="Arial" panose="020B0604020202020204" pitchFamily="34" charset="0"/>
              </a:rPr>
              <a:t>C</a:t>
            </a:r>
            <a:r>
              <a:rPr lang="en-GB" altLang="en-US" b="1" baseline="-25000" dirty="0">
                <a:latin typeface="Arial" panose="020B0604020202020204" pitchFamily="34" charset="0"/>
              </a:rPr>
              <a:t>l</a:t>
            </a:r>
            <a:r>
              <a:rPr lang="en-GB" altLang="en-US" b="1" dirty="0">
                <a:latin typeface="Arial" panose="020B0604020202020204" pitchFamily="34" charset="0"/>
              </a:rPr>
              <a:t>, C</a:t>
            </a:r>
            <a:r>
              <a:rPr lang="en-GB" altLang="en-US" b="1" baseline="-25000" dirty="0">
                <a:latin typeface="Arial" panose="020B0604020202020204" pitchFamily="34" charset="0"/>
              </a:rPr>
              <a:t>m</a:t>
            </a:r>
            <a:r>
              <a:rPr lang="en-GB" altLang="en-US" b="1" dirty="0">
                <a:latin typeface="Arial" panose="020B0604020202020204" pitchFamily="34" charset="0"/>
              </a:rPr>
              <a:t> and C</a:t>
            </a:r>
            <a:r>
              <a:rPr lang="en-GB" altLang="en-US" b="1" baseline="-25000" dirty="0">
                <a:latin typeface="Arial" panose="020B0604020202020204" pitchFamily="34" charset="0"/>
              </a:rPr>
              <a:t>d</a:t>
            </a:r>
            <a:r>
              <a:rPr lang="en-GB" altLang="en-US" b="1" dirty="0">
                <a:latin typeface="Arial" panose="020B0604020202020204" pitchFamily="34" charset="0"/>
              </a:rPr>
              <a:t> = </a:t>
            </a:r>
            <a:r>
              <a:rPr lang="en-GB" altLang="en-US" b="1" i="1" dirty="0">
                <a:latin typeface="Arial" panose="020B0604020202020204" pitchFamily="34" charset="0"/>
              </a:rPr>
              <a:t>f</a:t>
            </a:r>
            <a:r>
              <a:rPr lang="en-GB" altLang="en-US" b="1" dirty="0">
                <a:latin typeface="Arial" panose="020B0604020202020204" pitchFamily="34" charset="0"/>
              </a:rPr>
              <a:t> (</a:t>
            </a:r>
            <a:r>
              <a:rPr lang="el-GR" altLang="en-US" b="1" dirty="0">
                <a:latin typeface="Arial" panose="020B0604020202020204" pitchFamily="34" charset="0"/>
              </a:rPr>
              <a:t>α</a:t>
            </a:r>
            <a:r>
              <a:rPr lang="nl-NL" altLang="en-US" b="1" dirty="0">
                <a:latin typeface="Arial" panose="020B0604020202020204" pitchFamily="34" charset="0"/>
              </a:rPr>
              <a:t>, Re, M)</a:t>
            </a:r>
            <a:endParaRPr lang="en-GB" altLang="en-US" dirty="0">
              <a:latin typeface="Arial" panose="020B0604020202020204" pitchFamily="34" charset="0"/>
            </a:endParaRPr>
          </a:p>
        </p:txBody>
      </p:sp>
      <p:graphicFrame>
        <p:nvGraphicFramePr>
          <p:cNvPr id="4" name="Object 16">
            <a:extLst>
              <a:ext uri="{FF2B5EF4-FFF2-40B4-BE49-F238E27FC236}">
                <a16:creationId xmlns:a16="http://schemas.microsoft.com/office/drawing/2014/main" id="{56BF2A41-4501-426D-AB83-6E1B327B9006}"/>
              </a:ext>
            </a:extLst>
          </p:cNvPr>
          <p:cNvGraphicFramePr>
            <a:graphicFrameLocks noChangeAspect="1"/>
          </p:cNvGraphicFramePr>
          <p:nvPr>
            <p:extLst>
              <p:ext uri="{D42A27DB-BD31-4B8C-83A1-F6EECF244321}">
                <p14:modId xmlns:p14="http://schemas.microsoft.com/office/powerpoint/2010/main" val="2610641368"/>
              </p:ext>
            </p:extLst>
          </p:nvPr>
        </p:nvGraphicFramePr>
        <p:xfrm>
          <a:off x="8699848" y="2969418"/>
          <a:ext cx="1393825" cy="919163"/>
        </p:xfrm>
        <a:graphic>
          <a:graphicData uri="http://schemas.openxmlformats.org/presentationml/2006/ole">
            <mc:AlternateContent xmlns:mc="http://schemas.openxmlformats.org/markup-compatibility/2006">
              <mc:Choice xmlns:v="urn:schemas-microsoft-com:vml" Requires="v">
                <p:oleObj name="Equation" r:id="rId3" imgW="634680" imgH="419040" progId="Equation.DSMT4">
                  <p:embed/>
                </p:oleObj>
              </mc:Choice>
              <mc:Fallback>
                <p:oleObj name="Equation" r:id="rId3" imgW="634680" imgH="419040" progId="Equation.DSMT4">
                  <p:embed/>
                  <p:pic>
                    <p:nvPicPr>
                      <p:cNvPr id="4" name="Object 16">
                        <a:extLst>
                          <a:ext uri="{FF2B5EF4-FFF2-40B4-BE49-F238E27FC236}">
                            <a16:creationId xmlns:a16="http://schemas.microsoft.com/office/drawing/2014/main" id="{56BF2A41-4501-426D-AB83-6E1B327B9006}"/>
                          </a:ext>
                        </a:extLst>
                      </p:cNvPr>
                      <p:cNvPicPr>
                        <a:picLocks noChangeAspect="1" noChangeArrowheads="1"/>
                      </p:cNvPicPr>
                      <p:nvPr/>
                    </p:nvPicPr>
                    <p:blipFill>
                      <a:blip r:embed="rId4"/>
                      <a:srcRect/>
                      <a:stretch>
                        <a:fillRect/>
                      </a:stretch>
                    </p:blipFill>
                    <p:spPr bwMode="auto">
                      <a:xfrm>
                        <a:off x="8699848" y="2969418"/>
                        <a:ext cx="1393825" cy="919163"/>
                      </a:xfrm>
                      <a:prstGeom prst="rect">
                        <a:avLst/>
                      </a:prstGeom>
                      <a:noFill/>
                      <a:ln w="9525">
                        <a:noFill/>
                        <a:miter lim="800000"/>
                        <a:headEnd/>
                        <a:tailEnd/>
                      </a:ln>
                      <a:effectLst/>
                    </p:spPr>
                  </p:pic>
                </p:oleObj>
              </mc:Fallback>
            </mc:AlternateContent>
          </a:graphicData>
        </a:graphic>
      </p:graphicFrame>
    </p:spTree>
    <p:extLst>
      <p:ext uri="{BB962C8B-B14F-4D97-AF65-F5344CB8AC3E}">
        <p14:creationId xmlns:p14="http://schemas.microsoft.com/office/powerpoint/2010/main" val="1674561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8.2.2 </a:t>
            </a:r>
            <a:r>
              <a:rPr lang="en-US" sz="3600" dirty="0"/>
              <a:t>Characterization and Performance: </a:t>
            </a:r>
            <a:br>
              <a:rPr lang="en-US" sz="3600" dirty="0"/>
            </a:br>
            <a:r>
              <a:rPr lang="en-US" dirty="0"/>
              <a:t>C</a:t>
            </a:r>
            <a:r>
              <a:rPr lang="en-US" baseline="-25000" dirty="0"/>
              <a:t>l</a:t>
            </a:r>
            <a:r>
              <a:rPr lang="en-US" dirty="0"/>
              <a:t>-</a:t>
            </a:r>
            <a:r>
              <a:rPr lang="el-GR" altLang="en-US" dirty="0"/>
              <a:t> α</a:t>
            </a:r>
            <a:r>
              <a:rPr lang="en-US" altLang="en-US" dirty="0"/>
              <a:t> Curve (Lift Curve)</a:t>
            </a: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599" y="1600207"/>
            <a:ext cx="5902841" cy="4108119"/>
          </a:xfrm>
        </p:spPr>
        <p:txBody>
          <a:bodyPr/>
          <a:lstStyle/>
          <a:p>
            <a:pPr eaLnBrk="1" hangingPunct="1"/>
            <a:r>
              <a:rPr lang="en-GB" altLang="en-US" sz="1800" dirty="0"/>
              <a:t>Linear airfoil theory states that the lift generated by the airfoil will increase linearly with the </a:t>
            </a:r>
            <a:r>
              <a:rPr lang="en-GB" altLang="en-US" sz="1800" dirty="0" err="1"/>
              <a:t>AoA</a:t>
            </a:r>
            <a:r>
              <a:rPr lang="en-GB" altLang="en-US" sz="1800" dirty="0"/>
              <a:t>, where 2</a:t>
            </a:r>
            <a:r>
              <a:rPr lang="el-GR" altLang="en-US" sz="1800" dirty="0">
                <a:cs typeface="Arial" panose="020B0604020202020204" pitchFamily="34" charset="0"/>
              </a:rPr>
              <a:t>π</a:t>
            </a:r>
            <a:r>
              <a:rPr lang="en-GB" altLang="en-US" sz="1800" dirty="0"/>
              <a:t> the gradient of the lift </a:t>
            </a:r>
            <a:r>
              <a:rPr lang="en-GB" altLang="en-US" sz="1800" dirty="0" err="1"/>
              <a:t>v.s</a:t>
            </a:r>
            <a:r>
              <a:rPr lang="en-GB" altLang="en-US" sz="1800" dirty="0"/>
              <a:t>. alpha curve</a:t>
            </a:r>
            <a:br>
              <a:rPr lang="en-GB" altLang="en-US" sz="1800" dirty="0"/>
            </a:br>
            <a:r>
              <a:rPr lang="en-GB" altLang="en-US" sz="1800" b="1" i="1" dirty="0"/>
              <a:t>Here, theoretical results are good for characterization (1)</a:t>
            </a:r>
          </a:p>
          <a:p>
            <a:pPr eaLnBrk="1" hangingPunct="1"/>
            <a:endParaRPr lang="en-GB" altLang="en-US" sz="1800" dirty="0"/>
          </a:p>
          <a:p>
            <a:pPr eaLnBrk="1" hangingPunct="1"/>
            <a:r>
              <a:rPr lang="en-GB" altLang="en-US" sz="1800" dirty="0"/>
              <a:t>In reality, the linear behaviour is lost starting from values of alpha close to the so called alpha stall (</a:t>
            </a:r>
            <a:r>
              <a:rPr lang="el-GR" altLang="en-US" sz="1800" dirty="0">
                <a:cs typeface="Arial" panose="020B0604020202020204" pitchFamily="34" charset="0"/>
              </a:rPr>
              <a:t>α</a:t>
            </a:r>
            <a:r>
              <a:rPr lang="nl-NL" altLang="en-US" sz="1800" baseline="-25000" dirty="0">
                <a:cs typeface="Arial" panose="020B0604020202020204" pitchFamily="34" charset="0"/>
              </a:rPr>
              <a:t>s</a:t>
            </a:r>
            <a:r>
              <a:rPr lang="nl-NL" altLang="en-US" sz="1800" dirty="0">
                <a:cs typeface="Arial" panose="020B0604020202020204" pitchFamily="34" charset="0"/>
              </a:rPr>
              <a:t>), in correspondence of which </a:t>
            </a:r>
            <a:r>
              <a:rPr lang="en-GB" altLang="en-US" sz="1800" dirty="0"/>
              <a:t>C</a:t>
            </a:r>
            <a:r>
              <a:rPr lang="en-GB" altLang="en-US" sz="1800" baseline="-25000" dirty="0"/>
              <a:t>l</a:t>
            </a:r>
            <a:r>
              <a:rPr lang="en-GB" altLang="en-US" sz="1800" dirty="0"/>
              <a:t> reaches its maximum value.</a:t>
            </a:r>
            <a:br>
              <a:rPr lang="en-GB" altLang="en-US" sz="1800" dirty="0"/>
            </a:br>
            <a:r>
              <a:rPr lang="en-GB" altLang="en-US" sz="1800" b="1" i="1" dirty="0"/>
              <a:t>Here, experimental data or complex computational models are needed for characterization (2)</a:t>
            </a:r>
          </a:p>
          <a:p>
            <a:pPr eaLnBrk="1" hangingPunct="1"/>
            <a:endParaRPr lang="en-GB" altLang="en-US" sz="1800" dirty="0"/>
          </a:p>
          <a:p>
            <a:pPr eaLnBrk="1" hangingPunct="1"/>
            <a:r>
              <a:rPr lang="en-GB" altLang="en-US" sz="1800" dirty="0"/>
              <a:t>For values of </a:t>
            </a:r>
            <a:r>
              <a:rPr lang="el-GR" altLang="en-US" sz="1800" dirty="0"/>
              <a:t>α</a:t>
            </a:r>
            <a:r>
              <a:rPr lang="en-GB" altLang="en-US" sz="1800" dirty="0"/>
              <a:t> larger than </a:t>
            </a:r>
            <a:r>
              <a:rPr lang="el-GR" altLang="en-US" sz="1800" dirty="0">
                <a:cs typeface="Arial" panose="020B0604020202020204" pitchFamily="34" charset="0"/>
              </a:rPr>
              <a:t>α</a:t>
            </a:r>
            <a:r>
              <a:rPr lang="nl-NL" altLang="en-US" sz="1800" baseline="-25000" dirty="0">
                <a:cs typeface="Arial" panose="020B0604020202020204" pitchFamily="34" charset="0"/>
              </a:rPr>
              <a:t>s , </a:t>
            </a:r>
            <a:r>
              <a:rPr lang="en-GB" altLang="en-US" sz="1800" dirty="0"/>
              <a:t>lift decreases, while the drag increases due to flow separation</a:t>
            </a:r>
          </a:p>
          <a:p>
            <a:pPr eaLnBrk="1" hangingPunct="1"/>
            <a:endParaRPr lang="en-GB" altLang="en-US" sz="1800" dirty="0"/>
          </a:p>
          <a:p>
            <a:pPr marL="457200" indent="-457200" eaLnBrk="1" hangingPunct="1">
              <a:buFont typeface="+mj-lt"/>
              <a:buAutoNum type="arabicPeriod"/>
            </a:pPr>
            <a:endParaRPr lang="en-US" altLang="en-US" sz="1600" dirty="0"/>
          </a:p>
        </p:txBody>
      </p:sp>
      <p:pic>
        <p:nvPicPr>
          <p:cNvPr id="5" name="Picture 35" descr="warning">
            <a:extLst>
              <a:ext uri="{FF2B5EF4-FFF2-40B4-BE49-F238E27FC236}">
                <a16:creationId xmlns:a16="http://schemas.microsoft.com/office/drawing/2014/main" id="{DB6A407A-193E-4669-A193-6C0F43FDAAE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85256" y="2151583"/>
            <a:ext cx="7620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2">
            <a:extLst>
              <a:ext uri="{FF2B5EF4-FFF2-40B4-BE49-F238E27FC236}">
                <a16:creationId xmlns:a16="http://schemas.microsoft.com/office/drawing/2014/main" id="{EC416772-C33A-49BB-85EB-D0BE47EE556F}"/>
              </a:ext>
            </a:extLst>
          </p:cNvPr>
          <p:cNvSpPr>
            <a:spLocks noChangeShapeType="1"/>
          </p:cNvSpPr>
          <p:nvPr/>
        </p:nvSpPr>
        <p:spPr bwMode="auto">
          <a:xfrm flipV="1">
            <a:off x="7696200" y="1512887"/>
            <a:ext cx="0" cy="411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 name="Line 3">
            <a:extLst>
              <a:ext uri="{FF2B5EF4-FFF2-40B4-BE49-F238E27FC236}">
                <a16:creationId xmlns:a16="http://schemas.microsoft.com/office/drawing/2014/main" id="{B82EF123-0387-4CAD-893E-BE82EA5AE2FA}"/>
              </a:ext>
            </a:extLst>
          </p:cNvPr>
          <p:cNvSpPr>
            <a:spLocks noChangeShapeType="1"/>
          </p:cNvSpPr>
          <p:nvPr/>
        </p:nvSpPr>
        <p:spPr bwMode="auto">
          <a:xfrm rot="5400000" flipV="1">
            <a:off x="9525000" y="2884487"/>
            <a:ext cx="0" cy="4876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 name="Line 4">
            <a:extLst>
              <a:ext uri="{FF2B5EF4-FFF2-40B4-BE49-F238E27FC236}">
                <a16:creationId xmlns:a16="http://schemas.microsoft.com/office/drawing/2014/main" id="{015FA57F-0E5F-4E22-893D-79D446DDE937}"/>
              </a:ext>
            </a:extLst>
          </p:cNvPr>
          <p:cNvSpPr>
            <a:spLocks noChangeShapeType="1"/>
          </p:cNvSpPr>
          <p:nvPr/>
        </p:nvSpPr>
        <p:spPr bwMode="auto">
          <a:xfrm flipV="1">
            <a:off x="7391400" y="2732087"/>
            <a:ext cx="1752600" cy="2590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2" name="Arc 5">
            <a:extLst>
              <a:ext uri="{FF2B5EF4-FFF2-40B4-BE49-F238E27FC236}">
                <a16:creationId xmlns:a16="http://schemas.microsoft.com/office/drawing/2014/main" id="{CAF6AF46-4A0A-4141-A774-C42FBD314397}"/>
              </a:ext>
            </a:extLst>
          </p:cNvPr>
          <p:cNvSpPr>
            <a:spLocks/>
          </p:cNvSpPr>
          <p:nvPr/>
        </p:nvSpPr>
        <p:spPr bwMode="auto">
          <a:xfrm flipV="1">
            <a:off x="9142413" y="2440064"/>
            <a:ext cx="1112837" cy="685800"/>
          </a:xfrm>
          <a:custGeom>
            <a:avLst/>
            <a:gdLst>
              <a:gd name="T0" fmla="*/ 35344660 w 35038"/>
              <a:gd name="T1" fmla="*/ 13065505 h 21600"/>
              <a:gd name="T2" fmla="*/ 0 w 35038"/>
              <a:gd name="T3" fmla="*/ 12394120 h 21600"/>
              <a:gd name="T4" fmla="*/ 17914427 w 35038"/>
              <a:gd name="T5" fmla="*/ 0 h 21600"/>
              <a:gd name="T6" fmla="*/ 0 60000 65536"/>
              <a:gd name="T7" fmla="*/ 0 60000 65536"/>
              <a:gd name="T8" fmla="*/ 0 60000 65536"/>
              <a:gd name="T9" fmla="*/ 0 w 35038"/>
              <a:gd name="T10" fmla="*/ 0 h 21600"/>
              <a:gd name="T11" fmla="*/ 35038 w 35038"/>
              <a:gd name="T12" fmla="*/ 21600 h 21600"/>
            </a:gdLst>
            <a:ahLst/>
            <a:cxnLst>
              <a:cxn ang="T6">
                <a:pos x="T0" y="T1"/>
              </a:cxn>
              <a:cxn ang="T7">
                <a:pos x="T2" y="T3"/>
              </a:cxn>
              <a:cxn ang="T8">
                <a:pos x="T4" y="T5"/>
              </a:cxn>
            </a:cxnLst>
            <a:rect l="T9" t="T10" r="T11" b="T12"/>
            <a:pathLst>
              <a:path w="35038" h="21600" fill="none" extrusionOk="0">
                <a:moveTo>
                  <a:pt x="35038" y="12961"/>
                </a:moveTo>
                <a:cubicBezTo>
                  <a:pt x="30958" y="18399"/>
                  <a:pt x="24557" y="21599"/>
                  <a:pt x="17759" y="21600"/>
                </a:cubicBezTo>
                <a:cubicBezTo>
                  <a:pt x="10671" y="21600"/>
                  <a:pt x="4034" y="18122"/>
                  <a:pt x="-1" y="12295"/>
                </a:cubicBezTo>
              </a:path>
              <a:path w="35038" h="21600" stroke="0" extrusionOk="0">
                <a:moveTo>
                  <a:pt x="35038" y="12961"/>
                </a:moveTo>
                <a:cubicBezTo>
                  <a:pt x="30958" y="18399"/>
                  <a:pt x="24557" y="21599"/>
                  <a:pt x="17759" y="21600"/>
                </a:cubicBezTo>
                <a:cubicBezTo>
                  <a:pt x="10671" y="21600"/>
                  <a:pt x="4034" y="18122"/>
                  <a:pt x="-1" y="12295"/>
                </a:cubicBezTo>
                <a:lnTo>
                  <a:pt x="17759"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aphicFrame>
        <p:nvGraphicFramePr>
          <p:cNvPr id="14" name="Object 6">
            <a:extLst>
              <a:ext uri="{FF2B5EF4-FFF2-40B4-BE49-F238E27FC236}">
                <a16:creationId xmlns:a16="http://schemas.microsoft.com/office/drawing/2014/main" id="{588244AC-53FB-40E9-BD81-E6D0BB74C7EE}"/>
              </a:ext>
            </a:extLst>
          </p:cNvPr>
          <p:cNvGraphicFramePr>
            <a:graphicFrameLocks noChangeAspect="1"/>
          </p:cNvGraphicFramePr>
          <p:nvPr>
            <p:extLst>
              <p:ext uri="{D42A27DB-BD31-4B8C-83A1-F6EECF244321}">
                <p14:modId xmlns:p14="http://schemas.microsoft.com/office/powerpoint/2010/main" val="16077880"/>
              </p:ext>
            </p:extLst>
          </p:nvPr>
        </p:nvGraphicFramePr>
        <p:xfrm>
          <a:off x="7035386" y="2087562"/>
          <a:ext cx="668085" cy="603250"/>
        </p:xfrm>
        <a:graphic>
          <a:graphicData uri="http://schemas.openxmlformats.org/presentationml/2006/ole">
            <mc:AlternateContent xmlns:mc="http://schemas.openxmlformats.org/markup-compatibility/2006">
              <mc:Choice xmlns:v="urn:schemas-microsoft-com:vml" Requires="v">
                <p:oleObj name="Equation" r:id="rId4" imgW="266400" imgH="241200" progId="Equation.3">
                  <p:embed/>
                </p:oleObj>
              </mc:Choice>
              <mc:Fallback>
                <p:oleObj name="Equation" r:id="rId4" imgW="266400" imgH="241200" progId="Equation.3">
                  <p:embed/>
                  <p:pic>
                    <p:nvPicPr>
                      <p:cNvPr id="14" name="Object 6">
                        <a:extLst>
                          <a:ext uri="{FF2B5EF4-FFF2-40B4-BE49-F238E27FC236}">
                            <a16:creationId xmlns:a16="http://schemas.microsoft.com/office/drawing/2014/main" id="{588244AC-53FB-40E9-BD81-E6D0BB74C7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5386" y="2087562"/>
                        <a:ext cx="668085" cy="603250"/>
                      </a:xfrm>
                      <a:prstGeom prst="rect">
                        <a:avLst/>
                      </a:prstGeom>
                      <a:noFill/>
                      <a:ln w="9525">
                        <a:noFill/>
                        <a:miter lim="800000"/>
                        <a:headEnd/>
                        <a:tailEnd/>
                      </a:ln>
                      <a:effectLst/>
                    </p:spPr>
                  </p:pic>
                </p:oleObj>
              </mc:Fallback>
            </mc:AlternateContent>
          </a:graphicData>
        </a:graphic>
      </p:graphicFrame>
      <p:graphicFrame>
        <p:nvGraphicFramePr>
          <p:cNvPr id="16" name="Object 7">
            <a:extLst>
              <a:ext uri="{FF2B5EF4-FFF2-40B4-BE49-F238E27FC236}">
                <a16:creationId xmlns:a16="http://schemas.microsoft.com/office/drawing/2014/main" id="{395A7CE7-D627-491C-80E0-2BD0C0CD382A}"/>
              </a:ext>
            </a:extLst>
          </p:cNvPr>
          <p:cNvGraphicFramePr>
            <a:graphicFrameLocks noChangeAspect="1"/>
          </p:cNvGraphicFramePr>
          <p:nvPr>
            <p:extLst>
              <p:ext uri="{D42A27DB-BD31-4B8C-83A1-F6EECF244321}">
                <p14:modId xmlns:p14="http://schemas.microsoft.com/office/powerpoint/2010/main" val="3945750616"/>
              </p:ext>
            </p:extLst>
          </p:nvPr>
        </p:nvGraphicFramePr>
        <p:xfrm>
          <a:off x="7239000" y="1436687"/>
          <a:ext cx="393700" cy="642938"/>
        </p:xfrm>
        <a:graphic>
          <a:graphicData uri="http://schemas.openxmlformats.org/presentationml/2006/ole">
            <mc:AlternateContent xmlns:mc="http://schemas.openxmlformats.org/markup-compatibility/2006">
              <mc:Choice xmlns:v="urn:schemas-microsoft-com:vml" Requires="v">
                <p:oleObj name="Equation" r:id="rId6" imgW="139680" imgH="228600" progId="Equation.3">
                  <p:embed/>
                </p:oleObj>
              </mc:Choice>
              <mc:Fallback>
                <p:oleObj name="Equation" r:id="rId6" imgW="139680" imgH="228600" progId="Equation.3">
                  <p:embed/>
                  <p:pic>
                    <p:nvPicPr>
                      <p:cNvPr id="16" name="Object 7">
                        <a:extLst>
                          <a:ext uri="{FF2B5EF4-FFF2-40B4-BE49-F238E27FC236}">
                            <a16:creationId xmlns:a16="http://schemas.microsoft.com/office/drawing/2014/main" id="{395A7CE7-D627-491C-80E0-2BD0C0CD38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1436687"/>
                        <a:ext cx="3937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9">
            <a:extLst>
              <a:ext uri="{FF2B5EF4-FFF2-40B4-BE49-F238E27FC236}">
                <a16:creationId xmlns:a16="http://schemas.microsoft.com/office/drawing/2014/main" id="{C470A87E-04B0-4AD3-918D-4BCF01F25E24}"/>
              </a:ext>
            </a:extLst>
          </p:cNvPr>
          <p:cNvSpPr>
            <a:spLocks noChangeShapeType="1"/>
          </p:cNvSpPr>
          <p:nvPr/>
        </p:nvSpPr>
        <p:spPr bwMode="auto">
          <a:xfrm>
            <a:off x="7571679" y="5094287"/>
            <a:ext cx="990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0" name="Arc 10">
            <a:extLst>
              <a:ext uri="{FF2B5EF4-FFF2-40B4-BE49-F238E27FC236}">
                <a16:creationId xmlns:a16="http://schemas.microsoft.com/office/drawing/2014/main" id="{B59B25E8-1089-4316-AAD3-3B67214664F3}"/>
              </a:ext>
            </a:extLst>
          </p:cNvPr>
          <p:cNvSpPr>
            <a:spLocks/>
          </p:cNvSpPr>
          <p:nvPr/>
        </p:nvSpPr>
        <p:spPr bwMode="auto">
          <a:xfrm>
            <a:off x="7549454" y="4484687"/>
            <a:ext cx="685800" cy="617538"/>
          </a:xfrm>
          <a:custGeom>
            <a:avLst/>
            <a:gdLst>
              <a:gd name="T0" fmla="*/ 13683424 w 21600"/>
              <a:gd name="T1" fmla="*/ 0 h 19488"/>
              <a:gd name="T2" fmla="*/ 21604796 w 21600"/>
              <a:gd name="T3" fmla="*/ 19568616 h 19488"/>
              <a:gd name="T4" fmla="*/ 0 w 21600"/>
              <a:gd name="T5" fmla="*/ 16871515 h 19488"/>
              <a:gd name="T6" fmla="*/ 0 60000 65536"/>
              <a:gd name="T7" fmla="*/ 0 60000 65536"/>
              <a:gd name="T8" fmla="*/ 0 60000 65536"/>
              <a:gd name="T9" fmla="*/ 0 w 21600"/>
              <a:gd name="T10" fmla="*/ 0 h 19488"/>
              <a:gd name="T11" fmla="*/ 21600 w 21600"/>
              <a:gd name="T12" fmla="*/ 19488 h 19488"/>
            </a:gdLst>
            <a:ahLst/>
            <a:cxnLst>
              <a:cxn ang="T6">
                <a:pos x="T0" y="T1"/>
              </a:cxn>
              <a:cxn ang="T7">
                <a:pos x="T2" y="T3"/>
              </a:cxn>
              <a:cxn ang="T8">
                <a:pos x="T4" y="T5"/>
              </a:cxn>
            </a:cxnLst>
            <a:rect l="T9" t="T10" r="T11" b="T12"/>
            <a:pathLst>
              <a:path w="21600" h="19488" fill="none" extrusionOk="0">
                <a:moveTo>
                  <a:pt x="13573" y="0"/>
                </a:moveTo>
                <a:cubicBezTo>
                  <a:pt x="18649" y="4100"/>
                  <a:pt x="21600" y="10276"/>
                  <a:pt x="21600" y="16802"/>
                </a:cubicBezTo>
                <a:cubicBezTo>
                  <a:pt x="21600" y="17699"/>
                  <a:pt x="21544" y="18597"/>
                  <a:pt x="21432" y="19488"/>
                </a:cubicBezTo>
              </a:path>
              <a:path w="21600" h="19488" stroke="0" extrusionOk="0">
                <a:moveTo>
                  <a:pt x="13573" y="0"/>
                </a:moveTo>
                <a:cubicBezTo>
                  <a:pt x="18649" y="4100"/>
                  <a:pt x="21600" y="10276"/>
                  <a:pt x="21600" y="16802"/>
                </a:cubicBezTo>
                <a:cubicBezTo>
                  <a:pt x="21600" y="17699"/>
                  <a:pt x="21544" y="18597"/>
                  <a:pt x="21432" y="19488"/>
                </a:cubicBezTo>
                <a:lnTo>
                  <a:pt x="0" y="16802"/>
                </a:lnTo>
                <a:close/>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22" name="Line 11">
            <a:extLst>
              <a:ext uri="{FF2B5EF4-FFF2-40B4-BE49-F238E27FC236}">
                <a16:creationId xmlns:a16="http://schemas.microsoft.com/office/drawing/2014/main" id="{C9624CFC-EE97-4169-8F56-9746236E77D8}"/>
              </a:ext>
            </a:extLst>
          </p:cNvPr>
          <p:cNvSpPr>
            <a:spLocks noChangeShapeType="1"/>
          </p:cNvSpPr>
          <p:nvPr/>
        </p:nvSpPr>
        <p:spPr bwMode="auto">
          <a:xfrm flipH="1">
            <a:off x="7573963" y="2427287"/>
            <a:ext cx="2636837"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4" name="Line 12">
            <a:extLst>
              <a:ext uri="{FF2B5EF4-FFF2-40B4-BE49-F238E27FC236}">
                <a16:creationId xmlns:a16="http://schemas.microsoft.com/office/drawing/2014/main" id="{4B2AD938-1709-4190-A854-0A5F15BF3765}"/>
              </a:ext>
            </a:extLst>
          </p:cNvPr>
          <p:cNvSpPr>
            <a:spLocks noChangeShapeType="1"/>
          </p:cNvSpPr>
          <p:nvPr/>
        </p:nvSpPr>
        <p:spPr bwMode="auto">
          <a:xfrm rot="5400000" flipH="1">
            <a:off x="7962900" y="3836987"/>
            <a:ext cx="3429000"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26" name="Object 13">
            <a:extLst>
              <a:ext uri="{FF2B5EF4-FFF2-40B4-BE49-F238E27FC236}">
                <a16:creationId xmlns:a16="http://schemas.microsoft.com/office/drawing/2014/main" id="{14405953-ECFB-4D2D-84B3-1EB8C47FF77D}"/>
              </a:ext>
            </a:extLst>
          </p:cNvPr>
          <p:cNvGraphicFramePr>
            <a:graphicFrameLocks noChangeAspect="1"/>
          </p:cNvGraphicFramePr>
          <p:nvPr>
            <p:extLst>
              <p:ext uri="{D42A27DB-BD31-4B8C-83A1-F6EECF244321}">
                <p14:modId xmlns:p14="http://schemas.microsoft.com/office/powerpoint/2010/main" val="1712469370"/>
              </p:ext>
            </p:extLst>
          </p:nvPr>
        </p:nvGraphicFramePr>
        <p:xfrm>
          <a:off x="9448801" y="5460858"/>
          <a:ext cx="457200" cy="547829"/>
        </p:xfrm>
        <a:graphic>
          <a:graphicData uri="http://schemas.openxmlformats.org/presentationml/2006/ole">
            <mc:AlternateContent xmlns:mc="http://schemas.openxmlformats.org/markup-compatibility/2006">
              <mc:Choice xmlns:v="urn:schemas-microsoft-com:vml" Requires="v">
                <p:oleObj name="Equation" r:id="rId8" imgW="190440" imgH="228600" progId="Equation.3">
                  <p:embed/>
                </p:oleObj>
              </mc:Choice>
              <mc:Fallback>
                <p:oleObj name="Equation" r:id="rId8" imgW="190440" imgH="228600" progId="Equation.3">
                  <p:embed/>
                  <p:pic>
                    <p:nvPicPr>
                      <p:cNvPr id="26" name="Object 13">
                        <a:extLst>
                          <a:ext uri="{FF2B5EF4-FFF2-40B4-BE49-F238E27FC236}">
                            <a16:creationId xmlns:a16="http://schemas.microsoft.com/office/drawing/2014/main" id="{14405953-ECFB-4D2D-84B3-1EB8C47FF7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8801" y="5460858"/>
                        <a:ext cx="457200" cy="547829"/>
                      </a:xfrm>
                      <a:prstGeom prst="rect">
                        <a:avLst/>
                      </a:prstGeom>
                      <a:noFill/>
                      <a:ln w="9525">
                        <a:noFill/>
                        <a:miter lim="800000"/>
                        <a:headEnd/>
                        <a:tailEnd/>
                      </a:ln>
                      <a:effectLst/>
                    </p:spPr>
                  </p:pic>
                </p:oleObj>
              </mc:Fallback>
            </mc:AlternateContent>
          </a:graphicData>
        </a:graphic>
      </p:graphicFrame>
      <p:sp>
        <p:nvSpPr>
          <p:cNvPr id="28" name="Oval 16">
            <a:extLst>
              <a:ext uri="{FF2B5EF4-FFF2-40B4-BE49-F238E27FC236}">
                <a16:creationId xmlns:a16="http://schemas.microsoft.com/office/drawing/2014/main" id="{65052CA3-AD1E-47B8-8092-567A1B17769D}"/>
              </a:ext>
            </a:extLst>
          </p:cNvPr>
          <p:cNvSpPr>
            <a:spLocks noChangeArrowheads="1"/>
          </p:cNvSpPr>
          <p:nvPr/>
        </p:nvSpPr>
        <p:spPr bwMode="auto">
          <a:xfrm>
            <a:off x="8924767" y="2120938"/>
            <a:ext cx="1676400" cy="82296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32" name="Text Box 18">
            <a:extLst>
              <a:ext uri="{FF2B5EF4-FFF2-40B4-BE49-F238E27FC236}">
                <a16:creationId xmlns:a16="http://schemas.microsoft.com/office/drawing/2014/main" id="{5007AE30-B2B8-4137-9242-99399BF120CE}"/>
              </a:ext>
            </a:extLst>
          </p:cNvPr>
          <p:cNvSpPr txBox="1">
            <a:spLocks noChangeArrowheads="1"/>
          </p:cNvSpPr>
          <p:nvPr/>
        </p:nvSpPr>
        <p:spPr bwMode="auto">
          <a:xfrm>
            <a:off x="11666256" y="5342039"/>
            <a:ext cx="325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cs typeface="Tahoma" panose="020B0604030504040204" pitchFamily="34" charset="0"/>
              </a:rPr>
              <a:t>α</a:t>
            </a:r>
          </a:p>
        </p:txBody>
      </p:sp>
      <p:sp>
        <p:nvSpPr>
          <p:cNvPr id="34" name="Line 19">
            <a:extLst>
              <a:ext uri="{FF2B5EF4-FFF2-40B4-BE49-F238E27FC236}">
                <a16:creationId xmlns:a16="http://schemas.microsoft.com/office/drawing/2014/main" id="{C64EA5E8-79AA-45B5-98E4-2A52B8DA2265}"/>
              </a:ext>
            </a:extLst>
          </p:cNvPr>
          <p:cNvSpPr>
            <a:spLocks noChangeShapeType="1"/>
          </p:cNvSpPr>
          <p:nvPr/>
        </p:nvSpPr>
        <p:spPr bwMode="auto">
          <a:xfrm flipV="1">
            <a:off x="8991600" y="1636712"/>
            <a:ext cx="812800" cy="13239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8" name="Text Box 22">
            <a:extLst>
              <a:ext uri="{FF2B5EF4-FFF2-40B4-BE49-F238E27FC236}">
                <a16:creationId xmlns:a16="http://schemas.microsoft.com/office/drawing/2014/main" id="{3AC7A2BB-3161-47D2-B9FC-92AFB92D4783}"/>
              </a:ext>
            </a:extLst>
          </p:cNvPr>
          <p:cNvSpPr txBox="1">
            <a:spLocks noChangeArrowheads="1"/>
          </p:cNvSpPr>
          <p:nvPr/>
        </p:nvSpPr>
        <p:spPr bwMode="auto">
          <a:xfrm>
            <a:off x="9804400" y="1714469"/>
            <a:ext cx="1913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solidFill>
                  <a:srgbClr val="FF3300"/>
                </a:solidFill>
              </a:rPr>
              <a:t>Stall area (2)</a:t>
            </a:r>
            <a:endParaRPr lang="en-GB" altLang="en-US" dirty="0"/>
          </a:p>
        </p:txBody>
      </p:sp>
      <p:pic>
        <p:nvPicPr>
          <p:cNvPr id="40" name="Picture 23">
            <a:extLst>
              <a:ext uri="{FF2B5EF4-FFF2-40B4-BE49-F238E27FC236}">
                <a16:creationId xmlns:a16="http://schemas.microsoft.com/office/drawing/2014/main" id="{73A32EE0-C9F5-4230-ABCF-94BE43A9F92E}"/>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6241" t="50421" r="26616" b="29411"/>
          <a:stretch>
            <a:fillRect/>
          </a:stretch>
        </p:blipFill>
        <p:spPr bwMode="auto">
          <a:xfrm>
            <a:off x="9281691" y="3756157"/>
            <a:ext cx="2148309" cy="834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2" name="Picture 24">
            <a:extLst>
              <a:ext uri="{FF2B5EF4-FFF2-40B4-BE49-F238E27FC236}">
                <a16:creationId xmlns:a16="http://schemas.microsoft.com/office/drawing/2014/main" id="{388AEA83-EC12-4FF1-9C2A-F1161E60A3CF}"/>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66165" t="13446" b="64705"/>
          <a:stretch>
            <a:fillRect/>
          </a:stretch>
        </p:blipFill>
        <p:spPr bwMode="auto">
          <a:xfrm>
            <a:off x="9290746" y="2983432"/>
            <a:ext cx="2098806" cy="97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4" name="Line 25">
            <a:extLst>
              <a:ext uri="{FF2B5EF4-FFF2-40B4-BE49-F238E27FC236}">
                <a16:creationId xmlns:a16="http://schemas.microsoft.com/office/drawing/2014/main" id="{9304189B-ACD7-41C6-A1F5-40F9E364BB90}"/>
              </a:ext>
            </a:extLst>
          </p:cNvPr>
          <p:cNvSpPr>
            <a:spLocks noChangeShapeType="1"/>
          </p:cNvSpPr>
          <p:nvPr/>
        </p:nvSpPr>
        <p:spPr bwMode="auto">
          <a:xfrm flipH="1" flipV="1">
            <a:off x="9695402" y="2454088"/>
            <a:ext cx="286797" cy="6559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6" name="Line 26">
            <a:extLst>
              <a:ext uri="{FF2B5EF4-FFF2-40B4-BE49-F238E27FC236}">
                <a16:creationId xmlns:a16="http://schemas.microsoft.com/office/drawing/2014/main" id="{DBE269D3-8AD6-4795-8F2C-E4E83CE6B23C}"/>
              </a:ext>
            </a:extLst>
          </p:cNvPr>
          <p:cNvSpPr>
            <a:spLocks noChangeShapeType="1"/>
          </p:cNvSpPr>
          <p:nvPr/>
        </p:nvSpPr>
        <p:spPr bwMode="auto">
          <a:xfrm flipH="1" flipV="1">
            <a:off x="8534397" y="3646485"/>
            <a:ext cx="756348" cy="3977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aphicFrame>
        <p:nvGraphicFramePr>
          <p:cNvPr id="48" name="Object 27">
            <a:extLst>
              <a:ext uri="{FF2B5EF4-FFF2-40B4-BE49-F238E27FC236}">
                <a16:creationId xmlns:a16="http://schemas.microsoft.com/office/drawing/2014/main" id="{135F8273-90A1-4516-A625-9F8DB6E62633}"/>
              </a:ext>
            </a:extLst>
          </p:cNvPr>
          <p:cNvGraphicFramePr>
            <a:graphicFrameLocks noChangeAspect="1"/>
          </p:cNvGraphicFramePr>
          <p:nvPr>
            <p:extLst>
              <p:ext uri="{D42A27DB-BD31-4B8C-83A1-F6EECF244321}">
                <p14:modId xmlns:p14="http://schemas.microsoft.com/office/powerpoint/2010/main" val="572618968"/>
              </p:ext>
            </p:extLst>
          </p:nvPr>
        </p:nvGraphicFramePr>
        <p:xfrm>
          <a:off x="6902807" y="5360987"/>
          <a:ext cx="715963" cy="642938"/>
        </p:xfrm>
        <a:graphic>
          <a:graphicData uri="http://schemas.openxmlformats.org/presentationml/2006/ole">
            <mc:AlternateContent xmlns:mc="http://schemas.openxmlformats.org/markup-compatibility/2006">
              <mc:Choice xmlns:v="urn:schemas-microsoft-com:vml" Requires="v">
                <p:oleObj name="Equation" r:id="rId11" imgW="253800" imgH="228600" progId="Equation.DSMT4">
                  <p:embed/>
                </p:oleObj>
              </mc:Choice>
              <mc:Fallback>
                <p:oleObj name="Equation" r:id="rId11" imgW="253800" imgH="228600" progId="Equation.DSMT4">
                  <p:embed/>
                  <p:pic>
                    <p:nvPicPr>
                      <p:cNvPr id="48" name="Object 27">
                        <a:extLst>
                          <a:ext uri="{FF2B5EF4-FFF2-40B4-BE49-F238E27FC236}">
                            <a16:creationId xmlns:a16="http://schemas.microsoft.com/office/drawing/2014/main" id="{135F8273-90A1-4516-A625-9F8DB6E626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02807" y="5360987"/>
                        <a:ext cx="715963" cy="642938"/>
                      </a:xfrm>
                      <a:prstGeom prst="rect">
                        <a:avLst/>
                      </a:prstGeom>
                      <a:noFill/>
                      <a:ln w="9525">
                        <a:noFill/>
                        <a:miter lim="800000"/>
                        <a:headEnd/>
                        <a:tailEnd/>
                      </a:ln>
                      <a:effectLst/>
                    </p:spPr>
                  </p:pic>
                </p:oleObj>
              </mc:Fallback>
            </mc:AlternateContent>
          </a:graphicData>
        </a:graphic>
      </p:graphicFrame>
      <p:sp>
        <p:nvSpPr>
          <p:cNvPr id="50" name="Line 28">
            <a:extLst>
              <a:ext uri="{FF2B5EF4-FFF2-40B4-BE49-F238E27FC236}">
                <a16:creationId xmlns:a16="http://schemas.microsoft.com/office/drawing/2014/main" id="{1A4223A9-1067-4B21-8283-9BBA607733B1}"/>
              </a:ext>
            </a:extLst>
          </p:cNvPr>
          <p:cNvSpPr>
            <a:spLocks noChangeShapeType="1"/>
          </p:cNvSpPr>
          <p:nvPr/>
        </p:nvSpPr>
        <p:spPr bwMode="auto">
          <a:xfrm>
            <a:off x="7391400" y="5246687"/>
            <a:ext cx="0" cy="3048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2" name="Text Box 31">
            <a:extLst>
              <a:ext uri="{FF2B5EF4-FFF2-40B4-BE49-F238E27FC236}">
                <a16:creationId xmlns:a16="http://schemas.microsoft.com/office/drawing/2014/main" id="{B4B4F8C3-7A1D-4D3C-B68A-A29B258FA2D7}"/>
              </a:ext>
            </a:extLst>
          </p:cNvPr>
          <p:cNvSpPr txBox="1">
            <a:spLocks noChangeArrowheads="1"/>
          </p:cNvSpPr>
          <p:nvPr/>
        </p:nvSpPr>
        <p:spPr bwMode="auto">
          <a:xfrm>
            <a:off x="8235254" y="4650976"/>
            <a:ext cx="40107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err="1">
                <a:latin typeface="+mn-lt"/>
              </a:rPr>
              <a:t>dC</a:t>
            </a:r>
            <a:r>
              <a:rPr lang="en-GB" altLang="en-US" baseline="-25000" dirty="0" err="1">
                <a:latin typeface="+mn-lt"/>
              </a:rPr>
              <a:t>l</a:t>
            </a:r>
            <a:r>
              <a:rPr lang="en-GB" altLang="en-US" dirty="0">
                <a:latin typeface="+mn-lt"/>
              </a:rPr>
              <a:t>/d</a:t>
            </a:r>
            <a:r>
              <a:rPr lang="el-GR" altLang="en-US" dirty="0">
                <a:latin typeface="+mn-lt"/>
              </a:rPr>
              <a:t>α</a:t>
            </a:r>
            <a:r>
              <a:rPr lang="nl-NL" altLang="en-US" dirty="0">
                <a:latin typeface="+mn-lt"/>
              </a:rPr>
              <a:t> =</a:t>
            </a:r>
            <a:r>
              <a:rPr lang="en-GB" altLang="en-US" dirty="0">
                <a:latin typeface="+mn-lt"/>
              </a:rPr>
              <a:t> C</a:t>
            </a:r>
            <a:r>
              <a:rPr lang="en-GB" altLang="en-US" baseline="-25000" dirty="0">
                <a:latin typeface="+mn-lt"/>
              </a:rPr>
              <a:t>l</a:t>
            </a:r>
            <a:r>
              <a:rPr lang="el-GR" altLang="en-US" baseline="-25000" dirty="0">
                <a:latin typeface="+mn-lt"/>
                <a:cs typeface="Tahoma" panose="020B0604030504040204" pitchFamily="34" charset="0"/>
              </a:rPr>
              <a:t>α</a:t>
            </a:r>
            <a:r>
              <a:rPr lang="nl-NL" altLang="en-US" dirty="0">
                <a:latin typeface="+mn-lt"/>
                <a:cs typeface="Tahoma" panose="020B0604030504040204" pitchFamily="34" charset="0"/>
              </a:rPr>
              <a:t> = 2 </a:t>
            </a:r>
            <a:r>
              <a:rPr lang="el-GR" altLang="en-US" dirty="0">
                <a:latin typeface="+mn-lt"/>
                <a:cs typeface="Tahoma" panose="020B0604030504040204" pitchFamily="34" charset="0"/>
              </a:rPr>
              <a:t>π</a:t>
            </a:r>
            <a:r>
              <a:rPr lang="nl-NL" altLang="en-US" dirty="0">
                <a:latin typeface="+mn-lt"/>
                <a:cs typeface="Tahoma" panose="020B0604030504040204" pitchFamily="34" charset="0"/>
              </a:rPr>
              <a:t>  </a:t>
            </a:r>
            <a:r>
              <a:rPr lang="en-GB" altLang="en-US" dirty="0">
                <a:latin typeface="+mn-lt"/>
              </a:rPr>
              <a:t>[1/rad] = 0.11 [1/</a:t>
            </a:r>
            <a:r>
              <a:rPr lang="en-GB" altLang="en-US" dirty="0" err="1">
                <a:latin typeface="+mn-lt"/>
              </a:rPr>
              <a:t>deg</a:t>
            </a:r>
            <a:r>
              <a:rPr lang="en-GB" altLang="en-US" dirty="0">
                <a:latin typeface="+mn-lt"/>
              </a:rPr>
              <a:t>]</a:t>
            </a:r>
          </a:p>
          <a:p>
            <a:pPr eaLnBrk="1" hangingPunct="1"/>
            <a:r>
              <a:rPr lang="nl-NL" altLang="en-US" dirty="0">
                <a:latin typeface="+mn-lt"/>
                <a:cs typeface="Tahoma" panose="020B0604030504040204" pitchFamily="34" charset="0"/>
              </a:rPr>
              <a:t> </a:t>
            </a:r>
            <a:endParaRPr lang="el-GR" altLang="en-US" dirty="0">
              <a:latin typeface="+mn-lt"/>
              <a:cs typeface="Tahoma" panose="020B0604030504040204" pitchFamily="34" charset="0"/>
            </a:endParaRPr>
          </a:p>
        </p:txBody>
      </p:sp>
      <p:sp>
        <p:nvSpPr>
          <p:cNvPr id="58" name="Text Box 32">
            <a:extLst>
              <a:ext uri="{FF2B5EF4-FFF2-40B4-BE49-F238E27FC236}">
                <a16:creationId xmlns:a16="http://schemas.microsoft.com/office/drawing/2014/main" id="{446C9D73-625A-40B1-A7F4-363E08F6A4C2}"/>
              </a:ext>
            </a:extLst>
          </p:cNvPr>
          <p:cNvSpPr txBox="1">
            <a:spLocks noChangeArrowheads="1"/>
          </p:cNvSpPr>
          <p:nvPr/>
        </p:nvSpPr>
        <p:spPr bwMode="auto">
          <a:xfrm>
            <a:off x="4465994" y="6207125"/>
            <a:ext cx="2436813" cy="376237"/>
          </a:xfrm>
          <a:prstGeom prst="rect">
            <a:avLst/>
          </a:prstGeom>
          <a:solidFill>
            <a:srgbClr val="FFFF00"/>
          </a:solidFill>
          <a:ln w="9525" algn="ctr">
            <a:solidFill>
              <a:schemeClr val="tx1"/>
            </a:solidFill>
            <a:miter lim="800000"/>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Note </a:t>
            </a:r>
            <a:r>
              <a:rPr lang="en-GB" altLang="en-US" i="1" dirty="0"/>
              <a:t>L</a:t>
            </a:r>
            <a:r>
              <a:rPr lang="en-GB" altLang="en-US" dirty="0"/>
              <a:t> in place of </a:t>
            </a:r>
            <a:r>
              <a:rPr lang="en-GB" altLang="en-US" i="1" dirty="0"/>
              <a:t>l * </a:t>
            </a:r>
            <a:r>
              <a:rPr lang="en-GB" altLang="en-US" dirty="0"/>
              <a:t>!</a:t>
            </a:r>
          </a:p>
        </p:txBody>
      </p:sp>
      <p:sp>
        <p:nvSpPr>
          <p:cNvPr id="64" name="AutoShape 34">
            <a:extLst>
              <a:ext uri="{FF2B5EF4-FFF2-40B4-BE49-F238E27FC236}">
                <a16:creationId xmlns:a16="http://schemas.microsoft.com/office/drawing/2014/main" id="{B6B7E4D7-8561-439B-815A-FA24CC7A3A89}"/>
              </a:ext>
            </a:extLst>
          </p:cNvPr>
          <p:cNvSpPr>
            <a:spLocks noChangeArrowheads="1"/>
          </p:cNvSpPr>
          <p:nvPr/>
        </p:nvSpPr>
        <p:spPr bwMode="auto">
          <a:xfrm rot="19025410">
            <a:off x="6213916" y="5738496"/>
            <a:ext cx="685800" cy="304800"/>
          </a:xfrm>
          <a:prstGeom prst="rightArrow">
            <a:avLst>
              <a:gd name="adj1" fmla="val 50000"/>
              <a:gd name="adj2" fmla="val 56250"/>
            </a:avLst>
          </a:prstGeom>
          <a:solidFill>
            <a:srgbClr val="FFFF00"/>
          </a:solidFill>
          <a:ln w="9525" algn="ctr">
            <a:solidFill>
              <a:schemeClr val="tx1"/>
            </a:solidFill>
            <a:miter lim="800000"/>
            <a:headEnd/>
            <a:tailEnd/>
          </a:ln>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dirty="0"/>
          </a:p>
        </p:txBody>
      </p:sp>
      <p:sp>
        <p:nvSpPr>
          <p:cNvPr id="65" name="Oval 16">
            <a:extLst>
              <a:ext uri="{FF2B5EF4-FFF2-40B4-BE49-F238E27FC236}">
                <a16:creationId xmlns:a16="http://schemas.microsoft.com/office/drawing/2014/main" id="{87711664-DD6F-4D45-86ED-D4FCCF039C3E}"/>
              </a:ext>
            </a:extLst>
          </p:cNvPr>
          <p:cNvSpPr>
            <a:spLocks noChangeArrowheads="1"/>
          </p:cNvSpPr>
          <p:nvPr/>
        </p:nvSpPr>
        <p:spPr bwMode="auto">
          <a:xfrm rot="18328151">
            <a:off x="6277611" y="3945043"/>
            <a:ext cx="3566365" cy="4572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66" name="Text Box 22">
            <a:extLst>
              <a:ext uri="{FF2B5EF4-FFF2-40B4-BE49-F238E27FC236}">
                <a16:creationId xmlns:a16="http://schemas.microsoft.com/office/drawing/2014/main" id="{571ACD9E-67F8-4EA4-B372-02A1900EB1BF}"/>
              </a:ext>
            </a:extLst>
          </p:cNvPr>
          <p:cNvSpPr txBox="1">
            <a:spLocks noChangeArrowheads="1"/>
          </p:cNvSpPr>
          <p:nvPr/>
        </p:nvSpPr>
        <p:spPr bwMode="auto">
          <a:xfrm rot="18362629">
            <a:off x="6439530" y="4038827"/>
            <a:ext cx="1913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solidFill>
                  <a:srgbClr val="FF3300"/>
                </a:solidFill>
              </a:rPr>
              <a:t>Linear area (1)</a:t>
            </a:r>
            <a:endParaRPr lang="en-GB" altLang="en-US" dirty="0"/>
          </a:p>
        </p:txBody>
      </p:sp>
    </p:spTree>
    <p:extLst>
      <p:ext uri="{BB962C8B-B14F-4D97-AF65-F5344CB8AC3E}">
        <p14:creationId xmlns:p14="http://schemas.microsoft.com/office/powerpoint/2010/main" val="376284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8" grpId="0"/>
      <p:bldP spid="44" grpId="0" animBg="1"/>
      <p:bldP spid="46" grpId="0" animBg="1"/>
      <p:bldP spid="65" grpId="0" animBg="1"/>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8.2.2 </a:t>
            </a:r>
            <a:r>
              <a:rPr lang="en-US" sz="3600" dirty="0"/>
              <a:t>Characterization and Performance: </a:t>
            </a:r>
            <a:br>
              <a:rPr lang="en-US" sz="3600" dirty="0"/>
            </a:br>
            <a:r>
              <a:rPr lang="en-US" dirty="0"/>
              <a:t>C</a:t>
            </a:r>
            <a:r>
              <a:rPr lang="en-US" baseline="-25000" dirty="0"/>
              <a:t>m</a:t>
            </a:r>
            <a:r>
              <a:rPr lang="en-US" dirty="0"/>
              <a:t>-</a:t>
            </a:r>
            <a:r>
              <a:rPr lang="el-GR" altLang="en-US" dirty="0"/>
              <a:t> α</a:t>
            </a:r>
            <a:r>
              <a:rPr lang="en-US" altLang="en-US" dirty="0"/>
              <a:t> Curve (Moment Curve)</a:t>
            </a: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599" y="1600207"/>
            <a:ext cx="5902841" cy="4108119"/>
          </a:xfrm>
        </p:spPr>
        <p:txBody>
          <a:bodyPr/>
          <a:lstStyle/>
          <a:p>
            <a:pPr eaLnBrk="1" hangingPunct="1"/>
            <a:r>
              <a:rPr lang="en-US" altLang="en-US" sz="1800" dirty="0"/>
              <a:t>The pitching moment must be evaluated with respect to a reference point. </a:t>
            </a:r>
            <a:r>
              <a:rPr lang="en-US" sz="1800" dirty="0"/>
              <a:t>C</a:t>
            </a:r>
            <a:r>
              <a:rPr lang="en-US" sz="1800" baseline="-25000" dirty="0"/>
              <a:t>m </a:t>
            </a:r>
            <a:r>
              <a:rPr lang="en-US" altLang="en-US" sz="1800" dirty="0"/>
              <a:t>data typically found in literature are calculated around the </a:t>
            </a:r>
            <a:r>
              <a:rPr lang="en-US" altLang="en-US" sz="1800" b="1" dirty="0"/>
              <a:t>quarter chord line </a:t>
            </a:r>
            <a:r>
              <a:rPr lang="en-US" altLang="en-US" sz="1800" dirty="0"/>
              <a:t>(i.e., at 0.25c).</a:t>
            </a:r>
          </a:p>
          <a:p>
            <a:pPr eaLnBrk="1" hangingPunct="1"/>
            <a:endParaRPr lang="en-US" altLang="en-US" sz="1800" dirty="0"/>
          </a:p>
          <a:p>
            <a:r>
              <a:rPr lang="en-US" altLang="en-US" sz="1800" dirty="0"/>
              <a:t>The moment coefficient of “conventional airfoil” is </a:t>
            </a:r>
            <a:r>
              <a:rPr lang="en-US" altLang="en-US" sz="1800" b="1" dirty="0"/>
              <a:t>typically negative</a:t>
            </a:r>
            <a:r>
              <a:rPr lang="en-US" altLang="en-US" sz="1800" dirty="0"/>
              <a:t> (hence pitch down), with the tendency of becoming less negative at increasing </a:t>
            </a:r>
            <a:r>
              <a:rPr lang="en-US" altLang="en-US" sz="1800" dirty="0" err="1"/>
              <a:t>AoA</a:t>
            </a:r>
            <a:r>
              <a:rPr lang="en-US" altLang="en-US" sz="1800" dirty="0"/>
              <a:t>. </a:t>
            </a:r>
            <a:r>
              <a:rPr lang="en-GB" altLang="en-US" sz="1800" dirty="0"/>
              <a:t>The aerodynamic moment acting on the airfoil is positive when it induces a pitch up rotation. </a:t>
            </a:r>
          </a:p>
          <a:p>
            <a:pPr eaLnBrk="1" hangingPunct="1"/>
            <a:endParaRPr lang="en-US" altLang="en-US" sz="1800" dirty="0"/>
          </a:p>
          <a:p>
            <a:pPr eaLnBrk="1" hangingPunct="1"/>
            <a:r>
              <a:rPr lang="en-US" altLang="en-US" sz="1800" dirty="0"/>
              <a:t>The </a:t>
            </a:r>
            <a:r>
              <a:rPr lang="en-US" altLang="en-US" sz="1800" b="1" dirty="0"/>
              <a:t>stable or unstable behavior at stall depends </a:t>
            </a:r>
            <a:r>
              <a:rPr lang="en-US" altLang="en-US" sz="1800" dirty="0"/>
              <a:t>on the specific kind of airfoil.</a:t>
            </a:r>
          </a:p>
          <a:p>
            <a:pPr eaLnBrk="1" hangingPunct="1"/>
            <a:endParaRPr lang="en-US" altLang="en-US" sz="1800" dirty="0"/>
          </a:p>
          <a:p>
            <a:pPr eaLnBrk="1" hangingPunct="1"/>
            <a:endParaRPr lang="en-GB" altLang="en-US" sz="1800" dirty="0"/>
          </a:p>
          <a:p>
            <a:pPr marL="457200" indent="-457200" eaLnBrk="1" hangingPunct="1">
              <a:buFont typeface="+mj-lt"/>
              <a:buAutoNum type="arabicPeriod"/>
            </a:pPr>
            <a:endParaRPr lang="en-US" altLang="en-US" sz="1600" dirty="0"/>
          </a:p>
        </p:txBody>
      </p:sp>
      <p:pic>
        <p:nvPicPr>
          <p:cNvPr id="6" name="Picture 2">
            <a:extLst>
              <a:ext uri="{FF2B5EF4-FFF2-40B4-BE49-F238E27FC236}">
                <a16:creationId xmlns:a16="http://schemas.microsoft.com/office/drawing/2014/main" id="{DFF5E6C0-FE6F-4592-B2EA-B44A95F2DF0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610" t="5869" b="54686"/>
          <a:stretch>
            <a:fillRect/>
          </a:stretch>
        </p:blipFill>
        <p:spPr bwMode="auto">
          <a:xfrm>
            <a:off x="10548236" y="4622701"/>
            <a:ext cx="1514065" cy="1223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Line 5">
            <a:extLst>
              <a:ext uri="{FF2B5EF4-FFF2-40B4-BE49-F238E27FC236}">
                <a16:creationId xmlns:a16="http://schemas.microsoft.com/office/drawing/2014/main" id="{40B349A5-980D-46AC-8680-FEC189E397B9}"/>
              </a:ext>
            </a:extLst>
          </p:cNvPr>
          <p:cNvSpPr>
            <a:spLocks noChangeShapeType="1"/>
          </p:cNvSpPr>
          <p:nvPr/>
        </p:nvSpPr>
        <p:spPr bwMode="auto">
          <a:xfrm flipV="1">
            <a:off x="9246977" y="1917548"/>
            <a:ext cx="0" cy="2489493"/>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9" name="Line 6">
            <a:extLst>
              <a:ext uri="{FF2B5EF4-FFF2-40B4-BE49-F238E27FC236}">
                <a16:creationId xmlns:a16="http://schemas.microsoft.com/office/drawing/2014/main" id="{CB7DE370-C039-4BF4-83DD-7D6A5C88EA11}"/>
              </a:ext>
            </a:extLst>
          </p:cNvPr>
          <p:cNvSpPr>
            <a:spLocks noChangeShapeType="1"/>
          </p:cNvSpPr>
          <p:nvPr/>
        </p:nvSpPr>
        <p:spPr bwMode="auto">
          <a:xfrm>
            <a:off x="7266699" y="2696007"/>
            <a:ext cx="446977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p>
            <a:endParaRPr lang="en-US"/>
          </a:p>
        </p:txBody>
      </p:sp>
      <p:graphicFrame>
        <p:nvGraphicFramePr>
          <p:cNvPr id="11" name="Object 7">
            <a:extLst>
              <a:ext uri="{FF2B5EF4-FFF2-40B4-BE49-F238E27FC236}">
                <a16:creationId xmlns:a16="http://schemas.microsoft.com/office/drawing/2014/main" id="{654E7095-B75D-4F71-8239-C82E237C3704}"/>
              </a:ext>
            </a:extLst>
          </p:cNvPr>
          <p:cNvGraphicFramePr>
            <a:graphicFrameLocks noChangeAspect="1"/>
          </p:cNvGraphicFramePr>
          <p:nvPr>
            <p:extLst>
              <p:ext uri="{D42A27DB-BD31-4B8C-83A1-F6EECF244321}">
                <p14:modId xmlns:p14="http://schemas.microsoft.com/office/powerpoint/2010/main" val="4230077659"/>
              </p:ext>
            </p:extLst>
          </p:nvPr>
        </p:nvGraphicFramePr>
        <p:xfrm>
          <a:off x="8982940" y="1375918"/>
          <a:ext cx="716672" cy="504500"/>
        </p:xfrm>
        <a:graphic>
          <a:graphicData uri="http://schemas.openxmlformats.org/presentationml/2006/ole">
            <mc:AlternateContent xmlns:mc="http://schemas.openxmlformats.org/markup-compatibility/2006">
              <mc:Choice xmlns:v="urn:schemas-microsoft-com:vml" Requires="v">
                <p:oleObj name="Equation" r:id="rId4" imgW="342720" imgH="241200" progId="Equation.3">
                  <p:embed/>
                </p:oleObj>
              </mc:Choice>
              <mc:Fallback>
                <p:oleObj name="Equation" r:id="rId4" imgW="342720" imgH="241200" progId="Equation.3">
                  <p:embed/>
                  <p:pic>
                    <p:nvPicPr>
                      <p:cNvPr id="11" name="Object 7">
                        <a:extLst>
                          <a:ext uri="{FF2B5EF4-FFF2-40B4-BE49-F238E27FC236}">
                            <a16:creationId xmlns:a16="http://schemas.microsoft.com/office/drawing/2014/main" id="{654E7095-B75D-4F71-8239-C82E237C3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2940" y="1375918"/>
                        <a:ext cx="716672" cy="50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8">
            <a:extLst>
              <a:ext uri="{FF2B5EF4-FFF2-40B4-BE49-F238E27FC236}">
                <a16:creationId xmlns:a16="http://schemas.microsoft.com/office/drawing/2014/main" id="{079C3280-BD22-4890-87E4-34769B5D31BD}"/>
              </a:ext>
            </a:extLst>
          </p:cNvPr>
          <p:cNvSpPr txBox="1">
            <a:spLocks noChangeArrowheads="1"/>
          </p:cNvSpPr>
          <p:nvPr/>
        </p:nvSpPr>
        <p:spPr bwMode="auto">
          <a:xfrm>
            <a:off x="11608906" y="2713689"/>
            <a:ext cx="232336" cy="27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cs typeface="Tahoma" panose="020B0604030504040204" pitchFamily="34" charset="0"/>
              </a:rPr>
              <a:t>α</a:t>
            </a:r>
          </a:p>
        </p:txBody>
      </p:sp>
      <p:sp>
        <p:nvSpPr>
          <p:cNvPr id="15" name="Text Box 9">
            <a:extLst>
              <a:ext uri="{FF2B5EF4-FFF2-40B4-BE49-F238E27FC236}">
                <a16:creationId xmlns:a16="http://schemas.microsoft.com/office/drawing/2014/main" id="{29A5AB3C-0994-49A2-AC59-A62AE7F97EE1}"/>
              </a:ext>
            </a:extLst>
          </p:cNvPr>
          <p:cNvSpPr txBox="1">
            <a:spLocks noChangeArrowheads="1"/>
          </p:cNvSpPr>
          <p:nvPr/>
        </p:nvSpPr>
        <p:spPr bwMode="auto">
          <a:xfrm>
            <a:off x="9404404" y="3305190"/>
            <a:ext cx="16177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dC</a:t>
            </a:r>
            <a:r>
              <a:rPr lang="en-GB" altLang="en-US" sz="1600" baseline="-25000" dirty="0">
                <a:latin typeface="+mn-lt"/>
              </a:rPr>
              <a:t>m0.25C</a:t>
            </a:r>
            <a:r>
              <a:rPr lang="en-GB" altLang="en-US" sz="1600" dirty="0">
                <a:latin typeface="+mn-lt"/>
              </a:rPr>
              <a:t>/d</a:t>
            </a:r>
            <a:r>
              <a:rPr lang="el-GR" altLang="en-US" sz="1600" dirty="0">
                <a:latin typeface="+mn-lt"/>
              </a:rPr>
              <a:t>α</a:t>
            </a:r>
            <a:r>
              <a:rPr lang="nl-NL" altLang="en-US" sz="1600" dirty="0">
                <a:latin typeface="+mn-lt"/>
              </a:rPr>
              <a:t> =</a:t>
            </a:r>
            <a:r>
              <a:rPr lang="en-GB" altLang="en-US" sz="1600" dirty="0">
                <a:latin typeface="+mn-lt"/>
              </a:rPr>
              <a:t> C</a:t>
            </a:r>
            <a:r>
              <a:rPr lang="en-GB" altLang="en-US" sz="1600" baseline="-25000" dirty="0">
                <a:latin typeface="+mn-lt"/>
              </a:rPr>
              <a:t>m</a:t>
            </a:r>
            <a:r>
              <a:rPr lang="el-GR" altLang="en-US" sz="1600" baseline="-25000" dirty="0">
                <a:latin typeface="+mn-lt"/>
                <a:cs typeface="Tahoma" panose="020B0604030504040204" pitchFamily="34" charset="0"/>
              </a:rPr>
              <a:t>α</a:t>
            </a:r>
            <a:endParaRPr lang="el-GR" altLang="en-US" sz="1600" dirty="0">
              <a:latin typeface="+mn-lt"/>
              <a:cs typeface="Tahoma" panose="020B0604030504040204" pitchFamily="34" charset="0"/>
            </a:endParaRPr>
          </a:p>
        </p:txBody>
      </p:sp>
      <p:pic>
        <p:nvPicPr>
          <p:cNvPr id="17" name="Picture 10">
            <a:extLst>
              <a:ext uri="{FF2B5EF4-FFF2-40B4-BE49-F238E27FC236}">
                <a16:creationId xmlns:a16="http://schemas.microsoft.com/office/drawing/2014/main" id="{091F0375-E7FF-49EF-8908-EF1044C05B7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584" t="5869" r="65981" b="58273"/>
          <a:stretch>
            <a:fillRect/>
          </a:stretch>
        </p:blipFill>
        <p:spPr bwMode="auto">
          <a:xfrm>
            <a:off x="7040447" y="4813018"/>
            <a:ext cx="1414485" cy="1037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 name="Picture 11">
            <a:extLst>
              <a:ext uri="{FF2B5EF4-FFF2-40B4-BE49-F238E27FC236}">
                <a16:creationId xmlns:a16="http://schemas.microsoft.com/office/drawing/2014/main" id="{4BF3E560-E507-43AF-97DE-D6649EBD6F8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7554" t="24776" r="33287" b="51427"/>
          <a:stretch>
            <a:fillRect/>
          </a:stretch>
        </p:blipFill>
        <p:spPr bwMode="auto">
          <a:xfrm>
            <a:off x="8752718" y="4803096"/>
            <a:ext cx="1497732" cy="10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 name="Line 12">
            <a:extLst>
              <a:ext uri="{FF2B5EF4-FFF2-40B4-BE49-F238E27FC236}">
                <a16:creationId xmlns:a16="http://schemas.microsoft.com/office/drawing/2014/main" id="{D9818EC8-865B-494E-8668-CD4A2A47EFA2}"/>
              </a:ext>
            </a:extLst>
          </p:cNvPr>
          <p:cNvSpPr>
            <a:spLocks noChangeShapeType="1"/>
          </p:cNvSpPr>
          <p:nvPr/>
        </p:nvSpPr>
        <p:spPr bwMode="auto">
          <a:xfrm>
            <a:off x="7266699" y="2752587"/>
            <a:ext cx="4469771" cy="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3" name="Freeform 13">
            <a:extLst>
              <a:ext uri="{FF2B5EF4-FFF2-40B4-BE49-F238E27FC236}">
                <a16:creationId xmlns:a16="http://schemas.microsoft.com/office/drawing/2014/main" id="{79231F58-739A-4561-BC67-329BCB664A0B}"/>
              </a:ext>
            </a:extLst>
          </p:cNvPr>
          <p:cNvSpPr>
            <a:spLocks/>
          </p:cNvSpPr>
          <p:nvPr/>
        </p:nvSpPr>
        <p:spPr bwMode="auto">
          <a:xfrm>
            <a:off x="7436437" y="2793843"/>
            <a:ext cx="3922837" cy="643591"/>
          </a:xfrm>
          <a:custGeom>
            <a:avLst/>
            <a:gdLst>
              <a:gd name="T0" fmla="*/ 0 w 3328"/>
              <a:gd name="T1" fmla="*/ 20637 h 546"/>
              <a:gd name="T2" fmla="*/ 254000 w 3328"/>
              <a:gd name="T3" fmla="*/ 604837 h 546"/>
              <a:gd name="T4" fmla="*/ 1066800 w 3328"/>
              <a:gd name="T5" fmla="*/ 782637 h 546"/>
              <a:gd name="T6" fmla="*/ 4343400 w 3328"/>
              <a:gd name="T7" fmla="*/ 96837 h 546"/>
              <a:gd name="T8" fmla="*/ 5003800 w 3328"/>
              <a:gd name="T9" fmla="*/ 198437 h 546"/>
              <a:gd name="T10" fmla="*/ 5283200 w 3328"/>
              <a:gd name="T11" fmla="*/ 617537 h 546"/>
              <a:gd name="T12" fmla="*/ 0 60000 65536"/>
              <a:gd name="T13" fmla="*/ 0 60000 65536"/>
              <a:gd name="T14" fmla="*/ 0 60000 65536"/>
              <a:gd name="T15" fmla="*/ 0 60000 65536"/>
              <a:gd name="T16" fmla="*/ 0 60000 65536"/>
              <a:gd name="T17" fmla="*/ 0 60000 65536"/>
              <a:gd name="T18" fmla="*/ 0 w 3328"/>
              <a:gd name="T19" fmla="*/ 0 h 546"/>
              <a:gd name="T20" fmla="*/ 3328 w 3328"/>
              <a:gd name="T21" fmla="*/ 546 h 546"/>
            </a:gdLst>
            <a:ahLst/>
            <a:cxnLst>
              <a:cxn ang="T12">
                <a:pos x="T0" y="T1"/>
              </a:cxn>
              <a:cxn ang="T13">
                <a:pos x="T2" y="T3"/>
              </a:cxn>
              <a:cxn ang="T14">
                <a:pos x="T4" y="T5"/>
              </a:cxn>
              <a:cxn ang="T15">
                <a:pos x="T6" y="T7"/>
              </a:cxn>
              <a:cxn ang="T16">
                <a:pos x="T8" y="T9"/>
              </a:cxn>
              <a:cxn ang="T17">
                <a:pos x="T10" y="T11"/>
              </a:cxn>
            </a:cxnLst>
            <a:rect l="T18" t="T19" r="T20" b="T21"/>
            <a:pathLst>
              <a:path w="3328" h="546">
                <a:moveTo>
                  <a:pt x="0" y="13"/>
                </a:moveTo>
                <a:cubicBezTo>
                  <a:pt x="28" y="74"/>
                  <a:pt x="48" y="301"/>
                  <a:pt x="160" y="381"/>
                </a:cubicBezTo>
                <a:cubicBezTo>
                  <a:pt x="272" y="461"/>
                  <a:pt x="243" y="546"/>
                  <a:pt x="672" y="493"/>
                </a:cubicBezTo>
                <a:lnTo>
                  <a:pt x="2736" y="61"/>
                </a:lnTo>
                <a:cubicBezTo>
                  <a:pt x="3149" y="0"/>
                  <a:pt x="3053" y="70"/>
                  <a:pt x="3152" y="125"/>
                </a:cubicBezTo>
                <a:cubicBezTo>
                  <a:pt x="3251" y="180"/>
                  <a:pt x="3291" y="334"/>
                  <a:pt x="3328" y="389"/>
                </a:cubicBezTo>
              </a:path>
            </a:pathLst>
          </a:custGeom>
          <a:noFill/>
          <a:ln w="2857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25" name="Line 14">
            <a:extLst>
              <a:ext uri="{FF2B5EF4-FFF2-40B4-BE49-F238E27FC236}">
                <a16:creationId xmlns:a16="http://schemas.microsoft.com/office/drawing/2014/main" id="{0770E7B1-EB87-454C-97AC-BC3D076C5376}"/>
              </a:ext>
            </a:extLst>
          </p:cNvPr>
          <p:cNvSpPr>
            <a:spLocks noChangeShapeType="1"/>
          </p:cNvSpPr>
          <p:nvPr/>
        </p:nvSpPr>
        <p:spPr bwMode="auto">
          <a:xfrm>
            <a:off x="8511445" y="3205222"/>
            <a:ext cx="1923699"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7" name="Freeform 15">
            <a:extLst>
              <a:ext uri="{FF2B5EF4-FFF2-40B4-BE49-F238E27FC236}">
                <a16:creationId xmlns:a16="http://schemas.microsoft.com/office/drawing/2014/main" id="{9F8B6316-5F99-4C33-97B3-762A74515996}"/>
              </a:ext>
            </a:extLst>
          </p:cNvPr>
          <p:cNvSpPr>
            <a:spLocks/>
          </p:cNvSpPr>
          <p:nvPr/>
        </p:nvSpPr>
        <p:spPr bwMode="auto">
          <a:xfrm>
            <a:off x="10039088" y="2978904"/>
            <a:ext cx="132019" cy="226318"/>
          </a:xfrm>
          <a:custGeom>
            <a:avLst/>
            <a:gdLst>
              <a:gd name="T0" fmla="*/ 0 w 112"/>
              <a:gd name="T1" fmla="*/ 0 h 192"/>
              <a:gd name="T2" fmla="*/ 152400 w 112"/>
              <a:gd name="T3" fmla="*/ 152400 h 192"/>
              <a:gd name="T4" fmla="*/ 152400 w 112"/>
              <a:gd name="T5" fmla="*/ 304800 h 192"/>
              <a:gd name="T6" fmla="*/ 0 60000 65536"/>
              <a:gd name="T7" fmla="*/ 0 60000 65536"/>
              <a:gd name="T8" fmla="*/ 0 60000 65536"/>
              <a:gd name="T9" fmla="*/ 0 w 112"/>
              <a:gd name="T10" fmla="*/ 0 h 192"/>
              <a:gd name="T11" fmla="*/ 112 w 112"/>
              <a:gd name="T12" fmla="*/ 192 h 192"/>
            </a:gdLst>
            <a:ahLst/>
            <a:cxnLst>
              <a:cxn ang="T6">
                <a:pos x="T0" y="T1"/>
              </a:cxn>
              <a:cxn ang="T7">
                <a:pos x="T2" y="T3"/>
              </a:cxn>
              <a:cxn ang="T8">
                <a:pos x="T4" y="T5"/>
              </a:cxn>
            </a:cxnLst>
            <a:rect l="T9" t="T10" r="T11" b="T12"/>
            <a:pathLst>
              <a:path w="112" h="192">
                <a:moveTo>
                  <a:pt x="0" y="0"/>
                </a:moveTo>
                <a:cubicBezTo>
                  <a:pt x="40" y="32"/>
                  <a:pt x="80" y="64"/>
                  <a:pt x="96" y="96"/>
                </a:cubicBezTo>
                <a:cubicBezTo>
                  <a:pt x="112" y="128"/>
                  <a:pt x="104" y="160"/>
                  <a:pt x="96" y="192"/>
                </a:cubicBezTo>
              </a:path>
            </a:pathLst>
          </a:custGeom>
          <a:noFill/>
          <a:ln w="9525" cap="flat" cmpd="sng">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29" name="Line 16">
            <a:extLst>
              <a:ext uri="{FF2B5EF4-FFF2-40B4-BE49-F238E27FC236}">
                <a16:creationId xmlns:a16="http://schemas.microsoft.com/office/drawing/2014/main" id="{16C93E08-2F81-47A1-A6B4-CE1C740602A9}"/>
              </a:ext>
            </a:extLst>
          </p:cNvPr>
          <p:cNvSpPr>
            <a:spLocks noChangeShapeType="1"/>
          </p:cNvSpPr>
          <p:nvPr/>
        </p:nvSpPr>
        <p:spPr bwMode="auto">
          <a:xfrm flipV="1">
            <a:off x="7775914" y="3601276"/>
            <a:ext cx="115514" cy="12367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0" name="Line 17">
            <a:extLst>
              <a:ext uri="{FF2B5EF4-FFF2-40B4-BE49-F238E27FC236}">
                <a16:creationId xmlns:a16="http://schemas.microsoft.com/office/drawing/2014/main" id="{BADC17BD-0454-45E0-9E92-3856DFBA0715}"/>
              </a:ext>
            </a:extLst>
          </p:cNvPr>
          <p:cNvSpPr>
            <a:spLocks noChangeShapeType="1"/>
          </p:cNvSpPr>
          <p:nvPr/>
        </p:nvSpPr>
        <p:spPr bwMode="auto">
          <a:xfrm flipH="1" flipV="1">
            <a:off x="8923701" y="3285375"/>
            <a:ext cx="547237" cy="16546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6" name="Line 18">
            <a:extLst>
              <a:ext uri="{FF2B5EF4-FFF2-40B4-BE49-F238E27FC236}">
                <a16:creationId xmlns:a16="http://schemas.microsoft.com/office/drawing/2014/main" id="{415F58DF-7FCF-409A-8397-14DBE0BCE94D}"/>
              </a:ext>
            </a:extLst>
          </p:cNvPr>
          <p:cNvSpPr>
            <a:spLocks noChangeShapeType="1"/>
          </p:cNvSpPr>
          <p:nvPr/>
        </p:nvSpPr>
        <p:spPr bwMode="auto">
          <a:xfrm flipH="1" flipV="1">
            <a:off x="11227258" y="3218061"/>
            <a:ext cx="54220" cy="14046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6" name="Text Box 20">
            <a:extLst>
              <a:ext uri="{FF2B5EF4-FFF2-40B4-BE49-F238E27FC236}">
                <a16:creationId xmlns:a16="http://schemas.microsoft.com/office/drawing/2014/main" id="{DDC2EC93-F674-43B9-BB7E-7581D4402D11}"/>
              </a:ext>
            </a:extLst>
          </p:cNvPr>
          <p:cNvSpPr txBox="1">
            <a:spLocks noChangeArrowheads="1"/>
          </p:cNvSpPr>
          <p:nvPr/>
        </p:nvSpPr>
        <p:spPr bwMode="auto">
          <a:xfrm>
            <a:off x="6549268" y="2651202"/>
            <a:ext cx="11315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a:solidFill>
                  <a:srgbClr val="00FF00"/>
                </a:solidFill>
                <a:latin typeface="+mn-lt"/>
              </a:rPr>
              <a:t>Stable behaviour</a:t>
            </a:r>
          </a:p>
        </p:txBody>
      </p:sp>
      <p:sp>
        <p:nvSpPr>
          <p:cNvPr id="60" name="Text Box 21">
            <a:extLst>
              <a:ext uri="{FF2B5EF4-FFF2-40B4-BE49-F238E27FC236}">
                <a16:creationId xmlns:a16="http://schemas.microsoft.com/office/drawing/2014/main" id="{C7A150FC-9AEE-4403-AFFA-5E1C9D3A5D59}"/>
              </a:ext>
            </a:extLst>
          </p:cNvPr>
          <p:cNvSpPr txBox="1">
            <a:spLocks noChangeArrowheads="1"/>
          </p:cNvSpPr>
          <p:nvPr/>
        </p:nvSpPr>
        <p:spPr bwMode="auto">
          <a:xfrm>
            <a:off x="11318966" y="3261801"/>
            <a:ext cx="812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a:solidFill>
                  <a:srgbClr val="00FF00"/>
                </a:solidFill>
                <a:latin typeface="+mn-lt"/>
              </a:rPr>
              <a:t>Stable</a:t>
            </a:r>
          </a:p>
        </p:txBody>
      </p:sp>
      <p:sp>
        <p:nvSpPr>
          <p:cNvPr id="62" name="Freeform 22">
            <a:extLst>
              <a:ext uri="{FF2B5EF4-FFF2-40B4-BE49-F238E27FC236}">
                <a16:creationId xmlns:a16="http://schemas.microsoft.com/office/drawing/2014/main" id="{53EA313F-07C3-463C-9CFC-0B450F9AD34C}"/>
              </a:ext>
            </a:extLst>
          </p:cNvPr>
          <p:cNvSpPr>
            <a:spLocks/>
          </p:cNvSpPr>
          <p:nvPr/>
        </p:nvSpPr>
        <p:spPr bwMode="auto">
          <a:xfrm>
            <a:off x="7615605" y="3374960"/>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70" name="Freeform 23">
            <a:extLst>
              <a:ext uri="{FF2B5EF4-FFF2-40B4-BE49-F238E27FC236}">
                <a16:creationId xmlns:a16="http://schemas.microsoft.com/office/drawing/2014/main" id="{BF031F39-C49D-4D3B-96A7-027FDD0D060B}"/>
              </a:ext>
            </a:extLst>
          </p:cNvPr>
          <p:cNvSpPr>
            <a:spLocks/>
          </p:cNvSpPr>
          <p:nvPr/>
        </p:nvSpPr>
        <p:spPr bwMode="auto">
          <a:xfrm flipH="1" flipV="1">
            <a:off x="10831200" y="2299952"/>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72" name="Text Box 24">
            <a:extLst>
              <a:ext uri="{FF2B5EF4-FFF2-40B4-BE49-F238E27FC236}">
                <a16:creationId xmlns:a16="http://schemas.microsoft.com/office/drawing/2014/main" id="{1C32C41D-EA10-42E0-A0AC-BCA28186DE30}"/>
              </a:ext>
            </a:extLst>
          </p:cNvPr>
          <p:cNvSpPr txBox="1">
            <a:spLocks noChangeArrowheads="1"/>
          </p:cNvSpPr>
          <p:nvPr/>
        </p:nvSpPr>
        <p:spPr bwMode="auto">
          <a:xfrm>
            <a:off x="10887778" y="2017055"/>
            <a:ext cx="11814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solidFill>
                  <a:srgbClr val="FF3300"/>
                </a:solidFill>
                <a:latin typeface="+mn-lt"/>
              </a:rPr>
              <a:t>Unstable</a:t>
            </a:r>
          </a:p>
        </p:txBody>
      </p:sp>
      <p:sp>
        <p:nvSpPr>
          <p:cNvPr id="74" name="Text Box 25">
            <a:extLst>
              <a:ext uri="{FF2B5EF4-FFF2-40B4-BE49-F238E27FC236}">
                <a16:creationId xmlns:a16="http://schemas.microsoft.com/office/drawing/2014/main" id="{8D8E9086-62FC-4A1E-B567-33F2C8A92F59}"/>
              </a:ext>
            </a:extLst>
          </p:cNvPr>
          <p:cNvSpPr txBox="1">
            <a:spLocks noChangeArrowheads="1"/>
          </p:cNvSpPr>
          <p:nvPr/>
        </p:nvSpPr>
        <p:spPr bwMode="auto">
          <a:xfrm>
            <a:off x="6568885" y="3612621"/>
            <a:ext cx="11315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solidFill>
                  <a:srgbClr val="FF3300"/>
                </a:solidFill>
                <a:latin typeface="+mn-lt"/>
              </a:rPr>
              <a:t>Unstable behaviour</a:t>
            </a:r>
          </a:p>
        </p:txBody>
      </p:sp>
      <p:sp>
        <p:nvSpPr>
          <p:cNvPr id="76" name="Line 26">
            <a:extLst>
              <a:ext uri="{FF2B5EF4-FFF2-40B4-BE49-F238E27FC236}">
                <a16:creationId xmlns:a16="http://schemas.microsoft.com/office/drawing/2014/main" id="{68C5B575-4F25-4633-9B1C-FE41CFA7AB59}"/>
              </a:ext>
            </a:extLst>
          </p:cNvPr>
          <p:cNvSpPr>
            <a:spLocks noChangeShapeType="1"/>
          </p:cNvSpPr>
          <p:nvPr/>
        </p:nvSpPr>
        <p:spPr bwMode="auto">
          <a:xfrm flipV="1">
            <a:off x="10887779" y="2639428"/>
            <a:ext cx="0" cy="2828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graphicFrame>
        <p:nvGraphicFramePr>
          <p:cNvPr id="78" name="Object 27">
            <a:extLst>
              <a:ext uri="{FF2B5EF4-FFF2-40B4-BE49-F238E27FC236}">
                <a16:creationId xmlns:a16="http://schemas.microsoft.com/office/drawing/2014/main" id="{E66E317A-CEB6-4043-9B8C-CE41EEED7424}"/>
              </a:ext>
            </a:extLst>
          </p:cNvPr>
          <p:cNvGraphicFramePr>
            <a:graphicFrameLocks noChangeAspect="1"/>
          </p:cNvGraphicFramePr>
          <p:nvPr>
            <p:extLst>
              <p:ext uri="{D42A27DB-BD31-4B8C-83A1-F6EECF244321}">
                <p14:modId xmlns:p14="http://schemas.microsoft.com/office/powerpoint/2010/main" val="3219270996"/>
              </p:ext>
            </p:extLst>
          </p:nvPr>
        </p:nvGraphicFramePr>
        <p:xfrm>
          <a:off x="10718041" y="2299952"/>
          <a:ext cx="304114" cy="364230"/>
        </p:xfrm>
        <a:graphic>
          <a:graphicData uri="http://schemas.openxmlformats.org/presentationml/2006/ole">
            <mc:AlternateContent xmlns:mc="http://schemas.openxmlformats.org/markup-compatibility/2006">
              <mc:Choice xmlns:v="urn:schemas-microsoft-com:vml" Requires="v">
                <p:oleObj name="Equation" r:id="rId7" imgW="190440" imgH="228600" progId="Equation.3">
                  <p:embed/>
                </p:oleObj>
              </mc:Choice>
              <mc:Fallback>
                <p:oleObj name="Equation" r:id="rId7" imgW="190440" imgH="228600" progId="Equation.3">
                  <p:embed/>
                  <p:pic>
                    <p:nvPicPr>
                      <p:cNvPr id="78" name="Object 27">
                        <a:extLst>
                          <a:ext uri="{FF2B5EF4-FFF2-40B4-BE49-F238E27FC236}">
                            <a16:creationId xmlns:a16="http://schemas.microsoft.com/office/drawing/2014/main" id="{E66E317A-CEB6-4043-9B8C-CE41EEED74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8041" y="2299952"/>
                        <a:ext cx="304114" cy="364230"/>
                      </a:xfrm>
                      <a:prstGeom prst="rect">
                        <a:avLst/>
                      </a:prstGeom>
                      <a:noFill/>
                      <a:ln w="9525">
                        <a:noFill/>
                        <a:miter lim="800000"/>
                        <a:headEnd/>
                        <a:tailEnd/>
                      </a:ln>
                      <a:effectLst/>
                    </p:spPr>
                  </p:pic>
                </p:oleObj>
              </mc:Fallback>
            </mc:AlternateContent>
          </a:graphicData>
        </a:graphic>
      </p:graphicFrame>
    </p:spTree>
    <p:extLst>
      <p:ext uri="{BB962C8B-B14F-4D97-AF65-F5344CB8AC3E}">
        <p14:creationId xmlns:p14="http://schemas.microsoft.com/office/powerpoint/2010/main" val="258683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6" grpId="0" animBg="1"/>
      <p:bldP spid="56" grpId="0"/>
      <p:bldP spid="60" grpId="0"/>
      <p:bldP spid="72" grpId="0"/>
      <p:bldP spid="7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8.2.2 </a:t>
            </a:r>
            <a:r>
              <a:rPr lang="en-US" sz="3600" dirty="0"/>
              <a:t>Characterization and Performance: </a:t>
            </a:r>
            <a:br>
              <a:rPr lang="en-US" sz="3600" dirty="0"/>
            </a:br>
            <a:r>
              <a:rPr lang="en-US" dirty="0"/>
              <a:t>C</a:t>
            </a:r>
            <a:r>
              <a:rPr lang="en-US" baseline="-25000" dirty="0"/>
              <a:t>d</a:t>
            </a:r>
            <a:r>
              <a:rPr lang="en-US" dirty="0"/>
              <a:t>- C</a:t>
            </a:r>
            <a:r>
              <a:rPr lang="en-US" baseline="-25000" dirty="0"/>
              <a:t>l </a:t>
            </a:r>
            <a:r>
              <a:rPr lang="en-US" altLang="en-US" dirty="0"/>
              <a:t>Curve (Drag Polar)</a:t>
            </a: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599" y="1600207"/>
            <a:ext cx="5902841" cy="4108119"/>
          </a:xfrm>
        </p:spPr>
        <p:txBody>
          <a:bodyPr/>
          <a:lstStyle/>
          <a:p>
            <a:pPr eaLnBrk="1" hangingPunct="1"/>
            <a:r>
              <a:rPr lang="en-US" altLang="en-US" sz="1800" dirty="0"/>
              <a:t>The drag polar is used to identify the </a:t>
            </a:r>
            <a:r>
              <a:rPr lang="en-US" altLang="en-US" sz="1800" b="1" dirty="0"/>
              <a:t>design lift coefficient:</a:t>
            </a:r>
            <a:r>
              <a:rPr lang="en-US" altLang="en-US" sz="1800" dirty="0"/>
              <a:t> cruise conditions are set where drag is lowest at the bottom of the curve (or actually, the airfoil is designed such that the </a:t>
            </a:r>
            <a:r>
              <a:rPr lang="en-US" altLang="en-US" sz="1800" b="1" dirty="0"/>
              <a:t>minimum drag occurs in cruise conditions</a:t>
            </a:r>
            <a:r>
              <a:rPr lang="en-US" altLang="en-US" sz="1800" dirty="0"/>
              <a:t>)</a:t>
            </a:r>
          </a:p>
          <a:p>
            <a:pPr eaLnBrk="1" hangingPunct="1"/>
            <a:r>
              <a:rPr lang="en-US" altLang="en-US" sz="1800" dirty="0"/>
              <a:t>This polar may also be rotated sideways (</a:t>
            </a:r>
            <a:r>
              <a:rPr lang="en-US" sz="1800" dirty="0"/>
              <a:t>C</a:t>
            </a:r>
            <a:r>
              <a:rPr lang="en-US" sz="1800" baseline="-25000" dirty="0"/>
              <a:t>l</a:t>
            </a:r>
            <a:r>
              <a:rPr lang="en-US" sz="1800" dirty="0"/>
              <a:t>- C</a:t>
            </a:r>
            <a:r>
              <a:rPr lang="en-US" sz="1800" baseline="-25000" dirty="0"/>
              <a:t>d </a:t>
            </a:r>
            <a:r>
              <a:rPr lang="en-US" altLang="en-US" sz="1800" dirty="0"/>
              <a:t>Curve)</a:t>
            </a:r>
          </a:p>
          <a:p>
            <a:pPr eaLnBrk="1" hangingPunct="1"/>
            <a:endParaRPr lang="en-US" altLang="en-US" sz="1800" dirty="0"/>
          </a:p>
          <a:p>
            <a:pPr eaLnBrk="1" hangingPunct="1"/>
            <a:r>
              <a:rPr lang="en-US" altLang="en-US" sz="1800" dirty="0"/>
              <a:t>Near the polar minimum*, the drag contributions are due to friction. At higher </a:t>
            </a:r>
            <a:r>
              <a:rPr lang="en-US" altLang="en-US" sz="1800" dirty="0" err="1"/>
              <a:t>AoA</a:t>
            </a:r>
            <a:r>
              <a:rPr lang="en-US" altLang="en-US" sz="1800" dirty="0"/>
              <a:t>, the drag due to separation becomes increasingly important.</a:t>
            </a:r>
          </a:p>
          <a:p>
            <a:pPr eaLnBrk="1" hangingPunct="1"/>
            <a:endParaRPr lang="en-US" altLang="en-US" sz="1800" dirty="0"/>
          </a:p>
          <a:p>
            <a:pPr eaLnBrk="1" hangingPunct="1"/>
            <a:r>
              <a:rPr lang="en-US" altLang="en-US" sz="1800" dirty="0"/>
              <a:t>Some airfoils feature a “drag bucket”, depending on the design, Re number and surface roughness (see later about laminar airfoils like the NACA 6 family)**. </a:t>
            </a:r>
          </a:p>
          <a:p>
            <a:pPr eaLnBrk="1" hangingPunct="1"/>
            <a:endParaRPr lang="en-GB" altLang="en-US" sz="1800" dirty="0"/>
          </a:p>
          <a:p>
            <a:pPr marL="457200" indent="-457200" eaLnBrk="1" hangingPunct="1">
              <a:buFont typeface="+mj-lt"/>
              <a:buAutoNum type="arabicPeriod"/>
            </a:pPr>
            <a:endParaRPr lang="en-US" altLang="en-US" sz="1600" dirty="0"/>
          </a:p>
        </p:txBody>
      </p:sp>
      <p:sp>
        <p:nvSpPr>
          <p:cNvPr id="4" name="Line 5">
            <a:extLst>
              <a:ext uri="{FF2B5EF4-FFF2-40B4-BE49-F238E27FC236}">
                <a16:creationId xmlns:a16="http://schemas.microsoft.com/office/drawing/2014/main" id="{5847F893-299B-4CD5-A348-A86373CBA473}"/>
              </a:ext>
            </a:extLst>
          </p:cNvPr>
          <p:cNvSpPr>
            <a:spLocks noChangeShapeType="1"/>
          </p:cNvSpPr>
          <p:nvPr/>
        </p:nvSpPr>
        <p:spPr bwMode="auto">
          <a:xfrm flipV="1">
            <a:off x="9202280" y="1657351"/>
            <a:ext cx="0" cy="3200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 name="Line 6">
            <a:extLst>
              <a:ext uri="{FF2B5EF4-FFF2-40B4-BE49-F238E27FC236}">
                <a16:creationId xmlns:a16="http://schemas.microsoft.com/office/drawing/2014/main" id="{4DA1FCC7-6884-4B72-92E6-FA81B84F50F0}"/>
              </a:ext>
            </a:extLst>
          </p:cNvPr>
          <p:cNvSpPr>
            <a:spLocks noChangeShapeType="1"/>
          </p:cNvSpPr>
          <p:nvPr/>
        </p:nvSpPr>
        <p:spPr bwMode="auto">
          <a:xfrm>
            <a:off x="7799522" y="4324351"/>
            <a:ext cx="397448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8" name="Rectangle 9">
            <a:extLst>
              <a:ext uri="{FF2B5EF4-FFF2-40B4-BE49-F238E27FC236}">
                <a16:creationId xmlns:a16="http://schemas.microsoft.com/office/drawing/2014/main" id="{9539F5F5-78EF-49EC-B25A-7C103DBD8F69}"/>
              </a:ext>
            </a:extLst>
          </p:cNvPr>
          <p:cNvSpPr>
            <a:spLocks noChangeArrowheads="1"/>
          </p:cNvSpPr>
          <p:nvPr/>
        </p:nvSpPr>
        <p:spPr bwMode="auto">
          <a:xfrm>
            <a:off x="8715210" y="1417638"/>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C</a:t>
            </a:r>
            <a:r>
              <a:rPr lang="en-GB" altLang="en-US" b="1" baseline="-25000" dirty="0">
                <a:latin typeface="+mn-lt"/>
              </a:rPr>
              <a:t>d</a:t>
            </a:r>
          </a:p>
        </p:txBody>
      </p:sp>
      <p:sp>
        <p:nvSpPr>
          <p:cNvPr id="10" name="Rectangle 10">
            <a:extLst>
              <a:ext uri="{FF2B5EF4-FFF2-40B4-BE49-F238E27FC236}">
                <a16:creationId xmlns:a16="http://schemas.microsoft.com/office/drawing/2014/main" id="{93EAB21F-540D-4928-B521-5E8D0FC99210}"/>
              </a:ext>
            </a:extLst>
          </p:cNvPr>
          <p:cNvSpPr>
            <a:spLocks noChangeArrowheads="1"/>
          </p:cNvSpPr>
          <p:nvPr/>
        </p:nvSpPr>
        <p:spPr bwMode="auto">
          <a:xfrm>
            <a:off x="11598658" y="4400551"/>
            <a:ext cx="46880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latin typeface="+mn-lt"/>
              </a:rPr>
              <a:t>C</a:t>
            </a:r>
            <a:r>
              <a:rPr lang="en-GB" altLang="en-US" b="1" baseline="-25000">
                <a:latin typeface="+mn-lt"/>
              </a:rPr>
              <a:t>l</a:t>
            </a:r>
          </a:p>
        </p:txBody>
      </p:sp>
      <p:sp>
        <p:nvSpPr>
          <p:cNvPr id="12" name="Freeform 11">
            <a:extLst>
              <a:ext uri="{FF2B5EF4-FFF2-40B4-BE49-F238E27FC236}">
                <a16:creationId xmlns:a16="http://schemas.microsoft.com/office/drawing/2014/main" id="{55129C60-A187-47E2-B64E-D9338F471E0D}"/>
              </a:ext>
            </a:extLst>
          </p:cNvPr>
          <p:cNvSpPr>
            <a:spLocks/>
          </p:cNvSpPr>
          <p:nvPr/>
        </p:nvSpPr>
        <p:spPr bwMode="auto">
          <a:xfrm>
            <a:off x="7799522" y="1898651"/>
            <a:ext cx="3721205" cy="2084388"/>
          </a:xfrm>
          <a:custGeom>
            <a:avLst/>
            <a:gdLst>
              <a:gd name="T0" fmla="*/ 0 w 3056"/>
              <a:gd name="T1" fmla="*/ 63500 h 1313"/>
              <a:gd name="T2" fmla="*/ 685800 w 3056"/>
              <a:gd name="T3" fmla="*/ 1130300 h 1313"/>
              <a:gd name="T4" fmla="*/ 1676400 w 3056"/>
              <a:gd name="T5" fmla="*/ 1892301 h 1313"/>
              <a:gd name="T6" fmla="*/ 2476500 w 3056"/>
              <a:gd name="T7" fmla="*/ 2082801 h 1313"/>
              <a:gd name="T8" fmla="*/ 3390900 w 3056"/>
              <a:gd name="T9" fmla="*/ 1879601 h 1313"/>
              <a:gd name="T10" fmla="*/ 4102100 w 3056"/>
              <a:gd name="T11" fmla="*/ 1193800 h 1313"/>
              <a:gd name="T12" fmla="*/ 4851400 w 3056"/>
              <a:gd name="T13" fmla="*/ 0 h 1313"/>
              <a:gd name="T14" fmla="*/ 0 60000 65536"/>
              <a:gd name="T15" fmla="*/ 0 60000 65536"/>
              <a:gd name="T16" fmla="*/ 0 60000 65536"/>
              <a:gd name="T17" fmla="*/ 0 60000 65536"/>
              <a:gd name="T18" fmla="*/ 0 60000 65536"/>
              <a:gd name="T19" fmla="*/ 0 60000 65536"/>
              <a:gd name="T20" fmla="*/ 0 60000 65536"/>
              <a:gd name="T21" fmla="*/ 0 w 3056"/>
              <a:gd name="T22" fmla="*/ 0 h 1313"/>
              <a:gd name="T23" fmla="*/ 3056 w 3056"/>
              <a:gd name="T24" fmla="*/ 1313 h 1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56" h="1313">
                <a:moveTo>
                  <a:pt x="0" y="40"/>
                </a:moveTo>
                <a:cubicBezTo>
                  <a:pt x="128" y="280"/>
                  <a:pt x="256" y="520"/>
                  <a:pt x="432" y="712"/>
                </a:cubicBezTo>
                <a:cubicBezTo>
                  <a:pt x="608" y="904"/>
                  <a:pt x="868" y="1092"/>
                  <a:pt x="1056" y="1192"/>
                </a:cubicBezTo>
                <a:cubicBezTo>
                  <a:pt x="1244" y="1292"/>
                  <a:pt x="1380" y="1313"/>
                  <a:pt x="1560" y="1312"/>
                </a:cubicBezTo>
                <a:cubicBezTo>
                  <a:pt x="1740" y="1311"/>
                  <a:pt x="1965" y="1277"/>
                  <a:pt x="2136" y="1184"/>
                </a:cubicBezTo>
                <a:cubicBezTo>
                  <a:pt x="2307" y="1091"/>
                  <a:pt x="2431" y="949"/>
                  <a:pt x="2584" y="752"/>
                </a:cubicBezTo>
                <a:cubicBezTo>
                  <a:pt x="2737" y="555"/>
                  <a:pt x="2958" y="156"/>
                  <a:pt x="3056" y="0"/>
                </a:cubicBezTo>
              </a:path>
            </a:pathLst>
          </a:custGeom>
          <a:noFill/>
          <a:ln w="28575" cap="flat"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16" name="Text Box 13">
            <a:extLst>
              <a:ext uri="{FF2B5EF4-FFF2-40B4-BE49-F238E27FC236}">
                <a16:creationId xmlns:a16="http://schemas.microsoft.com/office/drawing/2014/main" id="{D71BFBA5-2BA7-4C3A-B2B0-1B283D1DE54A}"/>
              </a:ext>
            </a:extLst>
          </p:cNvPr>
          <p:cNvSpPr txBox="1">
            <a:spLocks noChangeArrowheads="1"/>
          </p:cNvSpPr>
          <p:nvPr/>
        </p:nvSpPr>
        <p:spPr bwMode="auto">
          <a:xfrm>
            <a:off x="7448832" y="3536951"/>
            <a:ext cx="6848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a:latin typeface="+mn-lt"/>
              </a:rPr>
              <a:t>C</a:t>
            </a:r>
            <a:r>
              <a:rPr lang="en-GB" altLang="en-US" sz="2000" b="1" baseline="-25000">
                <a:latin typeface="+mn-lt"/>
              </a:rPr>
              <a:t>dmin</a:t>
            </a:r>
          </a:p>
        </p:txBody>
      </p:sp>
      <p:sp>
        <p:nvSpPr>
          <p:cNvPr id="18" name="Text Box 14">
            <a:extLst>
              <a:ext uri="{FF2B5EF4-FFF2-40B4-BE49-F238E27FC236}">
                <a16:creationId xmlns:a16="http://schemas.microsoft.com/office/drawing/2014/main" id="{B1BCF841-22E7-455F-A462-69E9C53D6E8B}"/>
              </a:ext>
            </a:extLst>
          </p:cNvPr>
          <p:cNvSpPr txBox="1">
            <a:spLocks noChangeArrowheads="1"/>
          </p:cNvSpPr>
          <p:nvPr/>
        </p:nvSpPr>
        <p:spPr bwMode="auto">
          <a:xfrm>
            <a:off x="11016611" y="4527551"/>
            <a:ext cx="663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a:latin typeface="+mn-lt"/>
              </a:rPr>
              <a:t>C</a:t>
            </a:r>
            <a:r>
              <a:rPr lang="en-GB" altLang="en-US" sz="2000" b="1" baseline="-25000">
                <a:latin typeface="+mn-lt"/>
              </a:rPr>
              <a:t>lmax</a:t>
            </a:r>
          </a:p>
        </p:txBody>
      </p:sp>
      <p:sp>
        <p:nvSpPr>
          <p:cNvPr id="20" name="Line 15">
            <a:extLst>
              <a:ext uri="{FF2B5EF4-FFF2-40B4-BE49-F238E27FC236}">
                <a16:creationId xmlns:a16="http://schemas.microsoft.com/office/drawing/2014/main" id="{48073F00-EB24-462C-ADAE-17847952A294}"/>
              </a:ext>
            </a:extLst>
          </p:cNvPr>
          <p:cNvSpPr>
            <a:spLocks noChangeShapeType="1"/>
          </p:cNvSpPr>
          <p:nvPr/>
        </p:nvSpPr>
        <p:spPr bwMode="auto">
          <a:xfrm>
            <a:off x="11423314" y="2114551"/>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2" name="Line 16">
            <a:extLst>
              <a:ext uri="{FF2B5EF4-FFF2-40B4-BE49-F238E27FC236}">
                <a16:creationId xmlns:a16="http://schemas.microsoft.com/office/drawing/2014/main" id="{8DD3B3B9-CD0C-4197-A1C3-ECFB657B9D6C}"/>
              </a:ext>
            </a:extLst>
          </p:cNvPr>
          <p:cNvSpPr>
            <a:spLocks noChangeShapeType="1"/>
          </p:cNvSpPr>
          <p:nvPr/>
        </p:nvSpPr>
        <p:spPr bwMode="auto">
          <a:xfrm flipH="1" flipV="1">
            <a:off x="8500901" y="3943351"/>
            <a:ext cx="1276120" cy="38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4" name="Line 18">
            <a:extLst>
              <a:ext uri="{FF2B5EF4-FFF2-40B4-BE49-F238E27FC236}">
                <a16:creationId xmlns:a16="http://schemas.microsoft.com/office/drawing/2014/main" id="{4C1F3960-869A-411F-9E66-3100548ED59D}"/>
              </a:ext>
            </a:extLst>
          </p:cNvPr>
          <p:cNvSpPr>
            <a:spLocks noChangeShapeType="1"/>
          </p:cNvSpPr>
          <p:nvPr/>
        </p:nvSpPr>
        <p:spPr bwMode="auto">
          <a:xfrm>
            <a:off x="8150211" y="3867151"/>
            <a:ext cx="35069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38" name="Text Box 22">
            <a:extLst>
              <a:ext uri="{FF2B5EF4-FFF2-40B4-BE49-F238E27FC236}">
                <a16:creationId xmlns:a16="http://schemas.microsoft.com/office/drawing/2014/main" id="{C0D7B7D4-5020-4C0A-BA56-ED896B1A2C88}"/>
              </a:ext>
            </a:extLst>
          </p:cNvPr>
          <p:cNvSpPr txBox="1">
            <a:spLocks noChangeArrowheads="1"/>
          </p:cNvSpPr>
          <p:nvPr/>
        </p:nvSpPr>
        <p:spPr bwMode="auto">
          <a:xfrm>
            <a:off x="10371245" y="5246688"/>
            <a:ext cx="1597583" cy="650875"/>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Airfoil design lift coefficient</a:t>
            </a:r>
            <a:endParaRPr lang="en-GB" altLang="en-US" baseline="-25000" dirty="0">
              <a:latin typeface="+mn-lt"/>
            </a:endParaRPr>
          </a:p>
        </p:txBody>
      </p:sp>
      <p:sp>
        <p:nvSpPr>
          <p:cNvPr id="40" name="Line 24">
            <a:extLst>
              <a:ext uri="{FF2B5EF4-FFF2-40B4-BE49-F238E27FC236}">
                <a16:creationId xmlns:a16="http://schemas.microsoft.com/office/drawing/2014/main" id="{E39A4882-2141-408C-A5F1-2A8D4D0AEF7C}"/>
              </a:ext>
            </a:extLst>
          </p:cNvPr>
          <p:cNvSpPr>
            <a:spLocks noChangeShapeType="1"/>
          </p:cNvSpPr>
          <p:nvPr/>
        </p:nvSpPr>
        <p:spPr bwMode="auto">
          <a:xfrm flipV="1">
            <a:off x="9728314" y="3943351"/>
            <a:ext cx="0" cy="838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2" name="Rectangle 25">
            <a:extLst>
              <a:ext uri="{FF2B5EF4-FFF2-40B4-BE49-F238E27FC236}">
                <a16:creationId xmlns:a16="http://schemas.microsoft.com/office/drawing/2014/main" id="{D1F558BC-3861-44D6-9852-16D35D28DE2E}"/>
              </a:ext>
            </a:extLst>
          </p:cNvPr>
          <p:cNvSpPr>
            <a:spLocks noChangeArrowheads="1"/>
          </p:cNvSpPr>
          <p:nvPr/>
        </p:nvSpPr>
        <p:spPr bwMode="auto">
          <a:xfrm>
            <a:off x="9494521" y="4705351"/>
            <a:ext cx="609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err="1">
                <a:latin typeface="+mn-lt"/>
              </a:rPr>
              <a:t>C</a:t>
            </a:r>
            <a:r>
              <a:rPr lang="en-GB" altLang="en-US" sz="2000" b="1" baseline="-25000" dirty="0" err="1">
                <a:latin typeface="+mn-lt"/>
              </a:rPr>
              <a:t>ldes</a:t>
            </a:r>
            <a:endParaRPr lang="en-GB" altLang="en-US" sz="2000" b="1" baseline="-25000" dirty="0">
              <a:latin typeface="+mn-lt"/>
            </a:endParaRPr>
          </a:p>
        </p:txBody>
      </p:sp>
      <p:sp>
        <p:nvSpPr>
          <p:cNvPr id="44" name="Line 26">
            <a:extLst>
              <a:ext uri="{FF2B5EF4-FFF2-40B4-BE49-F238E27FC236}">
                <a16:creationId xmlns:a16="http://schemas.microsoft.com/office/drawing/2014/main" id="{74F3D3D9-289A-4AF8-B00A-C6A2A3875A7E}"/>
              </a:ext>
            </a:extLst>
          </p:cNvPr>
          <p:cNvSpPr>
            <a:spLocks noChangeShapeType="1"/>
          </p:cNvSpPr>
          <p:nvPr/>
        </p:nvSpPr>
        <p:spPr bwMode="auto">
          <a:xfrm flipH="1" flipV="1">
            <a:off x="10124056" y="5126037"/>
            <a:ext cx="277631" cy="1320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6" name="Line 27">
            <a:extLst>
              <a:ext uri="{FF2B5EF4-FFF2-40B4-BE49-F238E27FC236}">
                <a16:creationId xmlns:a16="http://schemas.microsoft.com/office/drawing/2014/main" id="{EB9B3872-FC60-40DA-8A9D-F181EB2C00CA}"/>
              </a:ext>
            </a:extLst>
          </p:cNvPr>
          <p:cNvSpPr>
            <a:spLocks noChangeShapeType="1"/>
          </p:cNvSpPr>
          <p:nvPr/>
        </p:nvSpPr>
        <p:spPr bwMode="auto">
          <a:xfrm>
            <a:off x="8091763" y="3943351"/>
            <a:ext cx="642931" cy="225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48" name="Line 28">
            <a:extLst>
              <a:ext uri="{FF2B5EF4-FFF2-40B4-BE49-F238E27FC236}">
                <a16:creationId xmlns:a16="http://schemas.microsoft.com/office/drawing/2014/main" id="{F7B3A5B9-E481-4DF4-B2AA-E8B8EF70D687}"/>
              </a:ext>
            </a:extLst>
          </p:cNvPr>
          <p:cNvSpPr>
            <a:spLocks noChangeShapeType="1"/>
          </p:cNvSpPr>
          <p:nvPr/>
        </p:nvSpPr>
        <p:spPr bwMode="auto">
          <a:xfrm flipH="1" flipV="1">
            <a:off x="8793142" y="4171951"/>
            <a:ext cx="1276120" cy="38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 name="Line 29">
            <a:extLst>
              <a:ext uri="{FF2B5EF4-FFF2-40B4-BE49-F238E27FC236}">
                <a16:creationId xmlns:a16="http://schemas.microsoft.com/office/drawing/2014/main" id="{B16461E2-F8E3-46D6-AF97-A52E8763B1FD}"/>
              </a:ext>
            </a:extLst>
          </p:cNvPr>
          <p:cNvSpPr>
            <a:spLocks noChangeShapeType="1"/>
          </p:cNvSpPr>
          <p:nvPr/>
        </p:nvSpPr>
        <p:spPr bwMode="auto">
          <a:xfrm>
            <a:off x="6356577" y="5438271"/>
            <a:ext cx="584483"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4" name="Text Box 31">
            <a:extLst>
              <a:ext uri="{FF2B5EF4-FFF2-40B4-BE49-F238E27FC236}">
                <a16:creationId xmlns:a16="http://schemas.microsoft.com/office/drawing/2014/main" id="{3CBC2CE9-F7BC-4337-89BD-61D9CDA213F4}"/>
              </a:ext>
            </a:extLst>
          </p:cNvPr>
          <p:cNvSpPr txBox="1">
            <a:spLocks noChangeArrowheads="1"/>
          </p:cNvSpPr>
          <p:nvPr/>
        </p:nvSpPr>
        <p:spPr bwMode="auto">
          <a:xfrm>
            <a:off x="7020211" y="5258071"/>
            <a:ext cx="27568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Typical parabolic drag polar</a:t>
            </a:r>
          </a:p>
        </p:txBody>
      </p:sp>
      <p:grpSp>
        <p:nvGrpSpPr>
          <p:cNvPr id="68" name="Group 67">
            <a:extLst>
              <a:ext uri="{FF2B5EF4-FFF2-40B4-BE49-F238E27FC236}">
                <a16:creationId xmlns:a16="http://schemas.microsoft.com/office/drawing/2014/main" id="{9C09C314-D345-46FD-802D-C1224C70DC05}"/>
              </a:ext>
            </a:extLst>
          </p:cNvPr>
          <p:cNvGrpSpPr/>
          <p:nvPr/>
        </p:nvGrpSpPr>
        <p:grpSpPr>
          <a:xfrm>
            <a:off x="6356577" y="1885951"/>
            <a:ext cx="5164151" cy="4024729"/>
            <a:chOff x="6512440" y="1868488"/>
            <a:chExt cx="5164151" cy="4024729"/>
          </a:xfrm>
        </p:grpSpPr>
        <p:sp>
          <p:nvSpPr>
            <p:cNvPr id="26" name="Text Box 20">
              <a:extLst>
                <a:ext uri="{FF2B5EF4-FFF2-40B4-BE49-F238E27FC236}">
                  <a16:creationId xmlns:a16="http://schemas.microsoft.com/office/drawing/2014/main" id="{5DF35835-E9E7-4D91-B0DC-A3805562A94A}"/>
                </a:ext>
              </a:extLst>
            </p:cNvPr>
            <p:cNvSpPr txBox="1">
              <a:spLocks noChangeArrowheads="1"/>
            </p:cNvSpPr>
            <p:nvPr/>
          </p:nvSpPr>
          <p:spPr bwMode="auto">
            <a:xfrm>
              <a:off x="7254005" y="4687888"/>
              <a:ext cx="1694999" cy="3762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laminar bucket</a:t>
              </a:r>
            </a:p>
          </p:txBody>
        </p:sp>
        <p:sp>
          <p:nvSpPr>
            <p:cNvPr id="34" name="Line 21">
              <a:extLst>
                <a:ext uri="{FF2B5EF4-FFF2-40B4-BE49-F238E27FC236}">
                  <a16:creationId xmlns:a16="http://schemas.microsoft.com/office/drawing/2014/main" id="{55B3371F-7666-4886-AF2A-FD000AD3A027}"/>
                </a:ext>
              </a:extLst>
            </p:cNvPr>
            <p:cNvSpPr>
              <a:spLocks noChangeShapeType="1"/>
            </p:cNvSpPr>
            <p:nvPr/>
          </p:nvSpPr>
          <p:spPr bwMode="auto">
            <a:xfrm flipV="1">
              <a:off x="8733473" y="4154488"/>
              <a:ext cx="800014" cy="539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2" name="Line 30">
              <a:extLst>
                <a:ext uri="{FF2B5EF4-FFF2-40B4-BE49-F238E27FC236}">
                  <a16:creationId xmlns:a16="http://schemas.microsoft.com/office/drawing/2014/main" id="{45E5CE29-66DC-4835-A23E-F88457581376}"/>
                </a:ext>
              </a:extLst>
            </p:cNvPr>
            <p:cNvSpPr>
              <a:spLocks noChangeShapeType="1"/>
            </p:cNvSpPr>
            <p:nvPr/>
          </p:nvSpPr>
          <p:spPr bwMode="auto">
            <a:xfrm>
              <a:off x="6512440" y="5708326"/>
              <a:ext cx="584483" cy="0"/>
            </a:xfrm>
            <a:prstGeom prst="line">
              <a:avLst/>
            </a:prstGeom>
            <a:noFill/>
            <a:ln w="38100">
              <a:solidFill>
                <a:srgbClr val="00B0F0"/>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8" name="Text Box 32">
              <a:extLst>
                <a:ext uri="{FF2B5EF4-FFF2-40B4-BE49-F238E27FC236}">
                  <a16:creationId xmlns:a16="http://schemas.microsoft.com/office/drawing/2014/main" id="{977442BB-3672-4375-8D5B-5A005C4B0F8A}"/>
                </a:ext>
              </a:extLst>
            </p:cNvPr>
            <p:cNvSpPr txBox="1">
              <a:spLocks noChangeArrowheads="1"/>
            </p:cNvSpPr>
            <p:nvPr/>
          </p:nvSpPr>
          <p:spPr bwMode="auto">
            <a:xfrm>
              <a:off x="7176074" y="5554663"/>
              <a:ext cx="30039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Drag polar with laminar bucket</a:t>
              </a:r>
            </a:p>
          </p:txBody>
        </p:sp>
        <p:sp>
          <p:nvSpPr>
            <p:cNvPr id="66" name="Freeform 12">
              <a:extLst>
                <a:ext uri="{FF2B5EF4-FFF2-40B4-BE49-F238E27FC236}">
                  <a16:creationId xmlns:a16="http://schemas.microsoft.com/office/drawing/2014/main" id="{4DBF9CEC-521C-4B91-BAFC-3BA0BF26C465}"/>
                </a:ext>
              </a:extLst>
            </p:cNvPr>
            <p:cNvSpPr>
              <a:spLocks/>
            </p:cNvSpPr>
            <p:nvPr/>
          </p:nvSpPr>
          <p:spPr bwMode="auto">
            <a:xfrm>
              <a:off x="7955385" y="1868488"/>
              <a:ext cx="3721206" cy="2317750"/>
            </a:xfrm>
            <a:custGeom>
              <a:avLst/>
              <a:gdLst>
                <a:gd name="T0" fmla="*/ 0 w 3056"/>
                <a:gd name="T1" fmla="*/ 63500 h 1460"/>
                <a:gd name="T2" fmla="*/ 685800 w 3056"/>
                <a:gd name="T3" fmla="*/ 1130300 h 1460"/>
                <a:gd name="T4" fmla="*/ 1676400 w 3056"/>
                <a:gd name="T5" fmla="*/ 1892300 h 1460"/>
                <a:gd name="T6" fmla="*/ 1892300 w 3056"/>
                <a:gd name="T7" fmla="*/ 2235200 h 1460"/>
                <a:gd name="T8" fmla="*/ 2463800 w 3056"/>
                <a:gd name="T9" fmla="*/ 2298700 h 1460"/>
                <a:gd name="T10" fmla="*/ 3136900 w 3056"/>
                <a:gd name="T11" fmla="*/ 2247900 h 1460"/>
                <a:gd name="T12" fmla="*/ 3390900 w 3056"/>
                <a:gd name="T13" fmla="*/ 1879600 h 1460"/>
                <a:gd name="T14" fmla="*/ 4102100 w 3056"/>
                <a:gd name="T15" fmla="*/ 1193800 h 1460"/>
                <a:gd name="T16" fmla="*/ 4851400 w 3056"/>
                <a:gd name="T17" fmla="*/ 0 h 14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56"/>
                <a:gd name="T28" fmla="*/ 0 h 1460"/>
                <a:gd name="T29" fmla="*/ 3056 w 3056"/>
                <a:gd name="T30" fmla="*/ 1460 h 14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56" h="1460">
                  <a:moveTo>
                    <a:pt x="0" y="40"/>
                  </a:moveTo>
                  <a:cubicBezTo>
                    <a:pt x="128" y="280"/>
                    <a:pt x="256" y="520"/>
                    <a:pt x="432" y="712"/>
                  </a:cubicBezTo>
                  <a:cubicBezTo>
                    <a:pt x="608" y="904"/>
                    <a:pt x="929" y="1076"/>
                    <a:pt x="1056" y="1192"/>
                  </a:cubicBezTo>
                  <a:cubicBezTo>
                    <a:pt x="1183" y="1308"/>
                    <a:pt x="1109" y="1365"/>
                    <a:pt x="1192" y="1408"/>
                  </a:cubicBezTo>
                  <a:cubicBezTo>
                    <a:pt x="1275" y="1451"/>
                    <a:pt x="1421" y="1447"/>
                    <a:pt x="1552" y="1448"/>
                  </a:cubicBezTo>
                  <a:cubicBezTo>
                    <a:pt x="1683" y="1449"/>
                    <a:pt x="1879" y="1460"/>
                    <a:pt x="1976" y="1416"/>
                  </a:cubicBezTo>
                  <a:cubicBezTo>
                    <a:pt x="2073" y="1372"/>
                    <a:pt x="2035" y="1295"/>
                    <a:pt x="2136" y="1184"/>
                  </a:cubicBezTo>
                  <a:cubicBezTo>
                    <a:pt x="2237" y="1073"/>
                    <a:pt x="2431" y="949"/>
                    <a:pt x="2584" y="752"/>
                  </a:cubicBezTo>
                  <a:cubicBezTo>
                    <a:pt x="2737" y="555"/>
                    <a:pt x="2958" y="156"/>
                    <a:pt x="3056" y="0"/>
                  </a:cubicBezTo>
                </a:path>
              </a:pathLst>
            </a:custGeom>
            <a:noFill/>
            <a:ln w="38100" cap="flat" cmpd="sng">
              <a:solidFill>
                <a:srgbClr val="00B0F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grpSp>
    </p:spTree>
    <p:extLst>
      <p:ext uri="{BB962C8B-B14F-4D97-AF65-F5344CB8AC3E}">
        <p14:creationId xmlns:p14="http://schemas.microsoft.com/office/powerpoint/2010/main" val="324680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8.2.2 </a:t>
            </a:r>
            <a:r>
              <a:rPr lang="en-US" sz="3600" dirty="0"/>
              <a:t>Characterization and Performance: </a:t>
            </a:r>
            <a:br>
              <a:rPr lang="en-US" sz="3600" dirty="0"/>
            </a:br>
            <a:r>
              <a:rPr lang="en-US" dirty="0"/>
              <a:t>Design Lift Coefficient</a:t>
            </a:r>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599" y="1600207"/>
            <a:ext cx="10575074" cy="4108119"/>
          </a:xfrm>
        </p:spPr>
        <p:txBody>
          <a:bodyPr/>
          <a:lstStyle/>
          <a:p>
            <a:pPr eaLnBrk="1" hangingPunct="1"/>
            <a:r>
              <a:rPr lang="en-GB" altLang="en-US" dirty="0"/>
              <a:t>The design lift coefficient of an airfoil </a:t>
            </a:r>
            <a:r>
              <a:rPr lang="en-GB" altLang="en-US" dirty="0" err="1"/>
              <a:t>C</a:t>
            </a:r>
            <a:r>
              <a:rPr lang="en-GB" altLang="en-US" baseline="-25000" dirty="0" err="1"/>
              <a:t>ldes</a:t>
            </a:r>
            <a:r>
              <a:rPr lang="en-GB" altLang="en-US" dirty="0"/>
              <a:t> is defined as the theoretical lift coefficient obtained at the angle of attack such that the slope of the airfoil </a:t>
            </a:r>
            <a:r>
              <a:rPr lang="en-GB" altLang="en-US" b="1" dirty="0"/>
              <a:t>camber line, at the leading edge, is parallel to the free stream velocity</a:t>
            </a:r>
            <a:r>
              <a:rPr lang="en-GB" altLang="en-US" dirty="0"/>
              <a:t>.</a:t>
            </a:r>
          </a:p>
          <a:p>
            <a:pPr eaLnBrk="1" hangingPunct="1"/>
            <a:endParaRPr lang="en-GB" altLang="en-US" dirty="0"/>
          </a:p>
          <a:p>
            <a:pPr eaLnBrk="1" hangingPunct="1"/>
            <a:r>
              <a:rPr lang="en-GB" altLang="en-US" dirty="0"/>
              <a:t>This is the optimal airfoil operative situation*, corresponding to least drag </a:t>
            </a:r>
          </a:p>
          <a:p>
            <a:pPr eaLnBrk="1" hangingPunct="1"/>
            <a:endParaRPr lang="en-GB" altLang="en-US" sz="2800" dirty="0"/>
          </a:p>
          <a:p>
            <a:pPr marL="457200" indent="-457200" eaLnBrk="1" hangingPunct="1">
              <a:buFont typeface="+mj-lt"/>
              <a:buAutoNum type="arabicPeriod"/>
            </a:pPr>
            <a:endParaRPr lang="en-US" altLang="en-US" dirty="0"/>
          </a:p>
        </p:txBody>
      </p:sp>
      <p:pic>
        <p:nvPicPr>
          <p:cNvPr id="6" name="Picture 2">
            <a:extLst>
              <a:ext uri="{FF2B5EF4-FFF2-40B4-BE49-F238E27FC236}">
                <a16:creationId xmlns:a16="http://schemas.microsoft.com/office/drawing/2014/main" id="{D78BE389-5A2A-4609-A2DA-DEEFA4BFC1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71" r="4477" b="61068"/>
          <a:stretch/>
        </p:blipFill>
        <p:spPr bwMode="auto">
          <a:xfrm>
            <a:off x="348329" y="4355255"/>
            <a:ext cx="4111718" cy="113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21" name="Group 20">
            <a:extLst>
              <a:ext uri="{FF2B5EF4-FFF2-40B4-BE49-F238E27FC236}">
                <a16:creationId xmlns:a16="http://schemas.microsoft.com/office/drawing/2014/main" id="{8709575F-3D20-41A1-B5DE-A6515D62919A}"/>
              </a:ext>
            </a:extLst>
          </p:cNvPr>
          <p:cNvGrpSpPr/>
          <p:nvPr/>
        </p:nvGrpSpPr>
        <p:grpSpPr>
          <a:xfrm>
            <a:off x="9345075" y="3785572"/>
            <a:ext cx="2289036" cy="1846155"/>
            <a:chOff x="7696200" y="3694770"/>
            <a:chExt cx="1796535" cy="1453938"/>
          </a:xfrm>
        </p:grpSpPr>
        <p:sp>
          <p:nvSpPr>
            <p:cNvPr id="7" name="Line 6">
              <a:extLst>
                <a:ext uri="{FF2B5EF4-FFF2-40B4-BE49-F238E27FC236}">
                  <a16:creationId xmlns:a16="http://schemas.microsoft.com/office/drawing/2014/main" id="{4182DDC2-8E15-4A98-8CA8-2A423663582A}"/>
                </a:ext>
              </a:extLst>
            </p:cNvPr>
            <p:cNvSpPr>
              <a:spLocks noChangeShapeType="1"/>
            </p:cNvSpPr>
            <p:nvPr/>
          </p:nvSpPr>
          <p:spPr bwMode="auto">
            <a:xfrm>
              <a:off x="7696200" y="4990170"/>
              <a:ext cx="1752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9" name="Line 7">
              <a:extLst>
                <a:ext uri="{FF2B5EF4-FFF2-40B4-BE49-F238E27FC236}">
                  <a16:creationId xmlns:a16="http://schemas.microsoft.com/office/drawing/2014/main" id="{A55459ED-2A60-493F-BD59-621DCC1C4743}"/>
                </a:ext>
              </a:extLst>
            </p:cNvPr>
            <p:cNvSpPr>
              <a:spLocks noChangeShapeType="1"/>
            </p:cNvSpPr>
            <p:nvPr/>
          </p:nvSpPr>
          <p:spPr bwMode="auto">
            <a:xfrm rot="16200000" flipV="1">
              <a:off x="7540731" y="4459839"/>
              <a:ext cx="137773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1" name="Freeform 8">
              <a:extLst>
                <a:ext uri="{FF2B5EF4-FFF2-40B4-BE49-F238E27FC236}">
                  <a16:creationId xmlns:a16="http://schemas.microsoft.com/office/drawing/2014/main" id="{424825DE-375C-40B0-9037-9147FE3292C4}"/>
                </a:ext>
              </a:extLst>
            </p:cNvPr>
            <p:cNvSpPr>
              <a:spLocks/>
            </p:cNvSpPr>
            <p:nvPr/>
          </p:nvSpPr>
          <p:spPr bwMode="auto">
            <a:xfrm>
              <a:off x="7924800" y="4075770"/>
              <a:ext cx="1219200" cy="723900"/>
            </a:xfrm>
            <a:custGeom>
              <a:avLst/>
              <a:gdLst>
                <a:gd name="T0" fmla="*/ 0 w 768"/>
                <a:gd name="T1" fmla="*/ 0 h 456"/>
                <a:gd name="T2" fmla="*/ 152400 w 768"/>
                <a:gd name="T3" fmla="*/ 457200 h 456"/>
                <a:gd name="T4" fmla="*/ 381000 w 768"/>
                <a:gd name="T5" fmla="*/ 685800 h 456"/>
                <a:gd name="T6" fmla="*/ 762000 w 768"/>
                <a:gd name="T7" fmla="*/ 685800 h 456"/>
                <a:gd name="T8" fmla="*/ 990600 w 768"/>
                <a:gd name="T9" fmla="*/ 457200 h 456"/>
                <a:gd name="T10" fmla="*/ 1219200 w 768"/>
                <a:gd name="T11" fmla="*/ 0 h 456"/>
                <a:gd name="T12" fmla="*/ 0 60000 65536"/>
                <a:gd name="T13" fmla="*/ 0 60000 65536"/>
                <a:gd name="T14" fmla="*/ 0 60000 65536"/>
                <a:gd name="T15" fmla="*/ 0 60000 65536"/>
                <a:gd name="T16" fmla="*/ 0 60000 65536"/>
                <a:gd name="T17" fmla="*/ 0 60000 65536"/>
                <a:gd name="T18" fmla="*/ 0 w 768"/>
                <a:gd name="T19" fmla="*/ 0 h 456"/>
                <a:gd name="T20" fmla="*/ 768 w 768"/>
                <a:gd name="T21" fmla="*/ 456 h 456"/>
              </a:gdLst>
              <a:ahLst/>
              <a:cxnLst>
                <a:cxn ang="T12">
                  <a:pos x="T0" y="T1"/>
                </a:cxn>
                <a:cxn ang="T13">
                  <a:pos x="T2" y="T3"/>
                </a:cxn>
                <a:cxn ang="T14">
                  <a:pos x="T4" y="T5"/>
                </a:cxn>
                <a:cxn ang="T15">
                  <a:pos x="T6" y="T7"/>
                </a:cxn>
                <a:cxn ang="T16">
                  <a:pos x="T8" y="T9"/>
                </a:cxn>
                <a:cxn ang="T17">
                  <a:pos x="T10" y="T11"/>
                </a:cxn>
              </a:cxnLst>
              <a:rect l="T18" t="T19" r="T20" b="T21"/>
              <a:pathLst>
                <a:path w="768" h="456">
                  <a:moveTo>
                    <a:pt x="0" y="0"/>
                  </a:moveTo>
                  <a:cubicBezTo>
                    <a:pt x="28" y="108"/>
                    <a:pt x="56" y="216"/>
                    <a:pt x="96" y="288"/>
                  </a:cubicBezTo>
                  <a:cubicBezTo>
                    <a:pt x="136" y="360"/>
                    <a:pt x="176" y="408"/>
                    <a:pt x="240" y="432"/>
                  </a:cubicBezTo>
                  <a:cubicBezTo>
                    <a:pt x="304" y="456"/>
                    <a:pt x="416" y="456"/>
                    <a:pt x="480" y="432"/>
                  </a:cubicBezTo>
                  <a:cubicBezTo>
                    <a:pt x="544" y="408"/>
                    <a:pt x="576" y="360"/>
                    <a:pt x="624" y="288"/>
                  </a:cubicBezTo>
                  <a:cubicBezTo>
                    <a:pt x="672" y="216"/>
                    <a:pt x="720" y="108"/>
                    <a:pt x="768" y="0"/>
                  </a:cubicBezTo>
                </a:path>
              </a:pathLst>
            </a:custGeom>
            <a:noFill/>
            <a:ln w="28575" cap="flat" cmpd="sng">
              <a:solidFill>
                <a:srgbClr val="00A4DE"/>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13" name="Oval 9">
              <a:extLst>
                <a:ext uri="{FF2B5EF4-FFF2-40B4-BE49-F238E27FC236}">
                  <a16:creationId xmlns:a16="http://schemas.microsoft.com/office/drawing/2014/main" id="{6E75083E-AE02-4B02-8BDB-3CDBCB3CAEC4}"/>
                </a:ext>
              </a:extLst>
            </p:cNvPr>
            <p:cNvSpPr>
              <a:spLocks noChangeArrowheads="1"/>
            </p:cNvSpPr>
            <p:nvPr/>
          </p:nvSpPr>
          <p:spPr bwMode="auto">
            <a:xfrm>
              <a:off x="8382000" y="4685370"/>
              <a:ext cx="152400" cy="152400"/>
            </a:xfrm>
            <a:prstGeom prst="ellipse">
              <a:avLst/>
            </a:prstGeom>
            <a:solidFill>
              <a:srgbClr val="00FF00"/>
            </a:solidFill>
            <a:ln w="9525" algn="ctr">
              <a:solidFill>
                <a:schemeClr val="tx1"/>
              </a:solidFill>
              <a:round/>
              <a:headEnd/>
              <a:tailEnd/>
            </a:ln>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14" name="Oval 10">
              <a:extLst>
                <a:ext uri="{FF2B5EF4-FFF2-40B4-BE49-F238E27FC236}">
                  <a16:creationId xmlns:a16="http://schemas.microsoft.com/office/drawing/2014/main" id="{C9023A50-F272-461B-8312-53F657EDB323}"/>
                </a:ext>
              </a:extLst>
            </p:cNvPr>
            <p:cNvSpPr>
              <a:spLocks noChangeArrowheads="1"/>
            </p:cNvSpPr>
            <p:nvPr/>
          </p:nvSpPr>
          <p:spPr bwMode="auto">
            <a:xfrm>
              <a:off x="8839200" y="4456770"/>
              <a:ext cx="152400" cy="152400"/>
            </a:xfrm>
            <a:prstGeom prst="ellipse">
              <a:avLst/>
            </a:prstGeom>
            <a:solidFill>
              <a:srgbClr val="FF3300"/>
            </a:solidFill>
            <a:ln w="9525" algn="ctr">
              <a:solidFill>
                <a:schemeClr val="tx1"/>
              </a:solidFill>
              <a:round/>
              <a:headEnd/>
              <a:tailEnd/>
            </a:ln>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17" name="Text Box 13">
              <a:extLst>
                <a:ext uri="{FF2B5EF4-FFF2-40B4-BE49-F238E27FC236}">
                  <a16:creationId xmlns:a16="http://schemas.microsoft.com/office/drawing/2014/main" id="{83E1F4D3-583A-4213-B967-52DC2863CB7F}"/>
                </a:ext>
              </a:extLst>
            </p:cNvPr>
            <p:cNvSpPr txBox="1">
              <a:spLocks noChangeArrowheads="1"/>
            </p:cNvSpPr>
            <p:nvPr/>
          </p:nvSpPr>
          <p:spPr bwMode="auto">
            <a:xfrm>
              <a:off x="9137135" y="4685370"/>
              <a:ext cx="35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C</a:t>
              </a:r>
              <a:r>
                <a:rPr lang="en-GB" altLang="en-US" baseline="-25000"/>
                <a:t>l</a:t>
              </a:r>
            </a:p>
          </p:txBody>
        </p:sp>
        <p:sp>
          <p:nvSpPr>
            <p:cNvPr id="19" name="Text Box 14">
              <a:extLst>
                <a:ext uri="{FF2B5EF4-FFF2-40B4-BE49-F238E27FC236}">
                  <a16:creationId xmlns:a16="http://schemas.microsoft.com/office/drawing/2014/main" id="{AAD4105A-2C5C-4F45-959C-DF644BCC561D}"/>
                </a:ext>
              </a:extLst>
            </p:cNvPr>
            <p:cNvSpPr txBox="1">
              <a:spLocks noChangeArrowheads="1"/>
            </p:cNvSpPr>
            <p:nvPr/>
          </p:nvSpPr>
          <p:spPr bwMode="auto">
            <a:xfrm>
              <a:off x="8305800" y="3694770"/>
              <a:ext cx="404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C</a:t>
              </a:r>
              <a:r>
                <a:rPr lang="en-GB" altLang="en-US" baseline="-25000" dirty="0"/>
                <a:t>d</a:t>
              </a:r>
            </a:p>
          </p:txBody>
        </p:sp>
        <p:sp>
          <p:nvSpPr>
            <p:cNvPr id="47" name="Text Box 14">
              <a:extLst>
                <a:ext uri="{FF2B5EF4-FFF2-40B4-BE49-F238E27FC236}">
                  <a16:creationId xmlns:a16="http://schemas.microsoft.com/office/drawing/2014/main" id="{51C1B3E4-8FD7-4B2F-B29E-CD8449593DAC}"/>
                </a:ext>
              </a:extLst>
            </p:cNvPr>
            <p:cNvSpPr txBox="1">
              <a:spLocks noChangeArrowheads="1"/>
            </p:cNvSpPr>
            <p:nvPr/>
          </p:nvSpPr>
          <p:spPr bwMode="auto">
            <a:xfrm>
              <a:off x="8788947" y="4150421"/>
              <a:ext cx="2448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b</a:t>
              </a:r>
              <a:endParaRPr lang="en-GB" altLang="en-US" baseline="-25000" dirty="0"/>
            </a:p>
          </p:txBody>
        </p:sp>
        <p:sp>
          <p:nvSpPr>
            <p:cNvPr id="49" name="Text Box 14">
              <a:extLst>
                <a:ext uri="{FF2B5EF4-FFF2-40B4-BE49-F238E27FC236}">
                  <a16:creationId xmlns:a16="http://schemas.microsoft.com/office/drawing/2014/main" id="{C053B8FD-C287-4FDA-810B-B10A093A14C5}"/>
                </a:ext>
              </a:extLst>
            </p:cNvPr>
            <p:cNvSpPr txBox="1">
              <a:spLocks noChangeArrowheads="1"/>
            </p:cNvSpPr>
            <p:nvPr/>
          </p:nvSpPr>
          <p:spPr bwMode="auto">
            <a:xfrm>
              <a:off x="8353273" y="4403262"/>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a</a:t>
              </a:r>
              <a:endParaRPr lang="en-GB" altLang="en-US" baseline="-25000" dirty="0"/>
            </a:p>
          </p:txBody>
        </p:sp>
      </p:grpSp>
      <p:pic>
        <p:nvPicPr>
          <p:cNvPr id="25" name="Picture 2">
            <a:extLst>
              <a:ext uri="{FF2B5EF4-FFF2-40B4-BE49-F238E27FC236}">
                <a16:creationId xmlns:a16="http://schemas.microsoft.com/office/drawing/2014/main" id="{88A38963-C1AA-4791-9AA9-2101C38D21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71" t="38015" r="4477" b="12921"/>
          <a:stretch/>
        </p:blipFill>
        <p:spPr bwMode="auto">
          <a:xfrm>
            <a:off x="4536908" y="3994538"/>
            <a:ext cx="4111718" cy="142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7" name="Text Box 20">
            <a:extLst>
              <a:ext uri="{FF2B5EF4-FFF2-40B4-BE49-F238E27FC236}">
                <a16:creationId xmlns:a16="http://schemas.microsoft.com/office/drawing/2014/main" id="{33BBFD0F-CE39-4B4E-9634-39C2F90034D3}"/>
              </a:ext>
            </a:extLst>
          </p:cNvPr>
          <p:cNvSpPr txBox="1">
            <a:spLocks noChangeArrowheads="1"/>
          </p:cNvSpPr>
          <p:nvPr/>
        </p:nvSpPr>
        <p:spPr bwMode="auto">
          <a:xfrm>
            <a:off x="5408869" y="5137200"/>
            <a:ext cx="2523624" cy="369332"/>
          </a:xfrm>
          <a:prstGeom prst="rect">
            <a:avLst/>
          </a:prstGeom>
          <a:solidFill>
            <a:schemeClr val="bg1"/>
          </a:solidFill>
          <a:ln w="9525" algn="ctr">
            <a:no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Off-Design Condition (b)</a:t>
            </a:r>
          </a:p>
        </p:txBody>
      </p:sp>
      <p:sp>
        <p:nvSpPr>
          <p:cNvPr id="29" name="Text Box 20">
            <a:extLst>
              <a:ext uri="{FF2B5EF4-FFF2-40B4-BE49-F238E27FC236}">
                <a16:creationId xmlns:a16="http://schemas.microsoft.com/office/drawing/2014/main" id="{E966CE57-F2F5-4514-A3F4-7D5ED466037B}"/>
              </a:ext>
            </a:extLst>
          </p:cNvPr>
          <p:cNvSpPr txBox="1">
            <a:spLocks noChangeArrowheads="1"/>
          </p:cNvSpPr>
          <p:nvPr/>
        </p:nvSpPr>
        <p:spPr bwMode="auto">
          <a:xfrm>
            <a:off x="615208" y="5143402"/>
            <a:ext cx="3501848" cy="369332"/>
          </a:xfrm>
          <a:prstGeom prst="rect">
            <a:avLst/>
          </a:prstGeom>
          <a:solidFill>
            <a:schemeClr val="bg1"/>
          </a:solidFill>
          <a:ln w="9525" algn="ctr">
            <a:no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Design Lift Coefficient Condition (a)</a:t>
            </a:r>
          </a:p>
        </p:txBody>
      </p:sp>
    </p:spTree>
    <p:extLst>
      <p:ext uri="{BB962C8B-B14F-4D97-AF65-F5344CB8AC3E}">
        <p14:creationId xmlns:p14="http://schemas.microsoft.com/office/powerpoint/2010/main" val="468824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8.2.3 Effect of Design Parameters</a:t>
            </a:r>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599" y="1600207"/>
            <a:ext cx="10575074" cy="4108119"/>
          </a:xfrm>
        </p:spPr>
        <p:txBody>
          <a:bodyPr/>
          <a:lstStyle/>
          <a:p>
            <a:pPr marL="0" indent="0" eaLnBrk="1" hangingPunct="1">
              <a:buNone/>
            </a:pPr>
            <a:endParaRPr lang="en-US" altLang="en-US" sz="2800" dirty="0"/>
          </a:p>
          <a:p>
            <a:pPr marL="0" indent="0" eaLnBrk="1" hangingPunct="1">
              <a:buNone/>
            </a:pPr>
            <a:r>
              <a:rPr lang="en-US" altLang="en-US" sz="2800" dirty="0"/>
              <a:t>Critical airfoil design parameters that affect airfoil performance:</a:t>
            </a:r>
          </a:p>
          <a:p>
            <a:r>
              <a:rPr lang="en-US" altLang="en-US" dirty="0"/>
              <a:t>Airfoil Camber</a:t>
            </a:r>
          </a:p>
          <a:p>
            <a:r>
              <a:rPr lang="en-US" altLang="en-US" dirty="0"/>
              <a:t>Airfoil Thickness</a:t>
            </a:r>
          </a:p>
          <a:p>
            <a:r>
              <a:rPr lang="en-US" altLang="en-US" dirty="0"/>
              <a:t>Airfoil Nose Radius*</a:t>
            </a:r>
          </a:p>
          <a:p>
            <a:pPr eaLnBrk="1" hangingPunct="1"/>
            <a:endParaRPr lang="en-GB" altLang="en-US" dirty="0"/>
          </a:p>
          <a:p>
            <a:pPr marL="457200" indent="-457200" eaLnBrk="1" hangingPunct="1">
              <a:buFont typeface="+mj-lt"/>
              <a:buAutoNum type="arabicPeriod"/>
            </a:pPr>
            <a:endParaRPr lang="en-US" altLang="en-US" dirty="0"/>
          </a:p>
        </p:txBody>
      </p:sp>
    </p:spTree>
    <p:extLst>
      <p:ext uri="{BB962C8B-B14F-4D97-AF65-F5344CB8AC3E}">
        <p14:creationId xmlns:p14="http://schemas.microsoft.com/office/powerpoint/2010/main" val="1797488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Are you on track for this course?</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solidFill>
                  <a:schemeClr val="bg1">
                    <a:lumMod val="65000"/>
                  </a:schemeClr>
                </a:solidFill>
              </a:rPr>
              <a:t>Have you started the T/W – W/S diagram (Stall/Take-off)?</a:t>
            </a:r>
          </a:p>
          <a:p>
            <a:pPr>
              <a:lnSpc>
                <a:spcPct val="150000"/>
              </a:lnSpc>
              <a:buFont typeface="Wingdings" panose="05000000000000000000" pitchFamily="2" charset="2"/>
              <a:buChar char="ü"/>
            </a:pPr>
            <a:r>
              <a:rPr lang="en-US" dirty="0">
                <a:solidFill>
                  <a:schemeClr val="bg1">
                    <a:lumMod val="65000"/>
                  </a:schemeClr>
                </a:solidFill>
              </a:rPr>
              <a:t>Have you started the T/W – W/S diagram (Landing/Drag Polar)?</a:t>
            </a:r>
          </a:p>
          <a:p>
            <a:pPr>
              <a:lnSpc>
                <a:spcPct val="150000"/>
              </a:lnSpc>
              <a:buFont typeface="Wingdings" panose="05000000000000000000" pitchFamily="2" charset="2"/>
              <a:buChar char="ü"/>
            </a:pPr>
            <a:r>
              <a:rPr lang="en-US" dirty="0">
                <a:solidFill>
                  <a:schemeClr val="bg1">
                    <a:lumMod val="65000"/>
                  </a:schemeClr>
                </a:solidFill>
              </a:rPr>
              <a:t>Have you started looking at reference engines?</a:t>
            </a:r>
          </a:p>
          <a:p>
            <a:pPr>
              <a:lnSpc>
                <a:spcPct val="150000"/>
              </a:lnSpc>
              <a:buFont typeface="Wingdings" panose="05000000000000000000" pitchFamily="2" charset="2"/>
              <a:buChar char="ü"/>
            </a:pPr>
            <a:r>
              <a:rPr lang="en-US" dirty="0"/>
              <a:t>Have you started the T/W – W/S diagram (Climb Rate/Climb Gradient)?</a:t>
            </a:r>
          </a:p>
          <a:p>
            <a:pPr>
              <a:lnSpc>
                <a:spcPct val="150000"/>
              </a:lnSpc>
              <a:buFont typeface="Wingdings" panose="05000000000000000000" pitchFamily="2" charset="2"/>
              <a:buChar char="ü"/>
            </a:pPr>
            <a:r>
              <a:rPr lang="en-US" dirty="0"/>
              <a:t>Have you started the engine selection and scaling?</a:t>
            </a:r>
          </a:p>
          <a:p>
            <a:pPr>
              <a:lnSpc>
                <a:spcPct val="150000"/>
              </a:lnSpc>
              <a:buFont typeface="Wingdings" panose="05000000000000000000" pitchFamily="2" charset="2"/>
              <a:buChar char="ü"/>
            </a:pPr>
            <a:r>
              <a:rPr lang="en-US" dirty="0"/>
              <a:t>Have you started the report writing for assignment 2 (due soon!)?</a:t>
            </a:r>
          </a:p>
          <a:p>
            <a:pPr>
              <a:lnSpc>
                <a:spcPct val="150000"/>
              </a:lnSpc>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969323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8.2.3 Effect of Design Parameters: </a:t>
            </a:r>
            <a:br>
              <a:rPr lang="en-US" dirty="0"/>
            </a:br>
            <a:r>
              <a:rPr lang="en-US" dirty="0"/>
              <a:t>Airfoil Camber</a:t>
            </a:r>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599" y="1600207"/>
            <a:ext cx="10575074" cy="4108119"/>
          </a:xfrm>
        </p:spPr>
        <p:txBody>
          <a:bodyPr/>
          <a:lstStyle/>
          <a:p>
            <a:pPr eaLnBrk="1" hangingPunct="1"/>
            <a:r>
              <a:rPr lang="en-GB" altLang="en-US" dirty="0"/>
              <a:t>Introducing camber results in higher values of C</a:t>
            </a:r>
            <a:r>
              <a:rPr lang="en-GB" altLang="en-US" baseline="-25000" dirty="0"/>
              <a:t>l</a:t>
            </a:r>
            <a:r>
              <a:rPr lang="en-GB" altLang="en-US" dirty="0"/>
              <a:t> at of lower angles of attack </a:t>
            </a:r>
          </a:p>
          <a:p>
            <a:pPr eaLnBrk="1" hangingPunct="1"/>
            <a:r>
              <a:rPr lang="en-GB" altLang="en-US" dirty="0"/>
              <a:t>Increasing camber also increases the airfoils pitching moment</a:t>
            </a:r>
          </a:p>
          <a:p>
            <a:pPr lvl="1"/>
            <a:r>
              <a:rPr lang="en-GB" altLang="en-US" dirty="0"/>
              <a:t>This affects the design of the aircraft tail: a wing with a high pitching moment will require “more work” from the tail to trim the aircraft (with the generation of trim drag). </a:t>
            </a:r>
          </a:p>
          <a:p>
            <a:pPr lvl="1"/>
            <a:r>
              <a:rPr lang="en-GB" altLang="en-US" dirty="0"/>
              <a:t>The deployment of flaps has the same effect as increasing the camber of the wing (if there is no increase of the wing surface) and in flaps-down configuration the tail must succeed in balancing the strong increase in the wing pitching moment.</a:t>
            </a:r>
          </a:p>
          <a:p>
            <a:pPr eaLnBrk="1" hangingPunct="1"/>
            <a:r>
              <a:rPr lang="en-GB" altLang="en-US" dirty="0"/>
              <a:t>It’s not only the max camber that affects the airfoil behaviour, but also </a:t>
            </a:r>
            <a:r>
              <a:rPr lang="en-GB" altLang="en-US" u="sng" dirty="0"/>
              <a:t>the position</a:t>
            </a:r>
            <a:r>
              <a:rPr lang="en-GB" altLang="en-US" dirty="0"/>
              <a:t> of the camber. </a:t>
            </a:r>
          </a:p>
          <a:p>
            <a:pPr lvl="1"/>
            <a:r>
              <a:rPr lang="en-GB" altLang="en-US" dirty="0"/>
              <a:t>Bringing the camber forward increases </a:t>
            </a:r>
            <a:r>
              <a:rPr lang="en-GB" altLang="en-US" dirty="0" err="1"/>
              <a:t>C</a:t>
            </a:r>
            <a:r>
              <a:rPr lang="en-GB" altLang="en-US" baseline="-25000" dirty="0" err="1"/>
              <a:t>lmax</a:t>
            </a:r>
            <a:r>
              <a:rPr lang="en-GB" altLang="en-US" baseline="-25000" dirty="0"/>
              <a:t> </a:t>
            </a:r>
            <a:r>
              <a:rPr lang="en-GB" altLang="en-US" dirty="0"/>
              <a:t>, but is not favourable for the stall characteristics. </a:t>
            </a:r>
          </a:p>
          <a:p>
            <a:pPr lvl="1"/>
            <a:r>
              <a:rPr lang="en-GB" altLang="en-US" dirty="0"/>
              <a:t>Vice versa, rear positions of the camber lowers </a:t>
            </a:r>
            <a:r>
              <a:rPr lang="en-GB" altLang="en-US" dirty="0" err="1"/>
              <a:t>C</a:t>
            </a:r>
            <a:r>
              <a:rPr lang="en-GB" altLang="en-US" baseline="-25000" dirty="0" err="1"/>
              <a:t>lmax</a:t>
            </a:r>
            <a:r>
              <a:rPr lang="en-GB" altLang="en-US" dirty="0"/>
              <a:t> but yield a more gradual stall transition.</a:t>
            </a:r>
          </a:p>
          <a:p>
            <a:pPr marL="0" indent="0" eaLnBrk="1" hangingPunct="1">
              <a:buNone/>
            </a:pPr>
            <a:endParaRPr lang="en-GB" altLang="en-US" dirty="0"/>
          </a:p>
          <a:p>
            <a:pPr marL="457200" indent="-457200" eaLnBrk="1" hangingPunct="1">
              <a:buFont typeface="+mj-lt"/>
              <a:buAutoNum type="arabicPeriod"/>
            </a:pPr>
            <a:endParaRPr lang="en-US" altLang="en-US" dirty="0"/>
          </a:p>
        </p:txBody>
      </p:sp>
    </p:spTree>
    <p:extLst>
      <p:ext uri="{BB962C8B-B14F-4D97-AF65-F5344CB8AC3E}">
        <p14:creationId xmlns:p14="http://schemas.microsoft.com/office/powerpoint/2010/main" val="2998952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8.2.3 Effect of Design Parameters: </a:t>
            </a:r>
            <a:br>
              <a:rPr lang="en-US" dirty="0"/>
            </a:br>
            <a:r>
              <a:rPr lang="en-US" dirty="0"/>
              <a:t>Airfoil Camber</a:t>
            </a:r>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599" y="1600207"/>
            <a:ext cx="10575074" cy="4108119"/>
          </a:xfrm>
        </p:spPr>
        <p:txBody>
          <a:bodyPr/>
          <a:lstStyle/>
          <a:p>
            <a:pPr marL="0" indent="0" eaLnBrk="1" hangingPunct="1">
              <a:buNone/>
            </a:pPr>
            <a:endParaRPr lang="en-GB" altLang="en-US" dirty="0"/>
          </a:p>
          <a:p>
            <a:pPr marL="457200" indent="-457200" eaLnBrk="1" hangingPunct="1">
              <a:buFont typeface="+mj-lt"/>
              <a:buAutoNum type="arabicPeriod"/>
            </a:pPr>
            <a:endParaRPr lang="en-US" altLang="en-US" dirty="0"/>
          </a:p>
        </p:txBody>
      </p:sp>
      <p:grpSp>
        <p:nvGrpSpPr>
          <p:cNvPr id="32" name="Group 31">
            <a:extLst>
              <a:ext uri="{FF2B5EF4-FFF2-40B4-BE49-F238E27FC236}">
                <a16:creationId xmlns:a16="http://schemas.microsoft.com/office/drawing/2014/main" id="{4CB7196B-CDB8-4982-A452-1E1E0183D6D0}"/>
              </a:ext>
            </a:extLst>
          </p:cNvPr>
          <p:cNvGrpSpPr/>
          <p:nvPr/>
        </p:nvGrpSpPr>
        <p:grpSpPr>
          <a:xfrm>
            <a:off x="557002" y="1995779"/>
            <a:ext cx="3241685" cy="3653230"/>
            <a:chOff x="784358" y="1502214"/>
            <a:chExt cx="3819237" cy="4304105"/>
          </a:xfrm>
        </p:grpSpPr>
        <p:sp>
          <p:nvSpPr>
            <p:cNvPr id="5" name="Line 2">
              <a:extLst>
                <a:ext uri="{FF2B5EF4-FFF2-40B4-BE49-F238E27FC236}">
                  <a16:creationId xmlns:a16="http://schemas.microsoft.com/office/drawing/2014/main" id="{D88E4B13-C79F-42CF-A01F-35763ADB4F66}"/>
                </a:ext>
              </a:extLst>
            </p:cNvPr>
            <p:cNvSpPr>
              <a:spLocks noChangeShapeType="1"/>
            </p:cNvSpPr>
            <p:nvPr/>
          </p:nvSpPr>
          <p:spPr bwMode="auto">
            <a:xfrm flipV="1">
              <a:off x="1763751" y="1578414"/>
              <a:ext cx="0" cy="411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 name="Line 3">
              <a:extLst>
                <a:ext uri="{FF2B5EF4-FFF2-40B4-BE49-F238E27FC236}">
                  <a16:creationId xmlns:a16="http://schemas.microsoft.com/office/drawing/2014/main" id="{784DA547-1B61-4643-A2FE-C79D08B46B52}"/>
                </a:ext>
              </a:extLst>
            </p:cNvPr>
            <p:cNvSpPr>
              <a:spLocks noChangeShapeType="1"/>
            </p:cNvSpPr>
            <p:nvPr/>
          </p:nvSpPr>
          <p:spPr bwMode="auto">
            <a:xfrm rot="5400000" flipV="1">
              <a:off x="2678151" y="3651054"/>
              <a:ext cx="0" cy="347472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Line 4">
              <a:extLst>
                <a:ext uri="{FF2B5EF4-FFF2-40B4-BE49-F238E27FC236}">
                  <a16:creationId xmlns:a16="http://schemas.microsoft.com/office/drawing/2014/main" id="{A95582E7-F65A-4AA4-BE10-CA6C8677A9DC}"/>
                </a:ext>
              </a:extLst>
            </p:cNvPr>
            <p:cNvSpPr>
              <a:spLocks noChangeShapeType="1"/>
            </p:cNvSpPr>
            <p:nvPr/>
          </p:nvSpPr>
          <p:spPr bwMode="auto">
            <a:xfrm flipV="1">
              <a:off x="1252766" y="2797613"/>
              <a:ext cx="1958785" cy="289559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8" name="Arc 5">
              <a:extLst>
                <a:ext uri="{FF2B5EF4-FFF2-40B4-BE49-F238E27FC236}">
                  <a16:creationId xmlns:a16="http://schemas.microsoft.com/office/drawing/2014/main" id="{1300F509-09E3-42C3-A539-80150920368D}"/>
                </a:ext>
              </a:extLst>
            </p:cNvPr>
            <p:cNvSpPr>
              <a:spLocks/>
            </p:cNvSpPr>
            <p:nvPr/>
          </p:nvSpPr>
          <p:spPr bwMode="auto">
            <a:xfrm flipV="1">
              <a:off x="3209964" y="2505591"/>
              <a:ext cx="1112837" cy="685800"/>
            </a:xfrm>
            <a:custGeom>
              <a:avLst/>
              <a:gdLst>
                <a:gd name="T0" fmla="*/ 35344660 w 35038"/>
                <a:gd name="T1" fmla="*/ 13065505 h 21600"/>
                <a:gd name="T2" fmla="*/ 0 w 35038"/>
                <a:gd name="T3" fmla="*/ 12394120 h 21600"/>
                <a:gd name="T4" fmla="*/ 17914427 w 35038"/>
                <a:gd name="T5" fmla="*/ 0 h 21600"/>
                <a:gd name="T6" fmla="*/ 0 60000 65536"/>
                <a:gd name="T7" fmla="*/ 0 60000 65536"/>
                <a:gd name="T8" fmla="*/ 0 60000 65536"/>
                <a:gd name="T9" fmla="*/ 0 w 35038"/>
                <a:gd name="T10" fmla="*/ 0 h 21600"/>
                <a:gd name="T11" fmla="*/ 35038 w 35038"/>
                <a:gd name="T12" fmla="*/ 21600 h 21600"/>
              </a:gdLst>
              <a:ahLst/>
              <a:cxnLst>
                <a:cxn ang="T6">
                  <a:pos x="T0" y="T1"/>
                </a:cxn>
                <a:cxn ang="T7">
                  <a:pos x="T2" y="T3"/>
                </a:cxn>
                <a:cxn ang="T8">
                  <a:pos x="T4" y="T5"/>
                </a:cxn>
              </a:cxnLst>
              <a:rect l="T9" t="T10" r="T11" b="T12"/>
              <a:pathLst>
                <a:path w="35038" h="21600" fill="none" extrusionOk="0">
                  <a:moveTo>
                    <a:pt x="35038" y="12961"/>
                  </a:moveTo>
                  <a:cubicBezTo>
                    <a:pt x="30958" y="18399"/>
                    <a:pt x="24557" y="21599"/>
                    <a:pt x="17759" y="21600"/>
                  </a:cubicBezTo>
                  <a:cubicBezTo>
                    <a:pt x="10671" y="21600"/>
                    <a:pt x="4034" y="18122"/>
                    <a:pt x="-1" y="12295"/>
                  </a:cubicBezTo>
                </a:path>
                <a:path w="35038" h="21600" stroke="0" extrusionOk="0">
                  <a:moveTo>
                    <a:pt x="35038" y="12961"/>
                  </a:moveTo>
                  <a:cubicBezTo>
                    <a:pt x="30958" y="18399"/>
                    <a:pt x="24557" y="21599"/>
                    <a:pt x="17759" y="21600"/>
                  </a:cubicBezTo>
                  <a:cubicBezTo>
                    <a:pt x="10671" y="21600"/>
                    <a:pt x="4034" y="18122"/>
                    <a:pt x="-1" y="12295"/>
                  </a:cubicBezTo>
                  <a:lnTo>
                    <a:pt x="17759" y="0"/>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aphicFrame>
          <p:nvGraphicFramePr>
            <p:cNvPr id="9" name="Object 6">
              <a:extLst>
                <a:ext uri="{FF2B5EF4-FFF2-40B4-BE49-F238E27FC236}">
                  <a16:creationId xmlns:a16="http://schemas.microsoft.com/office/drawing/2014/main" id="{C633D58F-51E3-4CCB-9FA5-E8B8DA635C87}"/>
                </a:ext>
              </a:extLst>
            </p:cNvPr>
            <p:cNvGraphicFramePr>
              <a:graphicFrameLocks noChangeAspect="1"/>
            </p:cNvGraphicFramePr>
            <p:nvPr>
              <p:extLst>
                <p:ext uri="{D42A27DB-BD31-4B8C-83A1-F6EECF244321}">
                  <p14:modId xmlns:p14="http://schemas.microsoft.com/office/powerpoint/2010/main" val="3038405410"/>
                </p:ext>
              </p:extLst>
            </p:nvPr>
          </p:nvGraphicFramePr>
          <p:xfrm>
            <a:off x="1102937" y="2153089"/>
            <a:ext cx="668085" cy="603250"/>
          </p:xfrm>
          <a:graphic>
            <a:graphicData uri="http://schemas.openxmlformats.org/presentationml/2006/ole">
              <mc:AlternateContent xmlns:mc="http://schemas.openxmlformats.org/markup-compatibility/2006">
                <mc:Choice xmlns:v="urn:schemas-microsoft-com:vml" Requires="v">
                  <p:oleObj name="Equation" r:id="rId3" imgW="266400" imgH="241200" progId="Equation.3">
                    <p:embed/>
                  </p:oleObj>
                </mc:Choice>
                <mc:Fallback>
                  <p:oleObj name="Equation" r:id="rId3" imgW="266400" imgH="241200" progId="Equation.3">
                    <p:embed/>
                    <p:pic>
                      <p:nvPicPr>
                        <p:cNvPr id="9" name="Object 6">
                          <a:extLst>
                            <a:ext uri="{FF2B5EF4-FFF2-40B4-BE49-F238E27FC236}">
                              <a16:creationId xmlns:a16="http://schemas.microsoft.com/office/drawing/2014/main" id="{C633D58F-51E3-4CCB-9FA5-E8B8DA635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937" y="2153089"/>
                          <a:ext cx="668085" cy="603250"/>
                        </a:xfrm>
                        <a:prstGeom prst="rect">
                          <a:avLst/>
                        </a:prstGeom>
                        <a:noFill/>
                        <a:ln w="9525">
                          <a:noFill/>
                          <a:miter lim="800000"/>
                          <a:headEnd/>
                          <a:tailEnd/>
                        </a:ln>
                        <a:effectLst/>
                      </p:spPr>
                    </p:pic>
                  </p:oleObj>
                </mc:Fallback>
              </mc:AlternateContent>
            </a:graphicData>
          </a:graphic>
        </p:graphicFrame>
        <p:graphicFrame>
          <p:nvGraphicFramePr>
            <p:cNvPr id="10" name="Object 7">
              <a:extLst>
                <a:ext uri="{FF2B5EF4-FFF2-40B4-BE49-F238E27FC236}">
                  <a16:creationId xmlns:a16="http://schemas.microsoft.com/office/drawing/2014/main" id="{320065BC-D149-4C3A-8C58-1E7CDE9C894C}"/>
                </a:ext>
              </a:extLst>
            </p:cNvPr>
            <p:cNvGraphicFramePr>
              <a:graphicFrameLocks noChangeAspect="1"/>
            </p:cNvGraphicFramePr>
            <p:nvPr>
              <p:extLst>
                <p:ext uri="{D42A27DB-BD31-4B8C-83A1-F6EECF244321}">
                  <p14:modId xmlns:p14="http://schemas.microsoft.com/office/powerpoint/2010/main" val="3094614586"/>
                </p:ext>
              </p:extLst>
            </p:nvPr>
          </p:nvGraphicFramePr>
          <p:xfrm>
            <a:off x="1306551" y="1502214"/>
            <a:ext cx="393700" cy="642938"/>
          </p:xfrm>
          <a:graphic>
            <a:graphicData uri="http://schemas.openxmlformats.org/presentationml/2006/ole">
              <mc:AlternateContent xmlns:mc="http://schemas.openxmlformats.org/markup-compatibility/2006">
                <mc:Choice xmlns:v="urn:schemas-microsoft-com:vml" Requires="v">
                  <p:oleObj name="Equation" r:id="rId5" imgW="139680" imgH="228600" progId="Equation.3">
                    <p:embed/>
                  </p:oleObj>
                </mc:Choice>
                <mc:Fallback>
                  <p:oleObj name="Equation" r:id="rId5" imgW="139680" imgH="228600" progId="Equation.3">
                    <p:embed/>
                    <p:pic>
                      <p:nvPicPr>
                        <p:cNvPr id="10" name="Object 7">
                          <a:extLst>
                            <a:ext uri="{FF2B5EF4-FFF2-40B4-BE49-F238E27FC236}">
                              <a16:creationId xmlns:a16="http://schemas.microsoft.com/office/drawing/2014/main" id="{320065BC-D149-4C3A-8C58-1E7CDE9C8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6551" y="1502214"/>
                          <a:ext cx="3937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11">
              <a:extLst>
                <a:ext uri="{FF2B5EF4-FFF2-40B4-BE49-F238E27FC236}">
                  <a16:creationId xmlns:a16="http://schemas.microsoft.com/office/drawing/2014/main" id="{78C10E67-24BB-4C06-9BCA-AF12058B228F}"/>
                </a:ext>
              </a:extLst>
            </p:cNvPr>
            <p:cNvSpPr>
              <a:spLocks noChangeShapeType="1"/>
            </p:cNvSpPr>
            <p:nvPr/>
          </p:nvSpPr>
          <p:spPr bwMode="auto">
            <a:xfrm flipH="1">
              <a:off x="1641514" y="2492814"/>
              <a:ext cx="2636837"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7" name="Text Box 18">
              <a:extLst>
                <a:ext uri="{FF2B5EF4-FFF2-40B4-BE49-F238E27FC236}">
                  <a16:creationId xmlns:a16="http://schemas.microsoft.com/office/drawing/2014/main" id="{861DB758-0CD4-422D-852C-6ECE2FA4A06D}"/>
                </a:ext>
              </a:extLst>
            </p:cNvPr>
            <p:cNvSpPr txBox="1">
              <a:spLocks noChangeArrowheads="1"/>
            </p:cNvSpPr>
            <p:nvPr/>
          </p:nvSpPr>
          <p:spPr bwMode="auto">
            <a:xfrm>
              <a:off x="4278351" y="5436987"/>
              <a:ext cx="325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cs typeface="Tahoma" panose="020B0604030504040204" pitchFamily="34" charset="0"/>
                </a:rPr>
                <a:t>α</a:t>
              </a:r>
            </a:p>
          </p:txBody>
        </p:sp>
        <p:sp>
          <p:nvSpPr>
            <p:cNvPr id="18" name="Line 19">
              <a:extLst>
                <a:ext uri="{FF2B5EF4-FFF2-40B4-BE49-F238E27FC236}">
                  <a16:creationId xmlns:a16="http://schemas.microsoft.com/office/drawing/2014/main" id="{BCE1C449-77D8-410E-95F0-4388083C8F9B}"/>
                </a:ext>
              </a:extLst>
            </p:cNvPr>
            <p:cNvSpPr>
              <a:spLocks noChangeShapeType="1"/>
            </p:cNvSpPr>
            <p:nvPr/>
          </p:nvSpPr>
          <p:spPr bwMode="auto">
            <a:xfrm flipV="1">
              <a:off x="3059151" y="1702239"/>
              <a:ext cx="812800" cy="13239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9" name="Line 4">
              <a:extLst>
                <a:ext uri="{FF2B5EF4-FFF2-40B4-BE49-F238E27FC236}">
                  <a16:creationId xmlns:a16="http://schemas.microsoft.com/office/drawing/2014/main" id="{7BEBCC15-46D1-4262-9D89-177FBE47489A}"/>
                </a:ext>
              </a:extLst>
            </p:cNvPr>
            <p:cNvSpPr>
              <a:spLocks noChangeShapeType="1"/>
            </p:cNvSpPr>
            <p:nvPr/>
          </p:nvSpPr>
          <p:spPr bwMode="auto">
            <a:xfrm flipV="1">
              <a:off x="784358" y="2797613"/>
              <a:ext cx="1958785" cy="2895595"/>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0" name="Arc 5">
              <a:extLst>
                <a:ext uri="{FF2B5EF4-FFF2-40B4-BE49-F238E27FC236}">
                  <a16:creationId xmlns:a16="http://schemas.microsoft.com/office/drawing/2014/main" id="{2C3E38D9-2B34-44BB-9D08-9C6304946326}"/>
                </a:ext>
              </a:extLst>
            </p:cNvPr>
            <p:cNvSpPr>
              <a:spLocks/>
            </p:cNvSpPr>
            <p:nvPr/>
          </p:nvSpPr>
          <p:spPr bwMode="auto">
            <a:xfrm flipV="1">
              <a:off x="2741556" y="2505591"/>
              <a:ext cx="1112837" cy="685800"/>
            </a:xfrm>
            <a:custGeom>
              <a:avLst/>
              <a:gdLst>
                <a:gd name="T0" fmla="*/ 35344660 w 35038"/>
                <a:gd name="T1" fmla="*/ 13065505 h 21600"/>
                <a:gd name="T2" fmla="*/ 0 w 35038"/>
                <a:gd name="T3" fmla="*/ 12394120 h 21600"/>
                <a:gd name="T4" fmla="*/ 17914427 w 35038"/>
                <a:gd name="T5" fmla="*/ 0 h 21600"/>
                <a:gd name="T6" fmla="*/ 0 60000 65536"/>
                <a:gd name="T7" fmla="*/ 0 60000 65536"/>
                <a:gd name="T8" fmla="*/ 0 60000 65536"/>
                <a:gd name="T9" fmla="*/ 0 w 35038"/>
                <a:gd name="T10" fmla="*/ 0 h 21600"/>
                <a:gd name="T11" fmla="*/ 35038 w 35038"/>
                <a:gd name="T12" fmla="*/ 21600 h 21600"/>
              </a:gdLst>
              <a:ahLst/>
              <a:cxnLst>
                <a:cxn ang="T6">
                  <a:pos x="T0" y="T1"/>
                </a:cxn>
                <a:cxn ang="T7">
                  <a:pos x="T2" y="T3"/>
                </a:cxn>
                <a:cxn ang="T8">
                  <a:pos x="T4" y="T5"/>
                </a:cxn>
              </a:cxnLst>
              <a:rect l="T9" t="T10" r="T11" b="T12"/>
              <a:pathLst>
                <a:path w="35038" h="21600" fill="none" extrusionOk="0">
                  <a:moveTo>
                    <a:pt x="35038" y="12961"/>
                  </a:moveTo>
                  <a:cubicBezTo>
                    <a:pt x="30958" y="18399"/>
                    <a:pt x="24557" y="21599"/>
                    <a:pt x="17759" y="21600"/>
                  </a:cubicBezTo>
                  <a:cubicBezTo>
                    <a:pt x="10671" y="21600"/>
                    <a:pt x="4034" y="18122"/>
                    <a:pt x="-1" y="12295"/>
                  </a:cubicBezTo>
                </a:path>
                <a:path w="35038" h="21600" stroke="0" extrusionOk="0">
                  <a:moveTo>
                    <a:pt x="35038" y="12961"/>
                  </a:moveTo>
                  <a:cubicBezTo>
                    <a:pt x="30958" y="18399"/>
                    <a:pt x="24557" y="21599"/>
                    <a:pt x="17759" y="21600"/>
                  </a:cubicBezTo>
                  <a:cubicBezTo>
                    <a:pt x="10671" y="21600"/>
                    <a:pt x="4034" y="18122"/>
                    <a:pt x="-1" y="12295"/>
                  </a:cubicBezTo>
                  <a:lnTo>
                    <a:pt x="17759" y="0"/>
                  </a:lnTo>
                  <a:close/>
                </a:path>
              </a:pathLst>
            </a:cu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31" name="Arrow: Right 30">
              <a:extLst>
                <a:ext uri="{FF2B5EF4-FFF2-40B4-BE49-F238E27FC236}">
                  <a16:creationId xmlns:a16="http://schemas.microsoft.com/office/drawing/2014/main" id="{8404588B-C325-48D6-9450-1B07C17180E0}"/>
                </a:ext>
              </a:extLst>
            </p:cNvPr>
            <p:cNvSpPr/>
            <p:nvPr/>
          </p:nvSpPr>
          <p:spPr>
            <a:xfrm flipH="1">
              <a:off x="1988535" y="3147072"/>
              <a:ext cx="1200456"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Camber</a:t>
              </a:r>
            </a:p>
          </p:txBody>
        </p:sp>
      </p:grpSp>
      <p:graphicFrame>
        <p:nvGraphicFramePr>
          <p:cNvPr id="36" name="Object 7">
            <a:extLst>
              <a:ext uri="{FF2B5EF4-FFF2-40B4-BE49-F238E27FC236}">
                <a16:creationId xmlns:a16="http://schemas.microsoft.com/office/drawing/2014/main" id="{1F3BC650-3223-471A-99A8-7C2AEDD3F9B5}"/>
              </a:ext>
            </a:extLst>
          </p:cNvPr>
          <p:cNvGraphicFramePr>
            <a:graphicFrameLocks noChangeAspect="1"/>
          </p:cNvGraphicFramePr>
          <p:nvPr>
            <p:extLst>
              <p:ext uri="{D42A27DB-BD31-4B8C-83A1-F6EECF244321}">
                <p14:modId xmlns:p14="http://schemas.microsoft.com/office/powerpoint/2010/main" val="1456362838"/>
              </p:ext>
            </p:extLst>
          </p:nvPr>
        </p:nvGraphicFramePr>
        <p:xfrm>
          <a:off x="5813536" y="2135777"/>
          <a:ext cx="716672" cy="504500"/>
        </p:xfrm>
        <a:graphic>
          <a:graphicData uri="http://schemas.openxmlformats.org/presentationml/2006/ole">
            <mc:AlternateContent xmlns:mc="http://schemas.openxmlformats.org/markup-compatibility/2006">
              <mc:Choice xmlns:v="urn:schemas-microsoft-com:vml" Requires="v">
                <p:oleObj name="Equation" r:id="rId7" imgW="342720" imgH="241200" progId="Equation.3">
                  <p:embed/>
                </p:oleObj>
              </mc:Choice>
              <mc:Fallback>
                <p:oleObj name="Equation" r:id="rId7" imgW="342720" imgH="241200" progId="Equation.3">
                  <p:embed/>
                  <p:pic>
                    <p:nvPicPr>
                      <p:cNvPr id="36" name="Object 7">
                        <a:extLst>
                          <a:ext uri="{FF2B5EF4-FFF2-40B4-BE49-F238E27FC236}">
                            <a16:creationId xmlns:a16="http://schemas.microsoft.com/office/drawing/2014/main" id="{1F3BC650-3223-471A-99A8-7C2AEDD3F9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3536" y="2135777"/>
                        <a:ext cx="716672" cy="50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8">
            <a:extLst>
              <a:ext uri="{FF2B5EF4-FFF2-40B4-BE49-F238E27FC236}">
                <a16:creationId xmlns:a16="http://schemas.microsoft.com/office/drawing/2014/main" id="{78E07DF8-C2E8-4817-8E8D-66B582034188}"/>
              </a:ext>
            </a:extLst>
          </p:cNvPr>
          <p:cNvSpPr txBox="1">
            <a:spLocks noChangeArrowheads="1"/>
          </p:cNvSpPr>
          <p:nvPr/>
        </p:nvSpPr>
        <p:spPr bwMode="auto">
          <a:xfrm>
            <a:off x="7630117" y="3155282"/>
            <a:ext cx="232336" cy="27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cs typeface="Tahoma" panose="020B0604030504040204" pitchFamily="34" charset="0"/>
              </a:rPr>
              <a:t>α</a:t>
            </a:r>
          </a:p>
        </p:txBody>
      </p:sp>
      <p:grpSp>
        <p:nvGrpSpPr>
          <p:cNvPr id="48" name="Group 47">
            <a:extLst>
              <a:ext uri="{FF2B5EF4-FFF2-40B4-BE49-F238E27FC236}">
                <a16:creationId xmlns:a16="http://schemas.microsoft.com/office/drawing/2014/main" id="{79265291-25CD-4D78-BEC6-5C8FE48E90FB}"/>
              </a:ext>
            </a:extLst>
          </p:cNvPr>
          <p:cNvGrpSpPr/>
          <p:nvPr/>
        </p:nvGrpSpPr>
        <p:grpSpPr>
          <a:xfrm>
            <a:off x="4615963" y="2682414"/>
            <a:ext cx="3263278" cy="2489493"/>
            <a:chOff x="4185737" y="2909153"/>
            <a:chExt cx="4469771" cy="2489493"/>
          </a:xfrm>
        </p:grpSpPr>
        <p:sp>
          <p:nvSpPr>
            <p:cNvPr id="34" name="Line 5">
              <a:extLst>
                <a:ext uri="{FF2B5EF4-FFF2-40B4-BE49-F238E27FC236}">
                  <a16:creationId xmlns:a16="http://schemas.microsoft.com/office/drawing/2014/main" id="{7517F379-BB18-49A8-B508-112421015582}"/>
                </a:ext>
              </a:extLst>
            </p:cNvPr>
            <p:cNvSpPr>
              <a:spLocks noChangeShapeType="1"/>
            </p:cNvSpPr>
            <p:nvPr/>
          </p:nvSpPr>
          <p:spPr bwMode="auto">
            <a:xfrm flipV="1">
              <a:off x="6166015" y="2909153"/>
              <a:ext cx="0" cy="2489493"/>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0" name="Line 12">
              <a:extLst>
                <a:ext uri="{FF2B5EF4-FFF2-40B4-BE49-F238E27FC236}">
                  <a16:creationId xmlns:a16="http://schemas.microsoft.com/office/drawing/2014/main" id="{CDF42FFC-03B0-45CD-9499-607717EA2582}"/>
                </a:ext>
              </a:extLst>
            </p:cNvPr>
            <p:cNvSpPr>
              <a:spLocks noChangeShapeType="1"/>
            </p:cNvSpPr>
            <p:nvPr/>
          </p:nvSpPr>
          <p:spPr bwMode="auto">
            <a:xfrm>
              <a:off x="4185737" y="3744192"/>
              <a:ext cx="4469771" cy="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2" name="Freeform 13">
              <a:extLst>
                <a:ext uri="{FF2B5EF4-FFF2-40B4-BE49-F238E27FC236}">
                  <a16:creationId xmlns:a16="http://schemas.microsoft.com/office/drawing/2014/main" id="{3AC3D6E8-1B85-4FD3-AF0F-8945A65DA160}"/>
                </a:ext>
              </a:extLst>
            </p:cNvPr>
            <p:cNvSpPr>
              <a:spLocks/>
            </p:cNvSpPr>
            <p:nvPr/>
          </p:nvSpPr>
          <p:spPr bwMode="auto">
            <a:xfrm>
              <a:off x="4355475" y="3785448"/>
              <a:ext cx="3922837" cy="643591"/>
            </a:xfrm>
            <a:custGeom>
              <a:avLst/>
              <a:gdLst>
                <a:gd name="T0" fmla="*/ 0 w 3328"/>
                <a:gd name="T1" fmla="*/ 20637 h 546"/>
                <a:gd name="T2" fmla="*/ 254000 w 3328"/>
                <a:gd name="T3" fmla="*/ 604837 h 546"/>
                <a:gd name="T4" fmla="*/ 1066800 w 3328"/>
                <a:gd name="T5" fmla="*/ 782637 h 546"/>
                <a:gd name="T6" fmla="*/ 4343400 w 3328"/>
                <a:gd name="T7" fmla="*/ 96837 h 546"/>
                <a:gd name="T8" fmla="*/ 5003800 w 3328"/>
                <a:gd name="T9" fmla="*/ 198437 h 546"/>
                <a:gd name="T10" fmla="*/ 5283200 w 3328"/>
                <a:gd name="T11" fmla="*/ 617537 h 546"/>
                <a:gd name="T12" fmla="*/ 0 60000 65536"/>
                <a:gd name="T13" fmla="*/ 0 60000 65536"/>
                <a:gd name="T14" fmla="*/ 0 60000 65536"/>
                <a:gd name="T15" fmla="*/ 0 60000 65536"/>
                <a:gd name="T16" fmla="*/ 0 60000 65536"/>
                <a:gd name="T17" fmla="*/ 0 60000 65536"/>
                <a:gd name="T18" fmla="*/ 0 w 3328"/>
                <a:gd name="T19" fmla="*/ 0 h 546"/>
                <a:gd name="T20" fmla="*/ 3328 w 3328"/>
                <a:gd name="T21" fmla="*/ 546 h 546"/>
              </a:gdLst>
              <a:ahLst/>
              <a:cxnLst>
                <a:cxn ang="T12">
                  <a:pos x="T0" y="T1"/>
                </a:cxn>
                <a:cxn ang="T13">
                  <a:pos x="T2" y="T3"/>
                </a:cxn>
                <a:cxn ang="T14">
                  <a:pos x="T4" y="T5"/>
                </a:cxn>
                <a:cxn ang="T15">
                  <a:pos x="T6" y="T7"/>
                </a:cxn>
                <a:cxn ang="T16">
                  <a:pos x="T8" y="T9"/>
                </a:cxn>
                <a:cxn ang="T17">
                  <a:pos x="T10" y="T11"/>
                </a:cxn>
              </a:cxnLst>
              <a:rect l="T18" t="T19" r="T20" b="T21"/>
              <a:pathLst>
                <a:path w="3328" h="546">
                  <a:moveTo>
                    <a:pt x="0" y="13"/>
                  </a:moveTo>
                  <a:cubicBezTo>
                    <a:pt x="28" y="74"/>
                    <a:pt x="48" y="301"/>
                    <a:pt x="160" y="381"/>
                  </a:cubicBezTo>
                  <a:cubicBezTo>
                    <a:pt x="272" y="461"/>
                    <a:pt x="243" y="546"/>
                    <a:pt x="672" y="493"/>
                  </a:cubicBezTo>
                  <a:lnTo>
                    <a:pt x="2736" y="61"/>
                  </a:lnTo>
                  <a:cubicBezTo>
                    <a:pt x="3149" y="0"/>
                    <a:pt x="3053" y="70"/>
                    <a:pt x="3152" y="125"/>
                  </a:cubicBezTo>
                  <a:cubicBezTo>
                    <a:pt x="3251" y="180"/>
                    <a:pt x="3291" y="334"/>
                    <a:pt x="3328" y="389"/>
                  </a:cubicBezTo>
                </a:path>
              </a:pathLst>
            </a:custGeom>
            <a:noFill/>
            <a:ln w="28575"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4" name="Freeform 22">
              <a:extLst>
                <a:ext uri="{FF2B5EF4-FFF2-40B4-BE49-F238E27FC236}">
                  <a16:creationId xmlns:a16="http://schemas.microsoft.com/office/drawing/2014/main" id="{20B0DFA4-4C2D-46B6-AB30-7AC096AFDBE0}"/>
                </a:ext>
              </a:extLst>
            </p:cNvPr>
            <p:cNvSpPr>
              <a:spLocks/>
            </p:cNvSpPr>
            <p:nvPr/>
          </p:nvSpPr>
          <p:spPr bwMode="auto">
            <a:xfrm>
              <a:off x="4534643" y="4366565"/>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6" name="Freeform 23">
              <a:extLst>
                <a:ext uri="{FF2B5EF4-FFF2-40B4-BE49-F238E27FC236}">
                  <a16:creationId xmlns:a16="http://schemas.microsoft.com/office/drawing/2014/main" id="{17CEEEB0-99EE-468D-A465-CEBA68935FDC}"/>
                </a:ext>
              </a:extLst>
            </p:cNvPr>
            <p:cNvSpPr>
              <a:spLocks/>
            </p:cNvSpPr>
            <p:nvPr/>
          </p:nvSpPr>
          <p:spPr bwMode="auto">
            <a:xfrm flipH="1" flipV="1">
              <a:off x="7750238" y="3291557"/>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9" name="Freeform 13">
              <a:extLst>
                <a:ext uri="{FF2B5EF4-FFF2-40B4-BE49-F238E27FC236}">
                  <a16:creationId xmlns:a16="http://schemas.microsoft.com/office/drawing/2014/main" id="{7D12A8B0-A74C-4D38-9176-E43169DD2EA8}"/>
                </a:ext>
              </a:extLst>
            </p:cNvPr>
            <p:cNvSpPr>
              <a:spLocks/>
            </p:cNvSpPr>
            <p:nvPr/>
          </p:nvSpPr>
          <p:spPr bwMode="auto">
            <a:xfrm>
              <a:off x="4355475" y="4153900"/>
              <a:ext cx="3922837" cy="643591"/>
            </a:xfrm>
            <a:custGeom>
              <a:avLst/>
              <a:gdLst>
                <a:gd name="T0" fmla="*/ 0 w 3328"/>
                <a:gd name="T1" fmla="*/ 20637 h 546"/>
                <a:gd name="T2" fmla="*/ 254000 w 3328"/>
                <a:gd name="T3" fmla="*/ 604837 h 546"/>
                <a:gd name="T4" fmla="*/ 1066800 w 3328"/>
                <a:gd name="T5" fmla="*/ 782637 h 546"/>
                <a:gd name="T6" fmla="*/ 4343400 w 3328"/>
                <a:gd name="T7" fmla="*/ 96837 h 546"/>
                <a:gd name="T8" fmla="*/ 5003800 w 3328"/>
                <a:gd name="T9" fmla="*/ 198437 h 546"/>
                <a:gd name="T10" fmla="*/ 5283200 w 3328"/>
                <a:gd name="T11" fmla="*/ 617537 h 546"/>
                <a:gd name="T12" fmla="*/ 0 60000 65536"/>
                <a:gd name="T13" fmla="*/ 0 60000 65536"/>
                <a:gd name="T14" fmla="*/ 0 60000 65536"/>
                <a:gd name="T15" fmla="*/ 0 60000 65536"/>
                <a:gd name="T16" fmla="*/ 0 60000 65536"/>
                <a:gd name="T17" fmla="*/ 0 60000 65536"/>
                <a:gd name="T18" fmla="*/ 0 w 3328"/>
                <a:gd name="T19" fmla="*/ 0 h 546"/>
                <a:gd name="T20" fmla="*/ 3328 w 3328"/>
                <a:gd name="T21" fmla="*/ 546 h 546"/>
              </a:gdLst>
              <a:ahLst/>
              <a:cxnLst>
                <a:cxn ang="T12">
                  <a:pos x="T0" y="T1"/>
                </a:cxn>
                <a:cxn ang="T13">
                  <a:pos x="T2" y="T3"/>
                </a:cxn>
                <a:cxn ang="T14">
                  <a:pos x="T4" y="T5"/>
                </a:cxn>
                <a:cxn ang="T15">
                  <a:pos x="T6" y="T7"/>
                </a:cxn>
                <a:cxn ang="T16">
                  <a:pos x="T8" y="T9"/>
                </a:cxn>
                <a:cxn ang="T17">
                  <a:pos x="T10" y="T11"/>
                </a:cxn>
              </a:cxnLst>
              <a:rect l="T18" t="T19" r="T20" b="T21"/>
              <a:pathLst>
                <a:path w="3328" h="546">
                  <a:moveTo>
                    <a:pt x="0" y="13"/>
                  </a:moveTo>
                  <a:cubicBezTo>
                    <a:pt x="28" y="74"/>
                    <a:pt x="48" y="301"/>
                    <a:pt x="160" y="381"/>
                  </a:cubicBezTo>
                  <a:cubicBezTo>
                    <a:pt x="272" y="461"/>
                    <a:pt x="243" y="546"/>
                    <a:pt x="672" y="493"/>
                  </a:cubicBezTo>
                  <a:lnTo>
                    <a:pt x="2736" y="61"/>
                  </a:lnTo>
                  <a:cubicBezTo>
                    <a:pt x="3149" y="0"/>
                    <a:pt x="3053" y="70"/>
                    <a:pt x="3152" y="125"/>
                  </a:cubicBezTo>
                  <a:cubicBezTo>
                    <a:pt x="3251" y="180"/>
                    <a:pt x="3291" y="334"/>
                    <a:pt x="3328" y="389"/>
                  </a:cubicBezTo>
                </a:path>
              </a:pathLst>
            </a:custGeom>
            <a:noFill/>
            <a:ln w="28575" cap="flat" cmpd="sng">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50" name="Freeform 22">
              <a:extLst>
                <a:ext uri="{FF2B5EF4-FFF2-40B4-BE49-F238E27FC236}">
                  <a16:creationId xmlns:a16="http://schemas.microsoft.com/office/drawing/2014/main" id="{A5DC377F-A929-401D-9584-0E4532ADBAAE}"/>
                </a:ext>
              </a:extLst>
            </p:cNvPr>
            <p:cNvSpPr>
              <a:spLocks/>
            </p:cNvSpPr>
            <p:nvPr/>
          </p:nvSpPr>
          <p:spPr bwMode="auto">
            <a:xfrm>
              <a:off x="4534643" y="4744448"/>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00B0F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51" name="Freeform 23">
              <a:extLst>
                <a:ext uri="{FF2B5EF4-FFF2-40B4-BE49-F238E27FC236}">
                  <a16:creationId xmlns:a16="http://schemas.microsoft.com/office/drawing/2014/main" id="{A1B09E7A-27CA-42E6-AA1E-9B31670DDEB3}"/>
                </a:ext>
              </a:extLst>
            </p:cNvPr>
            <p:cNvSpPr>
              <a:spLocks/>
            </p:cNvSpPr>
            <p:nvPr/>
          </p:nvSpPr>
          <p:spPr bwMode="auto">
            <a:xfrm flipH="1" flipV="1">
              <a:off x="7750238" y="3655739"/>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00B0F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grpSp>
      <p:sp>
        <p:nvSpPr>
          <p:cNvPr id="54" name="Arrow: Right 53">
            <a:extLst>
              <a:ext uri="{FF2B5EF4-FFF2-40B4-BE49-F238E27FC236}">
                <a16:creationId xmlns:a16="http://schemas.microsoft.com/office/drawing/2014/main" id="{3341F2DF-D8E8-4368-8EBF-F4621F368E99}"/>
              </a:ext>
            </a:extLst>
          </p:cNvPr>
          <p:cNvSpPr/>
          <p:nvPr/>
        </p:nvSpPr>
        <p:spPr>
          <a:xfrm rot="16200000" flipH="1">
            <a:off x="5930043" y="3835797"/>
            <a:ext cx="1018921" cy="535263"/>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Camber</a:t>
            </a:r>
          </a:p>
        </p:txBody>
      </p:sp>
      <p:grpSp>
        <p:nvGrpSpPr>
          <p:cNvPr id="69" name="Group 68">
            <a:extLst>
              <a:ext uri="{FF2B5EF4-FFF2-40B4-BE49-F238E27FC236}">
                <a16:creationId xmlns:a16="http://schemas.microsoft.com/office/drawing/2014/main" id="{24479E93-B8C1-4CAB-BFEE-D41D26CB899C}"/>
              </a:ext>
            </a:extLst>
          </p:cNvPr>
          <p:cNvGrpSpPr/>
          <p:nvPr/>
        </p:nvGrpSpPr>
        <p:grpSpPr>
          <a:xfrm rot="5400000">
            <a:off x="7999289" y="1724752"/>
            <a:ext cx="4265102" cy="3774001"/>
            <a:chOff x="7204302" y="1633619"/>
            <a:chExt cx="4265102" cy="3774001"/>
          </a:xfrm>
        </p:grpSpPr>
        <p:sp>
          <p:nvSpPr>
            <p:cNvPr id="55" name="Line 5">
              <a:extLst>
                <a:ext uri="{FF2B5EF4-FFF2-40B4-BE49-F238E27FC236}">
                  <a16:creationId xmlns:a16="http://schemas.microsoft.com/office/drawing/2014/main" id="{BA3E31BC-B244-440F-8EA7-D9C8489EFC4C}"/>
                </a:ext>
              </a:extLst>
            </p:cNvPr>
            <p:cNvSpPr>
              <a:spLocks noChangeShapeType="1"/>
            </p:cNvSpPr>
            <p:nvPr/>
          </p:nvSpPr>
          <p:spPr bwMode="auto">
            <a:xfrm flipV="1">
              <a:off x="9608800" y="1883591"/>
              <a:ext cx="0" cy="3200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6" name="Line 6">
              <a:extLst>
                <a:ext uri="{FF2B5EF4-FFF2-40B4-BE49-F238E27FC236}">
                  <a16:creationId xmlns:a16="http://schemas.microsoft.com/office/drawing/2014/main" id="{72B8B886-F742-4145-80CD-B014753E15FE}"/>
                </a:ext>
              </a:extLst>
            </p:cNvPr>
            <p:cNvSpPr>
              <a:spLocks noChangeShapeType="1"/>
            </p:cNvSpPr>
            <p:nvPr/>
          </p:nvSpPr>
          <p:spPr bwMode="auto">
            <a:xfrm>
              <a:off x="8206042" y="4550591"/>
              <a:ext cx="3263362" cy="0"/>
            </a:xfrm>
            <a:prstGeom prst="line">
              <a:avLst/>
            </a:prstGeom>
            <a:noFill/>
            <a:ln w="9525">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7" name="Rectangle 9">
              <a:extLst>
                <a:ext uri="{FF2B5EF4-FFF2-40B4-BE49-F238E27FC236}">
                  <a16:creationId xmlns:a16="http://schemas.microsoft.com/office/drawing/2014/main" id="{D63218C4-8FCF-4FFB-8351-A168200423FB}"/>
                </a:ext>
              </a:extLst>
            </p:cNvPr>
            <p:cNvSpPr>
              <a:spLocks noChangeArrowheads="1"/>
            </p:cNvSpPr>
            <p:nvPr/>
          </p:nvSpPr>
          <p:spPr bwMode="auto">
            <a:xfrm rot="16200000">
              <a:off x="9121731" y="1643878"/>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C</a:t>
              </a:r>
              <a:r>
                <a:rPr lang="en-GB" altLang="en-US" b="1" baseline="-25000" dirty="0">
                  <a:latin typeface="+mn-lt"/>
                </a:rPr>
                <a:t>d</a:t>
              </a:r>
            </a:p>
          </p:txBody>
        </p:sp>
        <p:sp>
          <p:nvSpPr>
            <p:cNvPr id="58" name="Rectangle 10">
              <a:extLst>
                <a:ext uri="{FF2B5EF4-FFF2-40B4-BE49-F238E27FC236}">
                  <a16:creationId xmlns:a16="http://schemas.microsoft.com/office/drawing/2014/main" id="{2A52D9A2-0803-487A-945B-90D472625FEC}"/>
                </a:ext>
              </a:extLst>
            </p:cNvPr>
            <p:cNvSpPr>
              <a:spLocks noChangeArrowheads="1"/>
            </p:cNvSpPr>
            <p:nvPr/>
          </p:nvSpPr>
          <p:spPr bwMode="auto">
            <a:xfrm rot="16200000">
              <a:off x="8000070" y="4581540"/>
              <a:ext cx="46880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C</a:t>
              </a:r>
              <a:r>
                <a:rPr lang="en-GB" altLang="en-US" b="1" baseline="-25000" dirty="0">
                  <a:latin typeface="+mn-lt"/>
                </a:rPr>
                <a:t>l</a:t>
              </a:r>
            </a:p>
          </p:txBody>
        </p:sp>
        <p:sp>
          <p:nvSpPr>
            <p:cNvPr id="59" name="Freeform 11">
              <a:extLst>
                <a:ext uri="{FF2B5EF4-FFF2-40B4-BE49-F238E27FC236}">
                  <a16:creationId xmlns:a16="http://schemas.microsoft.com/office/drawing/2014/main" id="{9FD6E5AE-F663-4AE4-9A71-34B1D00A3171}"/>
                </a:ext>
              </a:extLst>
            </p:cNvPr>
            <p:cNvSpPr>
              <a:spLocks/>
            </p:cNvSpPr>
            <p:nvPr/>
          </p:nvSpPr>
          <p:spPr bwMode="auto">
            <a:xfrm>
              <a:off x="7204302" y="2124891"/>
              <a:ext cx="3721205" cy="2084388"/>
            </a:xfrm>
            <a:custGeom>
              <a:avLst/>
              <a:gdLst>
                <a:gd name="T0" fmla="*/ 0 w 3056"/>
                <a:gd name="T1" fmla="*/ 63500 h 1313"/>
                <a:gd name="T2" fmla="*/ 685800 w 3056"/>
                <a:gd name="T3" fmla="*/ 1130300 h 1313"/>
                <a:gd name="T4" fmla="*/ 1676400 w 3056"/>
                <a:gd name="T5" fmla="*/ 1892301 h 1313"/>
                <a:gd name="T6" fmla="*/ 2476500 w 3056"/>
                <a:gd name="T7" fmla="*/ 2082801 h 1313"/>
                <a:gd name="T8" fmla="*/ 3390900 w 3056"/>
                <a:gd name="T9" fmla="*/ 1879601 h 1313"/>
                <a:gd name="T10" fmla="*/ 4102100 w 3056"/>
                <a:gd name="T11" fmla="*/ 1193800 h 1313"/>
                <a:gd name="T12" fmla="*/ 4851400 w 3056"/>
                <a:gd name="T13" fmla="*/ 0 h 1313"/>
                <a:gd name="T14" fmla="*/ 0 60000 65536"/>
                <a:gd name="T15" fmla="*/ 0 60000 65536"/>
                <a:gd name="T16" fmla="*/ 0 60000 65536"/>
                <a:gd name="T17" fmla="*/ 0 60000 65536"/>
                <a:gd name="T18" fmla="*/ 0 60000 65536"/>
                <a:gd name="T19" fmla="*/ 0 60000 65536"/>
                <a:gd name="T20" fmla="*/ 0 60000 65536"/>
                <a:gd name="T21" fmla="*/ 0 w 3056"/>
                <a:gd name="T22" fmla="*/ 0 h 1313"/>
                <a:gd name="T23" fmla="*/ 3056 w 3056"/>
                <a:gd name="T24" fmla="*/ 1313 h 1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56" h="1313">
                  <a:moveTo>
                    <a:pt x="0" y="40"/>
                  </a:moveTo>
                  <a:cubicBezTo>
                    <a:pt x="128" y="280"/>
                    <a:pt x="256" y="520"/>
                    <a:pt x="432" y="712"/>
                  </a:cubicBezTo>
                  <a:cubicBezTo>
                    <a:pt x="608" y="904"/>
                    <a:pt x="868" y="1092"/>
                    <a:pt x="1056" y="1192"/>
                  </a:cubicBezTo>
                  <a:cubicBezTo>
                    <a:pt x="1244" y="1292"/>
                    <a:pt x="1380" y="1313"/>
                    <a:pt x="1560" y="1312"/>
                  </a:cubicBezTo>
                  <a:cubicBezTo>
                    <a:pt x="1740" y="1311"/>
                    <a:pt x="1965" y="1277"/>
                    <a:pt x="2136" y="1184"/>
                  </a:cubicBezTo>
                  <a:cubicBezTo>
                    <a:pt x="2307" y="1091"/>
                    <a:pt x="2431" y="949"/>
                    <a:pt x="2584" y="752"/>
                  </a:cubicBezTo>
                  <a:cubicBezTo>
                    <a:pt x="2737" y="555"/>
                    <a:pt x="2958" y="156"/>
                    <a:pt x="3056" y="0"/>
                  </a:cubicBezTo>
                </a:path>
              </a:pathLst>
            </a:custGeom>
            <a:noFill/>
            <a:ln w="28575" cap="flat" cmpd="sng">
              <a:solidFill>
                <a:schemeClr val="tx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60" name="Text Box 13">
              <a:extLst>
                <a:ext uri="{FF2B5EF4-FFF2-40B4-BE49-F238E27FC236}">
                  <a16:creationId xmlns:a16="http://schemas.microsoft.com/office/drawing/2014/main" id="{881759ED-7EA6-48A5-892A-F5CE8D4B4F58}"/>
                </a:ext>
              </a:extLst>
            </p:cNvPr>
            <p:cNvSpPr txBox="1">
              <a:spLocks noChangeArrowheads="1"/>
            </p:cNvSpPr>
            <p:nvPr/>
          </p:nvSpPr>
          <p:spPr bwMode="auto">
            <a:xfrm rot="16200000">
              <a:off x="10490530" y="3914247"/>
              <a:ext cx="6848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err="1">
                  <a:latin typeface="+mn-lt"/>
                </a:rPr>
                <a:t>C</a:t>
              </a:r>
              <a:r>
                <a:rPr lang="en-GB" altLang="en-US" sz="2000" b="1" baseline="-25000" dirty="0" err="1">
                  <a:latin typeface="+mn-lt"/>
                </a:rPr>
                <a:t>dmin</a:t>
              </a:r>
              <a:endParaRPr lang="en-GB" altLang="en-US" sz="2000" b="1" baseline="-25000" dirty="0">
                <a:latin typeface="+mn-lt"/>
              </a:endParaRPr>
            </a:p>
          </p:txBody>
        </p:sp>
        <p:sp>
          <p:nvSpPr>
            <p:cNvPr id="63" name="Line 16">
              <a:extLst>
                <a:ext uri="{FF2B5EF4-FFF2-40B4-BE49-F238E27FC236}">
                  <a16:creationId xmlns:a16="http://schemas.microsoft.com/office/drawing/2014/main" id="{1C69AC5F-B00A-48D8-BFD7-82988E1774FF}"/>
                </a:ext>
              </a:extLst>
            </p:cNvPr>
            <p:cNvSpPr>
              <a:spLocks noChangeShapeType="1"/>
            </p:cNvSpPr>
            <p:nvPr/>
          </p:nvSpPr>
          <p:spPr bwMode="auto">
            <a:xfrm flipH="1">
              <a:off x="8475749" y="4207691"/>
              <a:ext cx="215712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70" name="Freeform 11">
              <a:extLst>
                <a:ext uri="{FF2B5EF4-FFF2-40B4-BE49-F238E27FC236}">
                  <a16:creationId xmlns:a16="http://schemas.microsoft.com/office/drawing/2014/main" id="{9BB6177C-D316-4DA7-BD07-87928C4B275B}"/>
                </a:ext>
              </a:extLst>
            </p:cNvPr>
            <p:cNvSpPr>
              <a:spLocks/>
            </p:cNvSpPr>
            <p:nvPr/>
          </p:nvSpPr>
          <p:spPr bwMode="auto">
            <a:xfrm>
              <a:off x="7748198" y="2124891"/>
              <a:ext cx="3721205" cy="2084388"/>
            </a:xfrm>
            <a:custGeom>
              <a:avLst/>
              <a:gdLst>
                <a:gd name="T0" fmla="*/ 0 w 3056"/>
                <a:gd name="T1" fmla="*/ 63500 h 1313"/>
                <a:gd name="T2" fmla="*/ 685800 w 3056"/>
                <a:gd name="T3" fmla="*/ 1130300 h 1313"/>
                <a:gd name="T4" fmla="*/ 1676400 w 3056"/>
                <a:gd name="T5" fmla="*/ 1892301 h 1313"/>
                <a:gd name="T6" fmla="*/ 2476500 w 3056"/>
                <a:gd name="T7" fmla="*/ 2082801 h 1313"/>
                <a:gd name="T8" fmla="*/ 3390900 w 3056"/>
                <a:gd name="T9" fmla="*/ 1879601 h 1313"/>
                <a:gd name="T10" fmla="*/ 4102100 w 3056"/>
                <a:gd name="T11" fmla="*/ 1193800 h 1313"/>
                <a:gd name="T12" fmla="*/ 4851400 w 3056"/>
                <a:gd name="T13" fmla="*/ 0 h 1313"/>
                <a:gd name="T14" fmla="*/ 0 60000 65536"/>
                <a:gd name="T15" fmla="*/ 0 60000 65536"/>
                <a:gd name="T16" fmla="*/ 0 60000 65536"/>
                <a:gd name="T17" fmla="*/ 0 60000 65536"/>
                <a:gd name="T18" fmla="*/ 0 60000 65536"/>
                <a:gd name="T19" fmla="*/ 0 60000 65536"/>
                <a:gd name="T20" fmla="*/ 0 60000 65536"/>
                <a:gd name="T21" fmla="*/ 0 w 3056"/>
                <a:gd name="T22" fmla="*/ 0 h 1313"/>
                <a:gd name="T23" fmla="*/ 3056 w 3056"/>
                <a:gd name="T24" fmla="*/ 1313 h 1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56" h="1313">
                  <a:moveTo>
                    <a:pt x="0" y="40"/>
                  </a:moveTo>
                  <a:cubicBezTo>
                    <a:pt x="128" y="280"/>
                    <a:pt x="256" y="520"/>
                    <a:pt x="432" y="712"/>
                  </a:cubicBezTo>
                  <a:cubicBezTo>
                    <a:pt x="608" y="904"/>
                    <a:pt x="868" y="1092"/>
                    <a:pt x="1056" y="1192"/>
                  </a:cubicBezTo>
                  <a:cubicBezTo>
                    <a:pt x="1244" y="1292"/>
                    <a:pt x="1380" y="1313"/>
                    <a:pt x="1560" y="1312"/>
                  </a:cubicBezTo>
                  <a:cubicBezTo>
                    <a:pt x="1740" y="1311"/>
                    <a:pt x="1965" y="1277"/>
                    <a:pt x="2136" y="1184"/>
                  </a:cubicBezTo>
                  <a:cubicBezTo>
                    <a:pt x="2307" y="1091"/>
                    <a:pt x="2431" y="949"/>
                    <a:pt x="2584" y="752"/>
                  </a:cubicBezTo>
                  <a:cubicBezTo>
                    <a:pt x="2737" y="555"/>
                    <a:pt x="2958" y="156"/>
                    <a:pt x="3056" y="0"/>
                  </a:cubicBezTo>
                </a:path>
              </a:pathLst>
            </a:custGeom>
            <a:noFill/>
            <a:ln w="28575" cap="flat"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73" name="Line 24">
              <a:extLst>
                <a:ext uri="{FF2B5EF4-FFF2-40B4-BE49-F238E27FC236}">
                  <a16:creationId xmlns:a16="http://schemas.microsoft.com/office/drawing/2014/main" id="{DCCBB39E-D6D7-4868-8424-92888D96CEAC}"/>
                </a:ext>
              </a:extLst>
            </p:cNvPr>
            <p:cNvSpPr>
              <a:spLocks noChangeShapeType="1"/>
            </p:cNvSpPr>
            <p:nvPr/>
          </p:nvSpPr>
          <p:spPr bwMode="auto">
            <a:xfrm flipV="1">
              <a:off x="9019644" y="4140834"/>
              <a:ext cx="0" cy="838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4" name="Rectangle 25">
              <a:extLst>
                <a:ext uri="{FF2B5EF4-FFF2-40B4-BE49-F238E27FC236}">
                  <a16:creationId xmlns:a16="http://schemas.microsoft.com/office/drawing/2014/main" id="{A6AF33E1-AA93-44C6-A10C-4826E8A3446F}"/>
                </a:ext>
              </a:extLst>
            </p:cNvPr>
            <p:cNvSpPr>
              <a:spLocks noChangeArrowheads="1"/>
            </p:cNvSpPr>
            <p:nvPr/>
          </p:nvSpPr>
          <p:spPr bwMode="auto">
            <a:xfrm rot="16200000">
              <a:off x="8785851" y="4902834"/>
              <a:ext cx="609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err="1">
                  <a:latin typeface="+mn-lt"/>
                </a:rPr>
                <a:t>C</a:t>
              </a:r>
              <a:r>
                <a:rPr lang="en-GB" altLang="en-US" sz="2000" b="1" baseline="-25000" dirty="0" err="1">
                  <a:latin typeface="+mn-lt"/>
                </a:rPr>
                <a:t>ldes</a:t>
              </a:r>
              <a:endParaRPr lang="en-GB" altLang="en-US" sz="2000" b="1" baseline="-25000" dirty="0">
                <a:latin typeface="+mn-lt"/>
              </a:endParaRPr>
            </a:p>
          </p:txBody>
        </p:sp>
      </p:grpSp>
      <p:sp>
        <p:nvSpPr>
          <p:cNvPr id="75" name="Arrow: Right 74">
            <a:extLst>
              <a:ext uri="{FF2B5EF4-FFF2-40B4-BE49-F238E27FC236}">
                <a16:creationId xmlns:a16="http://schemas.microsoft.com/office/drawing/2014/main" id="{52DA9D01-013E-4316-B5F5-DC28E9985AF6}"/>
              </a:ext>
            </a:extLst>
          </p:cNvPr>
          <p:cNvSpPr/>
          <p:nvPr/>
        </p:nvSpPr>
        <p:spPr>
          <a:xfrm rot="5400000" flipH="1">
            <a:off x="9831823" y="4610221"/>
            <a:ext cx="1018921" cy="535263"/>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Camber</a:t>
            </a:r>
          </a:p>
        </p:txBody>
      </p:sp>
    </p:spTree>
    <p:extLst>
      <p:ext uri="{BB962C8B-B14F-4D97-AF65-F5344CB8AC3E}">
        <p14:creationId xmlns:p14="http://schemas.microsoft.com/office/powerpoint/2010/main" val="964239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8.2.3 Effect of Design Parameters: </a:t>
            </a:r>
            <a:br>
              <a:rPr lang="en-US" dirty="0"/>
            </a:br>
            <a:r>
              <a:rPr lang="en-US" dirty="0"/>
              <a:t>Airfoil Camber</a:t>
            </a:r>
          </a:p>
        </p:txBody>
      </p:sp>
      <p:sp>
        <p:nvSpPr>
          <p:cNvPr id="4" name="Content Placeholder 3">
            <a:extLst>
              <a:ext uri="{FF2B5EF4-FFF2-40B4-BE49-F238E27FC236}">
                <a16:creationId xmlns:a16="http://schemas.microsoft.com/office/drawing/2014/main" id="{C0E22CAF-4CFF-4B67-BB97-51B7244F1BAB}"/>
              </a:ext>
            </a:extLst>
          </p:cNvPr>
          <p:cNvSpPr>
            <a:spLocks noGrp="1"/>
          </p:cNvSpPr>
          <p:nvPr>
            <p:ph idx="1"/>
          </p:nvPr>
        </p:nvSpPr>
        <p:spPr/>
        <p:txBody>
          <a:bodyPr/>
          <a:lstStyle/>
          <a:p>
            <a:r>
              <a:rPr lang="en-US" dirty="0"/>
              <a:t>At zero </a:t>
            </a:r>
            <a:r>
              <a:rPr lang="en-US" dirty="0" err="1"/>
              <a:t>AoA</a:t>
            </a:r>
            <a:r>
              <a:rPr lang="en-US" dirty="0"/>
              <a:t>, the cambered airfoil is generating lift</a:t>
            </a:r>
          </a:p>
          <a:p>
            <a:r>
              <a:rPr lang="en-GB" altLang="en-US" dirty="0"/>
              <a:t>C</a:t>
            </a:r>
            <a:r>
              <a:rPr lang="en-GB" altLang="en-US" baseline="-25000" dirty="0"/>
              <a:t>l</a:t>
            </a:r>
            <a:r>
              <a:rPr lang="el-GR" altLang="en-US" baseline="-25000" dirty="0">
                <a:cs typeface="Tahoma" panose="020B0604030504040204" pitchFamily="34" charset="0"/>
              </a:rPr>
              <a:t>α</a:t>
            </a:r>
            <a:r>
              <a:rPr lang="nl-NL" altLang="en-US" baseline="-25000" dirty="0">
                <a:cs typeface="Tahoma" panose="020B0604030504040204" pitchFamily="34" charset="0"/>
              </a:rPr>
              <a:t> </a:t>
            </a:r>
            <a:r>
              <a:rPr lang="nl-NL" altLang="en-US" dirty="0">
                <a:cs typeface="Tahoma" panose="020B0604030504040204" pitchFamily="34" charset="0"/>
              </a:rPr>
              <a:t>is not affected</a:t>
            </a:r>
            <a:endParaRPr lang="el-GR" altLang="en-US" dirty="0">
              <a:cs typeface="Tahoma" panose="020B0604030504040204" pitchFamily="34" charset="0"/>
            </a:endParaRPr>
          </a:p>
        </p:txBody>
      </p:sp>
      <p:grpSp>
        <p:nvGrpSpPr>
          <p:cNvPr id="25" name="Group 24">
            <a:extLst>
              <a:ext uri="{FF2B5EF4-FFF2-40B4-BE49-F238E27FC236}">
                <a16:creationId xmlns:a16="http://schemas.microsoft.com/office/drawing/2014/main" id="{B4669213-2B4E-43C4-8A04-2A8FEB16549E}"/>
              </a:ext>
            </a:extLst>
          </p:cNvPr>
          <p:cNvGrpSpPr/>
          <p:nvPr/>
        </p:nvGrpSpPr>
        <p:grpSpPr>
          <a:xfrm>
            <a:off x="3404607" y="2162081"/>
            <a:ext cx="6477228" cy="3901822"/>
            <a:chOff x="5300314" y="2026920"/>
            <a:chExt cx="6705600" cy="4039391"/>
          </a:xfrm>
        </p:grpSpPr>
        <p:grpSp>
          <p:nvGrpSpPr>
            <p:cNvPr id="15" name="Group 14">
              <a:extLst>
                <a:ext uri="{FF2B5EF4-FFF2-40B4-BE49-F238E27FC236}">
                  <a16:creationId xmlns:a16="http://schemas.microsoft.com/office/drawing/2014/main" id="{21145FF7-7818-4058-9725-A127D66F54E2}"/>
                </a:ext>
              </a:extLst>
            </p:cNvPr>
            <p:cNvGrpSpPr/>
            <p:nvPr/>
          </p:nvGrpSpPr>
          <p:grpSpPr>
            <a:xfrm>
              <a:off x="5300314" y="2026920"/>
              <a:ext cx="6705600" cy="3863975"/>
              <a:chOff x="2893741" y="2026920"/>
              <a:chExt cx="6705600" cy="3863975"/>
            </a:xfrm>
          </p:grpSpPr>
          <p:pic>
            <p:nvPicPr>
              <p:cNvPr id="11" name="Picture 10">
                <a:extLst>
                  <a:ext uri="{FF2B5EF4-FFF2-40B4-BE49-F238E27FC236}">
                    <a16:creationId xmlns:a16="http://schemas.microsoft.com/office/drawing/2014/main" id="{85D01BDD-C8B3-430A-B3A4-69404C297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1" t="17999" r="52501" b="41667"/>
              <a:stretch>
                <a:fillRect/>
              </a:stretch>
            </p:blipFill>
            <p:spPr bwMode="auto">
              <a:xfrm>
                <a:off x="2893741" y="2026920"/>
                <a:ext cx="67056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 name="Arrow: Right 11">
                <a:extLst>
                  <a:ext uri="{FF2B5EF4-FFF2-40B4-BE49-F238E27FC236}">
                    <a16:creationId xmlns:a16="http://schemas.microsoft.com/office/drawing/2014/main" id="{866800F4-D06F-48FD-83BC-830A299598E4}"/>
                  </a:ext>
                </a:extLst>
              </p:cNvPr>
              <p:cNvSpPr/>
              <p:nvPr/>
            </p:nvSpPr>
            <p:spPr>
              <a:xfrm flipH="1">
                <a:off x="8065270" y="4044208"/>
                <a:ext cx="1018921" cy="535263"/>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Camber</a:t>
                </a:r>
              </a:p>
            </p:txBody>
          </p:sp>
          <p:sp>
            <p:nvSpPr>
              <p:cNvPr id="47" name="Arrow: Right 46">
                <a:extLst>
                  <a:ext uri="{FF2B5EF4-FFF2-40B4-BE49-F238E27FC236}">
                    <a16:creationId xmlns:a16="http://schemas.microsoft.com/office/drawing/2014/main" id="{57C091A1-EFC2-45D7-AEF3-CA952CDC5919}"/>
                  </a:ext>
                </a:extLst>
              </p:cNvPr>
              <p:cNvSpPr/>
              <p:nvPr/>
            </p:nvSpPr>
            <p:spPr>
              <a:xfrm rot="16200000" flipH="1">
                <a:off x="7857217" y="4996716"/>
                <a:ext cx="1018921" cy="535263"/>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Camber</a:t>
                </a:r>
              </a:p>
            </p:txBody>
          </p:sp>
          <p:sp>
            <p:nvSpPr>
              <p:cNvPr id="52" name="Arrow: Right 51">
                <a:extLst>
                  <a:ext uri="{FF2B5EF4-FFF2-40B4-BE49-F238E27FC236}">
                    <a16:creationId xmlns:a16="http://schemas.microsoft.com/office/drawing/2014/main" id="{DEDBB72D-EC3E-49E3-B71B-E6F1E94425D0}"/>
                  </a:ext>
                </a:extLst>
              </p:cNvPr>
              <p:cNvSpPr/>
              <p:nvPr/>
            </p:nvSpPr>
            <p:spPr>
              <a:xfrm rot="5400000" flipH="1">
                <a:off x="4315979" y="4454515"/>
                <a:ext cx="1018921" cy="535263"/>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Camber</a:t>
                </a:r>
              </a:p>
            </p:txBody>
          </p:sp>
        </p:grpSp>
        <p:pic>
          <p:nvPicPr>
            <p:cNvPr id="16" name="Picture 25" descr="MCj02420010000[1]">
              <a:extLst>
                <a:ext uri="{FF2B5EF4-FFF2-40B4-BE49-F238E27FC236}">
                  <a16:creationId xmlns:a16="http://schemas.microsoft.com/office/drawing/2014/main" id="{F339B95F-0BC0-41C4-B0E2-AE1FEE4E6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4514" y="5532911"/>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
              <a:extLst>
                <a:ext uri="{FF2B5EF4-FFF2-40B4-BE49-F238E27FC236}">
                  <a16:creationId xmlns:a16="http://schemas.microsoft.com/office/drawing/2014/main" id="{D66C9DFE-EF70-4182-9A2A-60BBA16B147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5104" t="27167" r="7083" b="64999"/>
            <a:stretch>
              <a:fillRect/>
            </a:stretch>
          </p:blipFill>
          <p:spPr bwMode="auto">
            <a:xfrm>
              <a:off x="5656069" y="2164489"/>
              <a:ext cx="21717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0" name="Picture 12">
              <a:extLst>
                <a:ext uri="{FF2B5EF4-FFF2-40B4-BE49-F238E27FC236}">
                  <a16:creationId xmlns:a16="http://schemas.microsoft.com/office/drawing/2014/main" id="{346A950E-6DF3-46AA-9170-064BC9FB521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75313" t="26334" r="6979" b="66000"/>
            <a:stretch>
              <a:fillRect/>
            </a:stretch>
          </p:blipFill>
          <p:spPr bwMode="auto">
            <a:xfrm>
              <a:off x="5656069" y="2697889"/>
              <a:ext cx="215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 name="Line 13">
              <a:extLst>
                <a:ext uri="{FF2B5EF4-FFF2-40B4-BE49-F238E27FC236}">
                  <a16:creationId xmlns:a16="http://schemas.microsoft.com/office/drawing/2014/main" id="{16398264-7CA0-413A-ADF6-1BBB4DAF0478}"/>
                </a:ext>
              </a:extLst>
            </p:cNvPr>
            <p:cNvSpPr>
              <a:spLocks noChangeShapeType="1"/>
            </p:cNvSpPr>
            <p:nvPr/>
          </p:nvSpPr>
          <p:spPr bwMode="auto">
            <a:xfrm>
              <a:off x="6473283" y="3155089"/>
              <a:ext cx="457200" cy="8382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2" name="Line 14">
              <a:extLst>
                <a:ext uri="{FF2B5EF4-FFF2-40B4-BE49-F238E27FC236}">
                  <a16:creationId xmlns:a16="http://schemas.microsoft.com/office/drawing/2014/main" id="{7461EDCA-090D-4001-B98C-C53731373CE9}"/>
                </a:ext>
              </a:extLst>
            </p:cNvPr>
            <p:cNvSpPr>
              <a:spLocks noChangeShapeType="1"/>
            </p:cNvSpPr>
            <p:nvPr/>
          </p:nvSpPr>
          <p:spPr bwMode="auto">
            <a:xfrm>
              <a:off x="6625682" y="3155089"/>
              <a:ext cx="3744951" cy="8382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3" name="Line 15">
              <a:extLst>
                <a:ext uri="{FF2B5EF4-FFF2-40B4-BE49-F238E27FC236}">
                  <a16:creationId xmlns:a16="http://schemas.microsoft.com/office/drawing/2014/main" id="{2FAF38FF-D50F-460F-AE36-D5A496E22293}"/>
                </a:ext>
              </a:extLst>
            </p:cNvPr>
            <p:cNvSpPr>
              <a:spLocks noChangeShapeType="1"/>
            </p:cNvSpPr>
            <p:nvPr/>
          </p:nvSpPr>
          <p:spPr bwMode="auto">
            <a:xfrm>
              <a:off x="7006683" y="2621689"/>
              <a:ext cx="381000" cy="1143000"/>
            </a:xfrm>
            <a:prstGeom prst="line">
              <a:avLst/>
            </a:prstGeom>
            <a:noFill/>
            <a:ln w="9525">
              <a:solidFill>
                <a:srgbClr val="00CC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4" name="Line 16">
              <a:extLst>
                <a:ext uri="{FF2B5EF4-FFF2-40B4-BE49-F238E27FC236}">
                  <a16:creationId xmlns:a16="http://schemas.microsoft.com/office/drawing/2014/main" id="{74F87D1E-CB20-4B5B-98AC-B83002A6A29D}"/>
                </a:ext>
              </a:extLst>
            </p:cNvPr>
            <p:cNvSpPr>
              <a:spLocks noChangeShapeType="1"/>
            </p:cNvSpPr>
            <p:nvPr/>
          </p:nvSpPr>
          <p:spPr bwMode="auto">
            <a:xfrm>
              <a:off x="7159082" y="2621689"/>
              <a:ext cx="3592551" cy="1114278"/>
            </a:xfrm>
            <a:prstGeom prst="line">
              <a:avLst/>
            </a:prstGeom>
            <a:noFill/>
            <a:ln w="9525">
              <a:solidFill>
                <a:srgbClr val="00CC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pSp>
    </p:spTree>
    <p:extLst>
      <p:ext uri="{BB962C8B-B14F-4D97-AF65-F5344CB8AC3E}">
        <p14:creationId xmlns:p14="http://schemas.microsoft.com/office/powerpoint/2010/main" val="34180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8.2.3 Effect of Design Parameters: </a:t>
            </a:r>
            <a:br>
              <a:rPr lang="en-US" dirty="0"/>
            </a:br>
            <a:r>
              <a:rPr lang="en-US" dirty="0"/>
              <a:t>Airfoil Thickness</a:t>
            </a:r>
          </a:p>
        </p:txBody>
      </p:sp>
      <p:sp>
        <p:nvSpPr>
          <p:cNvPr id="4" name="Content Placeholder 3">
            <a:extLst>
              <a:ext uri="{FF2B5EF4-FFF2-40B4-BE49-F238E27FC236}">
                <a16:creationId xmlns:a16="http://schemas.microsoft.com/office/drawing/2014/main" id="{C0E22CAF-4CFF-4B67-BB97-51B7244F1BAB}"/>
              </a:ext>
            </a:extLst>
          </p:cNvPr>
          <p:cNvSpPr>
            <a:spLocks noGrp="1"/>
          </p:cNvSpPr>
          <p:nvPr>
            <p:ph idx="1"/>
          </p:nvPr>
        </p:nvSpPr>
        <p:spPr/>
        <p:txBody>
          <a:bodyPr/>
          <a:lstStyle/>
          <a:p>
            <a:pPr eaLnBrk="1" hangingPunct="1"/>
            <a:r>
              <a:rPr lang="en-GB" altLang="en-US" sz="2400" dirty="0"/>
              <a:t>The maximum thickness (t/c) of the airfoil and its position along the chord (x/c)</a:t>
            </a:r>
            <a:r>
              <a:rPr lang="en-GB" altLang="en-US" sz="2400" baseline="-25000" dirty="0"/>
              <a:t>t/</a:t>
            </a:r>
            <a:r>
              <a:rPr lang="en-GB" altLang="en-US" sz="2400" baseline="-25000" dirty="0" err="1"/>
              <a:t>cmax</a:t>
            </a:r>
            <a:r>
              <a:rPr lang="en-GB" altLang="en-US" sz="2400" dirty="0"/>
              <a:t> have direct influence on:</a:t>
            </a:r>
          </a:p>
          <a:p>
            <a:pPr eaLnBrk="1" hangingPunct="1"/>
            <a:endParaRPr lang="en-GB" altLang="en-US" sz="2400" dirty="0"/>
          </a:p>
          <a:p>
            <a:pPr lvl="1"/>
            <a:r>
              <a:rPr lang="en-GB" altLang="en-US" b="1" dirty="0"/>
              <a:t>Maximum lift (</a:t>
            </a:r>
            <a:r>
              <a:rPr lang="en-GB" altLang="en-US" b="1" dirty="0" err="1"/>
              <a:t>c</a:t>
            </a:r>
            <a:r>
              <a:rPr lang="en-GB" altLang="en-US" b="1" baseline="-25000" dirty="0" err="1"/>
              <a:t>lmax</a:t>
            </a:r>
            <a:r>
              <a:rPr lang="en-GB" altLang="en-US" b="1" dirty="0"/>
              <a:t>)</a:t>
            </a:r>
          </a:p>
          <a:p>
            <a:pPr lvl="1"/>
            <a:endParaRPr lang="en-GB" altLang="en-US" b="1" dirty="0"/>
          </a:p>
          <a:p>
            <a:pPr lvl="1"/>
            <a:r>
              <a:rPr lang="en-GB" altLang="en-US" b="1" dirty="0"/>
              <a:t>Airfoil stall characteristics*</a:t>
            </a:r>
          </a:p>
          <a:p>
            <a:pPr lvl="1"/>
            <a:endParaRPr lang="en-GB" altLang="en-US" b="1" dirty="0"/>
          </a:p>
          <a:p>
            <a:pPr lvl="1"/>
            <a:r>
              <a:rPr lang="en-GB" altLang="en-US" b="1" dirty="0"/>
              <a:t>Drag (c</a:t>
            </a:r>
            <a:r>
              <a:rPr lang="en-GB" altLang="en-US" b="1" baseline="-25000" dirty="0"/>
              <a:t>d</a:t>
            </a:r>
            <a:r>
              <a:rPr lang="en-GB" altLang="en-US" b="1" dirty="0"/>
              <a:t>) </a:t>
            </a:r>
            <a:r>
              <a:rPr lang="en-GB" altLang="en-US" dirty="0"/>
              <a:t>(also discussed later together with the compressibility effect. I.E. (T/c) effect on </a:t>
            </a:r>
            <a:r>
              <a:rPr lang="en-GB" altLang="en-US" dirty="0" err="1"/>
              <a:t>M</a:t>
            </a:r>
            <a:r>
              <a:rPr lang="en-GB" altLang="en-US" baseline="-25000" dirty="0" err="1"/>
              <a:t>crit</a:t>
            </a:r>
            <a:r>
              <a:rPr lang="en-GB" altLang="en-US" dirty="0"/>
              <a:t>)</a:t>
            </a:r>
          </a:p>
          <a:p>
            <a:pPr lvl="1"/>
            <a:endParaRPr lang="en-GB" altLang="en-US" dirty="0"/>
          </a:p>
          <a:p>
            <a:pPr lvl="1"/>
            <a:r>
              <a:rPr lang="en-GB" altLang="en-US" b="1" dirty="0"/>
              <a:t>Wing volume &amp; structural weight </a:t>
            </a:r>
            <a:r>
              <a:rPr lang="en-GB" altLang="en-US" dirty="0"/>
              <a:t>(discussed later relatively to the wing characteristics)**</a:t>
            </a:r>
          </a:p>
        </p:txBody>
      </p:sp>
    </p:spTree>
    <p:extLst>
      <p:ext uri="{BB962C8B-B14F-4D97-AF65-F5344CB8AC3E}">
        <p14:creationId xmlns:p14="http://schemas.microsoft.com/office/powerpoint/2010/main" val="1886483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8.2.3 Effect of Design Parameters: </a:t>
            </a:r>
            <a:br>
              <a:rPr lang="en-US" dirty="0"/>
            </a:br>
            <a:r>
              <a:rPr lang="en-US" dirty="0"/>
              <a:t>Airfoil Thickness Effect on </a:t>
            </a:r>
            <a:r>
              <a:rPr lang="en-US" dirty="0" err="1"/>
              <a:t>C</a:t>
            </a:r>
            <a:r>
              <a:rPr lang="en-US" baseline="-25000" dirty="0" err="1"/>
              <a:t>lmax</a:t>
            </a:r>
            <a:endParaRPr lang="en-US" baseline="-25000" dirty="0"/>
          </a:p>
        </p:txBody>
      </p:sp>
      <p:sp>
        <p:nvSpPr>
          <p:cNvPr id="4" name="Content Placeholder 3">
            <a:extLst>
              <a:ext uri="{FF2B5EF4-FFF2-40B4-BE49-F238E27FC236}">
                <a16:creationId xmlns:a16="http://schemas.microsoft.com/office/drawing/2014/main" id="{C0E22CAF-4CFF-4B67-BB97-51B7244F1BAB}"/>
              </a:ext>
            </a:extLst>
          </p:cNvPr>
          <p:cNvSpPr>
            <a:spLocks noGrp="1"/>
          </p:cNvSpPr>
          <p:nvPr>
            <p:ph idx="1"/>
          </p:nvPr>
        </p:nvSpPr>
        <p:spPr>
          <a:xfrm>
            <a:off x="609601" y="1600207"/>
            <a:ext cx="6301718" cy="4108119"/>
          </a:xfrm>
        </p:spPr>
        <p:txBody>
          <a:bodyPr/>
          <a:lstStyle/>
          <a:p>
            <a:pPr eaLnBrk="1" hangingPunct="1"/>
            <a:r>
              <a:rPr lang="en-GB" altLang="en-US" sz="2000" b="1" dirty="0"/>
              <a:t>Aerodynamically</a:t>
            </a:r>
            <a:r>
              <a:rPr lang="en-GB" altLang="en-US" sz="2000" dirty="0"/>
              <a:t>, there is no reason to use airfoils thicker than 14%. </a:t>
            </a:r>
          </a:p>
          <a:p>
            <a:pPr eaLnBrk="1" hangingPunct="1"/>
            <a:endParaRPr lang="en-GB" altLang="en-US" sz="2000" dirty="0"/>
          </a:p>
          <a:p>
            <a:pPr eaLnBrk="1" hangingPunct="1"/>
            <a:r>
              <a:rPr lang="en-GB" altLang="en-US" sz="2000" dirty="0"/>
              <a:t>Thicker airfoils will increase the suction peak and lower the </a:t>
            </a:r>
            <a:r>
              <a:rPr lang="en-GB" altLang="en-US" sz="2000" dirty="0" err="1"/>
              <a:t>M</a:t>
            </a:r>
            <a:r>
              <a:rPr lang="en-GB" altLang="en-US" sz="2000" baseline="-25000" dirty="0" err="1"/>
              <a:t>crit</a:t>
            </a:r>
            <a:r>
              <a:rPr lang="en-GB" altLang="en-US" sz="2000" dirty="0"/>
              <a:t> which is </a:t>
            </a:r>
            <a:r>
              <a:rPr lang="en-GB" altLang="en-US" sz="2000" b="1" dirty="0"/>
              <a:t>negative for high speed </a:t>
            </a:r>
            <a:r>
              <a:rPr lang="en-GB" altLang="en-US" sz="2000" dirty="0"/>
              <a:t>wings and might require the use of a sweep angle.</a:t>
            </a:r>
          </a:p>
          <a:p>
            <a:pPr eaLnBrk="1" hangingPunct="1"/>
            <a:endParaRPr lang="en-GB" altLang="en-US" sz="2000" dirty="0"/>
          </a:p>
          <a:p>
            <a:pPr eaLnBrk="1" hangingPunct="1"/>
            <a:r>
              <a:rPr lang="en-GB" altLang="en-US" sz="2000" dirty="0"/>
              <a:t>From a </a:t>
            </a:r>
            <a:r>
              <a:rPr lang="en-GB" altLang="en-US" sz="2000" b="1" dirty="0"/>
              <a:t>structure</a:t>
            </a:r>
            <a:r>
              <a:rPr lang="en-GB" altLang="en-US" sz="2000" dirty="0"/>
              <a:t> point of view, the use of thick airfoils is beneficial to lower the wing bending stresses (hence lower the wing weight) and/or to increase the wing volume for fuel and/or landing gears storage</a:t>
            </a:r>
          </a:p>
        </p:txBody>
      </p:sp>
      <p:grpSp>
        <p:nvGrpSpPr>
          <p:cNvPr id="16" name="Group 15">
            <a:extLst>
              <a:ext uri="{FF2B5EF4-FFF2-40B4-BE49-F238E27FC236}">
                <a16:creationId xmlns:a16="http://schemas.microsoft.com/office/drawing/2014/main" id="{079CC3D9-BD8F-4C3E-80DB-B5C5C20ED012}"/>
              </a:ext>
            </a:extLst>
          </p:cNvPr>
          <p:cNvGrpSpPr/>
          <p:nvPr/>
        </p:nvGrpSpPr>
        <p:grpSpPr>
          <a:xfrm>
            <a:off x="6364487" y="1678302"/>
            <a:ext cx="5678800" cy="3767964"/>
            <a:chOff x="2805654" y="778727"/>
            <a:chExt cx="8094663" cy="5370924"/>
          </a:xfrm>
        </p:grpSpPr>
        <p:pic>
          <p:nvPicPr>
            <p:cNvPr id="3" name="Picture 3" descr="Clmax-tcmax">
              <a:extLst>
                <a:ext uri="{FF2B5EF4-FFF2-40B4-BE49-F238E27FC236}">
                  <a16:creationId xmlns:a16="http://schemas.microsoft.com/office/drawing/2014/main" id="{72848BC4-1CE9-42EE-B0DC-1FFB3817F45E}"/>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l="4349" t="7733" r="10146"/>
            <a:stretch>
              <a:fillRect/>
            </a:stretch>
          </p:blipFill>
          <p:spPr bwMode="auto">
            <a:xfrm>
              <a:off x="4956717" y="778727"/>
              <a:ext cx="59436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4">
              <a:extLst>
                <a:ext uri="{FF2B5EF4-FFF2-40B4-BE49-F238E27FC236}">
                  <a16:creationId xmlns:a16="http://schemas.microsoft.com/office/drawing/2014/main" id="{8B6B3646-1E1D-40FD-8B5B-AA67DE798D32}"/>
                </a:ext>
              </a:extLst>
            </p:cNvPr>
            <p:cNvSpPr>
              <a:spLocks noChangeShapeType="1"/>
            </p:cNvSpPr>
            <p:nvPr/>
          </p:nvSpPr>
          <p:spPr bwMode="auto">
            <a:xfrm>
              <a:off x="4451892" y="1802665"/>
              <a:ext cx="4495800" cy="0"/>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9" name="Line 5">
              <a:extLst>
                <a:ext uri="{FF2B5EF4-FFF2-40B4-BE49-F238E27FC236}">
                  <a16:creationId xmlns:a16="http://schemas.microsoft.com/office/drawing/2014/main" id="{9AD58926-5D7A-4CEC-8FA9-E944ACA446DC}"/>
                </a:ext>
              </a:extLst>
            </p:cNvPr>
            <p:cNvSpPr>
              <a:spLocks noChangeShapeType="1"/>
            </p:cNvSpPr>
            <p:nvPr/>
          </p:nvSpPr>
          <p:spPr bwMode="auto">
            <a:xfrm rot="5400000">
              <a:off x="6061617" y="3255227"/>
              <a:ext cx="4038600" cy="0"/>
            </a:xfrm>
            <a:prstGeom prst="line">
              <a:avLst/>
            </a:prstGeom>
            <a:noFill/>
            <a:ln w="38100">
              <a:solidFill>
                <a:srgbClr val="FF3300"/>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en-US"/>
            </a:p>
          </p:txBody>
        </p:sp>
        <p:graphicFrame>
          <p:nvGraphicFramePr>
            <p:cNvPr id="11" name="Object 6">
              <a:extLst>
                <a:ext uri="{FF2B5EF4-FFF2-40B4-BE49-F238E27FC236}">
                  <a16:creationId xmlns:a16="http://schemas.microsoft.com/office/drawing/2014/main" id="{693E3E3B-C92D-4558-BE84-FABB238FEAB0}"/>
                </a:ext>
              </a:extLst>
            </p:cNvPr>
            <p:cNvGraphicFramePr>
              <a:graphicFrameLocks noChangeAspect="1"/>
            </p:cNvGraphicFramePr>
            <p:nvPr>
              <p:extLst>
                <p:ext uri="{D42A27DB-BD31-4B8C-83A1-F6EECF244321}">
                  <p14:modId xmlns:p14="http://schemas.microsoft.com/office/powerpoint/2010/main" val="3958263405"/>
                </p:ext>
              </p:extLst>
            </p:nvPr>
          </p:nvGraphicFramePr>
          <p:xfrm>
            <a:off x="2805654" y="1235927"/>
            <a:ext cx="1898649" cy="679450"/>
          </p:xfrm>
          <a:graphic>
            <a:graphicData uri="http://schemas.openxmlformats.org/presentationml/2006/ole">
              <mc:AlternateContent xmlns:mc="http://schemas.openxmlformats.org/markup-compatibility/2006">
                <mc:Choice xmlns:v="urn:schemas-microsoft-com:vml" Requires="v">
                  <p:oleObj name="Equation" r:id="rId4" imgW="672840" imgH="241200" progId="Equation.3">
                    <p:embed/>
                  </p:oleObj>
                </mc:Choice>
                <mc:Fallback>
                  <p:oleObj name="Equation" r:id="rId4" imgW="672840" imgH="241200" progId="Equation.3">
                    <p:embed/>
                    <p:pic>
                      <p:nvPicPr>
                        <p:cNvPr id="11" name="Object 6">
                          <a:extLst>
                            <a:ext uri="{FF2B5EF4-FFF2-40B4-BE49-F238E27FC236}">
                              <a16:creationId xmlns:a16="http://schemas.microsoft.com/office/drawing/2014/main" id="{693E3E3B-C92D-4558-BE84-FABB238FEA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654" y="1235927"/>
                          <a:ext cx="1898649"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7">
              <a:extLst>
                <a:ext uri="{FF2B5EF4-FFF2-40B4-BE49-F238E27FC236}">
                  <a16:creationId xmlns:a16="http://schemas.microsoft.com/office/drawing/2014/main" id="{0F26AEA5-CEBD-4F57-B662-625B2559285C}"/>
                </a:ext>
              </a:extLst>
            </p:cNvPr>
            <p:cNvSpPr txBox="1">
              <a:spLocks noChangeArrowheads="1"/>
            </p:cNvSpPr>
            <p:nvPr/>
          </p:nvSpPr>
          <p:spPr bwMode="auto">
            <a:xfrm>
              <a:off x="6937918" y="5579327"/>
              <a:ext cx="2292535" cy="5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dirty="0">
                  <a:latin typeface="+mn-lt"/>
                </a:rPr>
                <a:t>(t/c)</a:t>
              </a:r>
              <a:r>
                <a:rPr lang="en-GB" altLang="en-US" sz="2000" baseline="-25000" dirty="0">
                  <a:latin typeface="+mn-lt"/>
                </a:rPr>
                <a:t>max</a:t>
              </a:r>
              <a:r>
                <a:rPr lang="en-GB" altLang="en-US" sz="2000" dirty="0">
                  <a:latin typeface="+mn-lt"/>
                </a:rPr>
                <a:t>% = 14</a:t>
              </a:r>
            </a:p>
          </p:txBody>
        </p:sp>
        <p:graphicFrame>
          <p:nvGraphicFramePr>
            <p:cNvPr id="17" name="Object 6">
              <a:extLst>
                <a:ext uri="{FF2B5EF4-FFF2-40B4-BE49-F238E27FC236}">
                  <a16:creationId xmlns:a16="http://schemas.microsoft.com/office/drawing/2014/main" id="{3C1EF03F-CB64-4BCC-BEBC-D642B1AC43B8}"/>
                </a:ext>
              </a:extLst>
            </p:cNvPr>
            <p:cNvGraphicFramePr>
              <a:graphicFrameLocks noChangeAspect="1"/>
            </p:cNvGraphicFramePr>
            <p:nvPr>
              <p:extLst>
                <p:ext uri="{D42A27DB-BD31-4B8C-83A1-F6EECF244321}">
                  <p14:modId xmlns:p14="http://schemas.microsoft.com/office/powerpoint/2010/main" val="710411654"/>
                </p:ext>
              </p:extLst>
            </p:nvPr>
          </p:nvGraphicFramePr>
          <p:xfrm>
            <a:off x="5747568" y="856052"/>
            <a:ext cx="393736" cy="642650"/>
          </p:xfrm>
          <a:graphic>
            <a:graphicData uri="http://schemas.openxmlformats.org/presentationml/2006/ole">
              <mc:AlternateContent xmlns:mc="http://schemas.openxmlformats.org/markup-compatibility/2006">
                <mc:Choice xmlns:v="urn:schemas-microsoft-com:vml" Requires="v">
                  <p:oleObj name="Equation" r:id="rId6" imgW="139680" imgH="228600" progId="Equation.DSMT4">
                    <p:embed/>
                  </p:oleObj>
                </mc:Choice>
                <mc:Fallback>
                  <p:oleObj name="Equation" r:id="rId6" imgW="139680" imgH="228600" progId="Equation.DSMT4">
                    <p:embed/>
                    <p:pic>
                      <p:nvPicPr>
                        <p:cNvPr id="17" name="Object 6">
                          <a:extLst>
                            <a:ext uri="{FF2B5EF4-FFF2-40B4-BE49-F238E27FC236}">
                              <a16:creationId xmlns:a16="http://schemas.microsoft.com/office/drawing/2014/main" id="{3C1EF03F-CB64-4BCC-BEBC-D642B1AC43B8}"/>
                            </a:ext>
                          </a:extLst>
                        </p:cNvPr>
                        <p:cNvPicPr>
                          <a:picLocks noChangeAspect="1" noChangeArrowheads="1"/>
                        </p:cNvPicPr>
                        <p:nvPr/>
                      </p:nvPicPr>
                      <p:blipFill>
                        <a:blip r:embed="rId7"/>
                        <a:srcRect/>
                        <a:stretch>
                          <a:fillRect/>
                        </a:stretch>
                      </p:blipFill>
                      <p:spPr bwMode="auto">
                        <a:xfrm>
                          <a:off x="5747568" y="856052"/>
                          <a:ext cx="393736" cy="64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637683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8.2.3 Effect of Design Parameters: </a:t>
            </a:r>
            <a:br>
              <a:rPr lang="en-US" dirty="0"/>
            </a:br>
            <a:r>
              <a:rPr lang="en-US" dirty="0"/>
              <a:t>Airfoil Thickness Location Effect</a:t>
            </a:r>
            <a:endParaRPr lang="en-US" baseline="-25000" dirty="0"/>
          </a:p>
        </p:txBody>
      </p:sp>
      <p:sp>
        <p:nvSpPr>
          <p:cNvPr id="4" name="Content Placeholder 3">
            <a:extLst>
              <a:ext uri="{FF2B5EF4-FFF2-40B4-BE49-F238E27FC236}">
                <a16:creationId xmlns:a16="http://schemas.microsoft.com/office/drawing/2014/main" id="{C0E22CAF-4CFF-4B67-BB97-51B7244F1BAB}"/>
              </a:ext>
            </a:extLst>
          </p:cNvPr>
          <p:cNvSpPr>
            <a:spLocks noGrp="1"/>
          </p:cNvSpPr>
          <p:nvPr>
            <p:ph idx="1"/>
          </p:nvPr>
        </p:nvSpPr>
        <p:spPr>
          <a:xfrm>
            <a:off x="609600" y="1600207"/>
            <a:ext cx="10972799" cy="4108119"/>
          </a:xfrm>
        </p:spPr>
        <p:txBody>
          <a:bodyPr/>
          <a:lstStyle/>
          <a:p>
            <a:pPr marL="0" indent="0" eaLnBrk="1" hangingPunct="1">
              <a:buNone/>
            </a:pPr>
            <a:r>
              <a:rPr lang="en-US" altLang="en-US" dirty="0"/>
              <a:t>The location of the airfoil max thickness has a large influence on the airfoil behavior and is very related to the location of the airfoil maximum pressure position. </a:t>
            </a:r>
          </a:p>
          <a:p>
            <a:pPr marL="0" indent="0" eaLnBrk="1" hangingPunct="1">
              <a:buNone/>
            </a:pPr>
            <a:endParaRPr lang="en-US" altLang="en-US" dirty="0"/>
          </a:p>
          <a:p>
            <a:pPr marL="0" indent="0" eaLnBrk="1" hangingPunct="1">
              <a:buNone/>
            </a:pPr>
            <a:r>
              <a:rPr lang="en-US" altLang="en-US" sz="2000" dirty="0"/>
              <a:t>Hence the further back it is positioned:</a:t>
            </a:r>
          </a:p>
          <a:p>
            <a:pPr eaLnBrk="1" hangingPunct="1"/>
            <a:r>
              <a:rPr lang="en-US" altLang="en-US" sz="1800" dirty="0"/>
              <a:t>The lower the minimum drag, </a:t>
            </a:r>
          </a:p>
          <a:p>
            <a:pPr eaLnBrk="1" hangingPunct="1"/>
            <a:r>
              <a:rPr lang="en-US" altLang="en-US" sz="1800" dirty="0"/>
              <a:t>The higher the Mach critical (lower maximum pressure peak)</a:t>
            </a:r>
          </a:p>
          <a:p>
            <a:pPr marL="0" indent="0" eaLnBrk="1" hangingPunct="1">
              <a:buNone/>
            </a:pPr>
            <a:endParaRPr lang="en-US" altLang="en-US" sz="1800" dirty="0"/>
          </a:p>
          <a:p>
            <a:pPr marL="0" indent="0" eaLnBrk="1" hangingPunct="1">
              <a:buNone/>
            </a:pPr>
            <a:r>
              <a:rPr lang="en-US" altLang="en-US" sz="2000" dirty="0"/>
              <a:t>But the further back it is positioned …</a:t>
            </a:r>
          </a:p>
          <a:p>
            <a:pPr eaLnBrk="1" hangingPunct="1"/>
            <a:r>
              <a:rPr lang="en-US" altLang="en-US" sz="1800" dirty="0"/>
              <a:t>The lower </a:t>
            </a:r>
            <a:r>
              <a:rPr lang="en-US" altLang="en-US" sz="1800" dirty="0" err="1"/>
              <a:t>C</a:t>
            </a:r>
            <a:r>
              <a:rPr lang="en-US" altLang="en-US" sz="1800" baseline="-25000" dirty="0" err="1"/>
              <a:t>lmax</a:t>
            </a:r>
            <a:endParaRPr lang="en-US" altLang="en-US" sz="1800" baseline="-25000" dirty="0"/>
          </a:p>
          <a:p>
            <a:pPr eaLnBrk="1" hangingPunct="1"/>
            <a:r>
              <a:rPr lang="en-US" altLang="en-US" sz="1800" dirty="0"/>
              <a:t>The higher the drag increase</a:t>
            </a:r>
          </a:p>
          <a:p>
            <a:pPr marL="0" indent="0" eaLnBrk="1" hangingPunct="1">
              <a:buNone/>
            </a:pPr>
            <a:endParaRPr lang="en-US" altLang="en-US" sz="2000" dirty="0"/>
          </a:p>
          <a:p>
            <a:pPr marL="0" indent="0" eaLnBrk="1" hangingPunct="1">
              <a:buNone/>
            </a:pPr>
            <a:r>
              <a:rPr lang="en-US" altLang="en-US" sz="2000" dirty="0"/>
              <a:t>The most common max. thickness location is </a:t>
            </a:r>
            <a:r>
              <a:rPr lang="en-US" altLang="en-US" sz="2000" b="1" dirty="0"/>
              <a:t>around the 30-40% of the chord, and rarely higher</a:t>
            </a:r>
          </a:p>
        </p:txBody>
      </p:sp>
    </p:spTree>
    <p:extLst>
      <p:ext uri="{BB962C8B-B14F-4D97-AF65-F5344CB8AC3E}">
        <p14:creationId xmlns:p14="http://schemas.microsoft.com/office/powerpoint/2010/main" val="2378350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8.2.3 Effect of Design Parameters: </a:t>
            </a:r>
            <a:br>
              <a:rPr lang="en-US" dirty="0"/>
            </a:br>
            <a:r>
              <a:rPr lang="en-US" dirty="0"/>
              <a:t>Airfoil Thickness Location Effect</a:t>
            </a:r>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599" y="1600207"/>
            <a:ext cx="10575074" cy="4108119"/>
          </a:xfrm>
        </p:spPr>
        <p:txBody>
          <a:bodyPr/>
          <a:lstStyle/>
          <a:p>
            <a:pPr marL="0" indent="0" eaLnBrk="1" hangingPunct="1">
              <a:buNone/>
            </a:pPr>
            <a:endParaRPr lang="en-GB" altLang="en-US" dirty="0"/>
          </a:p>
          <a:p>
            <a:pPr marL="457200" indent="-457200" eaLnBrk="1" hangingPunct="1">
              <a:buFont typeface="+mj-lt"/>
              <a:buAutoNum type="arabicPeriod"/>
            </a:pPr>
            <a:endParaRPr lang="en-US" altLang="en-US" dirty="0"/>
          </a:p>
        </p:txBody>
      </p:sp>
      <p:grpSp>
        <p:nvGrpSpPr>
          <p:cNvPr id="32" name="Group 31">
            <a:extLst>
              <a:ext uri="{FF2B5EF4-FFF2-40B4-BE49-F238E27FC236}">
                <a16:creationId xmlns:a16="http://schemas.microsoft.com/office/drawing/2014/main" id="{4CB7196B-CDB8-4982-A452-1E1E0183D6D0}"/>
              </a:ext>
            </a:extLst>
          </p:cNvPr>
          <p:cNvGrpSpPr/>
          <p:nvPr/>
        </p:nvGrpSpPr>
        <p:grpSpPr>
          <a:xfrm>
            <a:off x="689779" y="1995779"/>
            <a:ext cx="3414977" cy="3653230"/>
            <a:chOff x="940791" y="1502214"/>
            <a:chExt cx="4023403" cy="4304105"/>
          </a:xfrm>
        </p:grpSpPr>
        <p:sp>
          <p:nvSpPr>
            <p:cNvPr id="5" name="Line 2">
              <a:extLst>
                <a:ext uri="{FF2B5EF4-FFF2-40B4-BE49-F238E27FC236}">
                  <a16:creationId xmlns:a16="http://schemas.microsoft.com/office/drawing/2014/main" id="{D88E4B13-C79F-42CF-A01F-35763ADB4F66}"/>
                </a:ext>
              </a:extLst>
            </p:cNvPr>
            <p:cNvSpPr>
              <a:spLocks noChangeShapeType="1"/>
            </p:cNvSpPr>
            <p:nvPr/>
          </p:nvSpPr>
          <p:spPr bwMode="auto">
            <a:xfrm flipV="1">
              <a:off x="1763751" y="1578414"/>
              <a:ext cx="0" cy="411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 name="Line 3">
              <a:extLst>
                <a:ext uri="{FF2B5EF4-FFF2-40B4-BE49-F238E27FC236}">
                  <a16:creationId xmlns:a16="http://schemas.microsoft.com/office/drawing/2014/main" id="{784DA547-1B61-4643-A2FE-C79D08B46B52}"/>
                </a:ext>
              </a:extLst>
            </p:cNvPr>
            <p:cNvSpPr>
              <a:spLocks noChangeShapeType="1"/>
            </p:cNvSpPr>
            <p:nvPr/>
          </p:nvSpPr>
          <p:spPr bwMode="auto">
            <a:xfrm rot="5400000" flipV="1">
              <a:off x="2678151" y="3651054"/>
              <a:ext cx="0" cy="347472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Line 4">
              <a:extLst>
                <a:ext uri="{FF2B5EF4-FFF2-40B4-BE49-F238E27FC236}">
                  <a16:creationId xmlns:a16="http://schemas.microsoft.com/office/drawing/2014/main" id="{A95582E7-F65A-4AA4-BE10-CA6C8677A9DC}"/>
                </a:ext>
              </a:extLst>
            </p:cNvPr>
            <p:cNvSpPr>
              <a:spLocks noChangeShapeType="1"/>
            </p:cNvSpPr>
            <p:nvPr/>
          </p:nvSpPr>
          <p:spPr bwMode="auto">
            <a:xfrm flipV="1">
              <a:off x="1252766" y="2797613"/>
              <a:ext cx="1958785" cy="289559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8" name="Arc 5">
              <a:extLst>
                <a:ext uri="{FF2B5EF4-FFF2-40B4-BE49-F238E27FC236}">
                  <a16:creationId xmlns:a16="http://schemas.microsoft.com/office/drawing/2014/main" id="{1300F509-09E3-42C3-A539-80150920368D}"/>
                </a:ext>
              </a:extLst>
            </p:cNvPr>
            <p:cNvSpPr>
              <a:spLocks/>
            </p:cNvSpPr>
            <p:nvPr/>
          </p:nvSpPr>
          <p:spPr bwMode="auto">
            <a:xfrm flipV="1">
              <a:off x="3209964" y="2505591"/>
              <a:ext cx="1112837" cy="685800"/>
            </a:xfrm>
            <a:custGeom>
              <a:avLst/>
              <a:gdLst>
                <a:gd name="T0" fmla="*/ 35344660 w 35038"/>
                <a:gd name="T1" fmla="*/ 13065505 h 21600"/>
                <a:gd name="T2" fmla="*/ 0 w 35038"/>
                <a:gd name="T3" fmla="*/ 12394120 h 21600"/>
                <a:gd name="T4" fmla="*/ 17914427 w 35038"/>
                <a:gd name="T5" fmla="*/ 0 h 21600"/>
                <a:gd name="T6" fmla="*/ 0 60000 65536"/>
                <a:gd name="T7" fmla="*/ 0 60000 65536"/>
                <a:gd name="T8" fmla="*/ 0 60000 65536"/>
                <a:gd name="T9" fmla="*/ 0 w 35038"/>
                <a:gd name="T10" fmla="*/ 0 h 21600"/>
                <a:gd name="T11" fmla="*/ 35038 w 35038"/>
                <a:gd name="T12" fmla="*/ 21600 h 21600"/>
              </a:gdLst>
              <a:ahLst/>
              <a:cxnLst>
                <a:cxn ang="T6">
                  <a:pos x="T0" y="T1"/>
                </a:cxn>
                <a:cxn ang="T7">
                  <a:pos x="T2" y="T3"/>
                </a:cxn>
                <a:cxn ang="T8">
                  <a:pos x="T4" y="T5"/>
                </a:cxn>
              </a:cxnLst>
              <a:rect l="T9" t="T10" r="T11" b="T12"/>
              <a:pathLst>
                <a:path w="35038" h="21600" fill="none" extrusionOk="0">
                  <a:moveTo>
                    <a:pt x="35038" y="12961"/>
                  </a:moveTo>
                  <a:cubicBezTo>
                    <a:pt x="30958" y="18399"/>
                    <a:pt x="24557" y="21599"/>
                    <a:pt x="17759" y="21600"/>
                  </a:cubicBezTo>
                  <a:cubicBezTo>
                    <a:pt x="10671" y="21600"/>
                    <a:pt x="4034" y="18122"/>
                    <a:pt x="-1" y="12295"/>
                  </a:cubicBezTo>
                </a:path>
                <a:path w="35038" h="21600" stroke="0" extrusionOk="0">
                  <a:moveTo>
                    <a:pt x="35038" y="12961"/>
                  </a:moveTo>
                  <a:cubicBezTo>
                    <a:pt x="30958" y="18399"/>
                    <a:pt x="24557" y="21599"/>
                    <a:pt x="17759" y="21600"/>
                  </a:cubicBezTo>
                  <a:cubicBezTo>
                    <a:pt x="10671" y="21600"/>
                    <a:pt x="4034" y="18122"/>
                    <a:pt x="-1" y="12295"/>
                  </a:cubicBezTo>
                  <a:lnTo>
                    <a:pt x="17759" y="0"/>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aphicFrame>
          <p:nvGraphicFramePr>
            <p:cNvPr id="9" name="Object 6">
              <a:extLst>
                <a:ext uri="{FF2B5EF4-FFF2-40B4-BE49-F238E27FC236}">
                  <a16:creationId xmlns:a16="http://schemas.microsoft.com/office/drawing/2014/main" id="{C633D58F-51E3-4CCB-9FA5-E8B8DA635C87}"/>
                </a:ext>
              </a:extLst>
            </p:cNvPr>
            <p:cNvGraphicFramePr>
              <a:graphicFrameLocks noChangeAspect="1"/>
            </p:cNvGraphicFramePr>
            <p:nvPr/>
          </p:nvGraphicFramePr>
          <p:xfrm>
            <a:off x="1102937" y="2153089"/>
            <a:ext cx="668085" cy="603250"/>
          </p:xfrm>
          <a:graphic>
            <a:graphicData uri="http://schemas.openxmlformats.org/presentationml/2006/ole">
              <mc:AlternateContent xmlns:mc="http://schemas.openxmlformats.org/markup-compatibility/2006">
                <mc:Choice xmlns:v="urn:schemas-microsoft-com:vml" Requires="v">
                  <p:oleObj name="Equation" r:id="rId3" imgW="266400" imgH="241200" progId="Equation.3">
                    <p:embed/>
                  </p:oleObj>
                </mc:Choice>
                <mc:Fallback>
                  <p:oleObj name="Equation" r:id="rId3" imgW="266400" imgH="241200" progId="Equation.3">
                    <p:embed/>
                    <p:pic>
                      <p:nvPicPr>
                        <p:cNvPr id="9" name="Object 6">
                          <a:extLst>
                            <a:ext uri="{FF2B5EF4-FFF2-40B4-BE49-F238E27FC236}">
                              <a16:creationId xmlns:a16="http://schemas.microsoft.com/office/drawing/2014/main" id="{C633D58F-51E3-4CCB-9FA5-E8B8DA635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937" y="2153089"/>
                          <a:ext cx="668085" cy="603250"/>
                        </a:xfrm>
                        <a:prstGeom prst="rect">
                          <a:avLst/>
                        </a:prstGeom>
                        <a:noFill/>
                        <a:ln w="9525">
                          <a:noFill/>
                          <a:miter lim="800000"/>
                          <a:headEnd/>
                          <a:tailEnd/>
                        </a:ln>
                        <a:effectLst/>
                      </p:spPr>
                    </p:pic>
                  </p:oleObj>
                </mc:Fallback>
              </mc:AlternateContent>
            </a:graphicData>
          </a:graphic>
        </p:graphicFrame>
        <p:graphicFrame>
          <p:nvGraphicFramePr>
            <p:cNvPr id="10" name="Object 7">
              <a:extLst>
                <a:ext uri="{FF2B5EF4-FFF2-40B4-BE49-F238E27FC236}">
                  <a16:creationId xmlns:a16="http://schemas.microsoft.com/office/drawing/2014/main" id="{320065BC-D149-4C3A-8C58-1E7CDE9C894C}"/>
                </a:ext>
              </a:extLst>
            </p:cNvPr>
            <p:cNvGraphicFramePr>
              <a:graphicFrameLocks noChangeAspect="1"/>
            </p:cNvGraphicFramePr>
            <p:nvPr/>
          </p:nvGraphicFramePr>
          <p:xfrm>
            <a:off x="1306551" y="1502214"/>
            <a:ext cx="393700" cy="642938"/>
          </p:xfrm>
          <a:graphic>
            <a:graphicData uri="http://schemas.openxmlformats.org/presentationml/2006/ole">
              <mc:AlternateContent xmlns:mc="http://schemas.openxmlformats.org/markup-compatibility/2006">
                <mc:Choice xmlns:v="urn:schemas-microsoft-com:vml" Requires="v">
                  <p:oleObj name="Equation" r:id="rId5" imgW="139680" imgH="228600" progId="Equation.3">
                    <p:embed/>
                  </p:oleObj>
                </mc:Choice>
                <mc:Fallback>
                  <p:oleObj name="Equation" r:id="rId5" imgW="139680" imgH="228600" progId="Equation.3">
                    <p:embed/>
                    <p:pic>
                      <p:nvPicPr>
                        <p:cNvPr id="10" name="Object 7">
                          <a:extLst>
                            <a:ext uri="{FF2B5EF4-FFF2-40B4-BE49-F238E27FC236}">
                              <a16:creationId xmlns:a16="http://schemas.microsoft.com/office/drawing/2014/main" id="{320065BC-D149-4C3A-8C58-1E7CDE9C8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6551" y="1502214"/>
                          <a:ext cx="3937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11">
              <a:extLst>
                <a:ext uri="{FF2B5EF4-FFF2-40B4-BE49-F238E27FC236}">
                  <a16:creationId xmlns:a16="http://schemas.microsoft.com/office/drawing/2014/main" id="{78C10E67-24BB-4C06-9BCA-AF12058B228F}"/>
                </a:ext>
              </a:extLst>
            </p:cNvPr>
            <p:cNvSpPr>
              <a:spLocks noChangeShapeType="1"/>
            </p:cNvSpPr>
            <p:nvPr/>
          </p:nvSpPr>
          <p:spPr bwMode="auto">
            <a:xfrm flipH="1">
              <a:off x="1641514" y="2492814"/>
              <a:ext cx="2636837"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7" name="Text Box 18">
              <a:extLst>
                <a:ext uri="{FF2B5EF4-FFF2-40B4-BE49-F238E27FC236}">
                  <a16:creationId xmlns:a16="http://schemas.microsoft.com/office/drawing/2014/main" id="{861DB758-0CD4-422D-852C-6ECE2FA4A06D}"/>
                </a:ext>
              </a:extLst>
            </p:cNvPr>
            <p:cNvSpPr txBox="1">
              <a:spLocks noChangeArrowheads="1"/>
            </p:cNvSpPr>
            <p:nvPr/>
          </p:nvSpPr>
          <p:spPr bwMode="auto">
            <a:xfrm>
              <a:off x="4278351" y="5436987"/>
              <a:ext cx="325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cs typeface="Tahoma" panose="020B0604030504040204" pitchFamily="34" charset="0"/>
                </a:rPr>
                <a:t>α</a:t>
              </a:r>
            </a:p>
          </p:txBody>
        </p:sp>
        <p:sp>
          <p:nvSpPr>
            <p:cNvPr id="18" name="Line 19">
              <a:extLst>
                <a:ext uri="{FF2B5EF4-FFF2-40B4-BE49-F238E27FC236}">
                  <a16:creationId xmlns:a16="http://schemas.microsoft.com/office/drawing/2014/main" id="{BCE1C449-77D8-410E-95F0-4388083C8F9B}"/>
                </a:ext>
              </a:extLst>
            </p:cNvPr>
            <p:cNvSpPr>
              <a:spLocks noChangeShapeType="1"/>
            </p:cNvSpPr>
            <p:nvPr/>
          </p:nvSpPr>
          <p:spPr bwMode="auto">
            <a:xfrm flipV="1">
              <a:off x="3059151" y="1702239"/>
              <a:ext cx="812800" cy="13239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9" name="Line 4">
              <a:extLst>
                <a:ext uri="{FF2B5EF4-FFF2-40B4-BE49-F238E27FC236}">
                  <a16:creationId xmlns:a16="http://schemas.microsoft.com/office/drawing/2014/main" id="{7BEBCC15-46D1-4262-9D89-177FBE47489A}"/>
                </a:ext>
              </a:extLst>
            </p:cNvPr>
            <p:cNvSpPr>
              <a:spLocks noChangeShapeType="1"/>
            </p:cNvSpPr>
            <p:nvPr/>
          </p:nvSpPr>
          <p:spPr bwMode="auto">
            <a:xfrm flipV="1">
              <a:off x="1216574" y="3274604"/>
              <a:ext cx="1681203" cy="2485256"/>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0" name="Arc 5">
              <a:extLst>
                <a:ext uri="{FF2B5EF4-FFF2-40B4-BE49-F238E27FC236}">
                  <a16:creationId xmlns:a16="http://schemas.microsoft.com/office/drawing/2014/main" id="{2C3E38D9-2B34-44BB-9D08-9C6304946326}"/>
                </a:ext>
              </a:extLst>
            </p:cNvPr>
            <p:cNvSpPr>
              <a:spLocks/>
            </p:cNvSpPr>
            <p:nvPr/>
          </p:nvSpPr>
          <p:spPr bwMode="auto">
            <a:xfrm flipV="1">
              <a:off x="2897776" y="2990710"/>
              <a:ext cx="1517731" cy="685800"/>
            </a:xfrm>
            <a:custGeom>
              <a:avLst/>
              <a:gdLst>
                <a:gd name="T0" fmla="*/ 35344660 w 35038"/>
                <a:gd name="T1" fmla="*/ 13065505 h 21600"/>
                <a:gd name="T2" fmla="*/ 0 w 35038"/>
                <a:gd name="T3" fmla="*/ 12394120 h 21600"/>
                <a:gd name="T4" fmla="*/ 17914427 w 35038"/>
                <a:gd name="T5" fmla="*/ 0 h 21600"/>
                <a:gd name="T6" fmla="*/ 0 60000 65536"/>
                <a:gd name="T7" fmla="*/ 0 60000 65536"/>
                <a:gd name="T8" fmla="*/ 0 60000 65536"/>
                <a:gd name="T9" fmla="*/ 0 w 35038"/>
                <a:gd name="T10" fmla="*/ 0 h 21600"/>
                <a:gd name="T11" fmla="*/ 35038 w 35038"/>
                <a:gd name="T12" fmla="*/ 21600 h 21600"/>
              </a:gdLst>
              <a:ahLst/>
              <a:cxnLst>
                <a:cxn ang="T6">
                  <a:pos x="T0" y="T1"/>
                </a:cxn>
                <a:cxn ang="T7">
                  <a:pos x="T2" y="T3"/>
                </a:cxn>
                <a:cxn ang="T8">
                  <a:pos x="T4" y="T5"/>
                </a:cxn>
              </a:cxnLst>
              <a:rect l="T9" t="T10" r="T11" b="T12"/>
              <a:pathLst>
                <a:path w="35038" h="21600" fill="none" extrusionOk="0">
                  <a:moveTo>
                    <a:pt x="35038" y="12961"/>
                  </a:moveTo>
                  <a:cubicBezTo>
                    <a:pt x="30958" y="18399"/>
                    <a:pt x="24557" y="21599"/>
                    <a:pt x="17759" y="21600"/>
                  </a:cubicBezTo>
                  <a:cubicBezTo>
                    <a:pt x="10671" y="21600"/>
                    <a:pt x="4034" y="18122"/>
                    <a:pt x="-1" y="12295"/>
                  </a:cubicBezTo>
                </a:path>
                <a:path w="35038" h="21600" stroke="0" extrusionOk="0">
                  <a:moveTo>
                    <a:pt x="35038" y="12961"/>
                  </a:moveTo>
                  <a:cubicBezTo>
                    <a:pt x="30958" y="18399"/>
                    <a:pt x="24557" y="21599"/>
                    <a:pt x="17759" y="21600"/>
                  </a:cubicBezTo>
                  <a:cubicBezTo>
                    <a:pt x="10671" y="21600"/>
                    <a:pt x="4034" y="18122"/>
                    <a:pt x="-1" y="12295"/>
                  </a:cubicBezTo>
                  <a:lnTo>
                    <a:pt x="17759" y="0"/>
                  </a:lnTo>
                  <a:close/>
                </a:path>
              </a:pathLst>
            </a:cu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31" name="Arrow: Right 30">
              <a:extLst>
                <a:ext uri="{FF2B5EF4-FFF2-40B4-BE49-F238E27FC236}">
                  <a16:creationId xmlns:a16="http://schemas.microsoft.com/office/drawing/2014/main" id="{8404588B-C325-48D6-9450-1B07C17180E0}"/>
                </a:ext>
              </a:extLst>
            </p:cNvPr>
            <p:cNvSpPr/>
            <p:nvPr/>
          </p:nvSpPr>
          <p:spPr>
            <a:xfrm rot="16200000" flipH="1">
              <a:off x="3985320" y="2606782"/>
              <a:ext cx="1221430" cy="73631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Shifting to rear</a:t>
              </a:r>
            </a:p>
          </p:txBody>
        </p:sp>
      </p:grpSp>
      <p:graphicFrame>
        <p:nvGraphicFramePr>
          <p:cNvPr id="36" name="Object 7">
            <a:extLst>
              <a:ext uri="{FF2B5EF4-FFF2-40B4-BE49-F238E27FC236}">
                <a16:creationId xmlns:a16="http://schemas.microsoft.com/office/drawing/2014/main" id="{1F3BC650-3223-471A-99A8-7C2AEDD3F9B5}"/>
              </a:ext>
            </a:extLst>
          </p:cNvPr>
          <p:cNvGraphicFramePr>
            <a:graphicFrameLocks noChangeAspect="1"/>
          </p:cNvGraphicFramePr>
          <p:nvPr/>
        </p:nvGraphicFramePr>
        <p:xfrm>
          <a:off x="5813536" y="2135777"/>
          <a:ext cx="716672" cy="504500"/>
        </p:xfrm>
        <a:graphic>
          <a:graphicData uri="http://schemas.openxmlformats.org/presentationml/2006/ole">
            <mc:AlternateContent xmlns:mc="http://schemas.openxmlformats.org/markup-compatibility/2006">
              <mc:Choice xmlns:v="urn:schemas-microsoft-com:vml" Requires="v">
                <p:oleObj name="Equation" r:id="rId7" imgW="342720" imgH="241200" progId="Equation.3">
                  <p:embed/>
                </p:oleObj>
              </mc:Choice>
              <mc:Fallback>
                <p:oleObj name="Equation" r:id="rId7" imgW="342720" imgH="241200" progId="Equation.3">
                  <p:embed/>
                  <p:pic>
                    <p:nvPicPr>
                      <p:cNvPr id="36" name="Object 7">
                        <a:extLst>
                          <a:ext uri="{FF2B5EF4-FFF2-40B4-BE49-F238E27FC236}">
                            <a16:creationId xmlns:a16="http://schemas.microsoft.com/office/drawing/2014/main" id="{1F3BC650-3223-471A-99A8-7C2AEDD3F9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3536" y="2135777"/>
                        <a:ext cx="716672" cy="50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8">
            <a:extLst>
              <a:ext uri="{FF2B5EF4-FFF2-40B4-BE49-F238E27FC236}">
                <a16:creationId xmlns:a16="http://schemas.microsoft.com/office/drawing/2014/main" id="{78E07DF8-C2E8-4817-8E8D-66B582034188}"/>
              </a:ext>
            </a:extLst>
          </p:cNvPr>
          <p:cNvSpPr txBox="1">
            <a:spLocks noChangeArrowheads="1"/>
          </p:cNvSpPr>
          <p:nvPr/>
        </p:nvSpPr>
        <p:spPr bwMode="auto">
          <a:xfrm>
            <a:off x="7630117" y="3155282"/>
            <a:ext cx="232336" cy="27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cs typeface="Tahoma" panose="020B0604030504040204" pitchFamily="34" charset="0"/>
              </a:rPr>
              <a:t>α</a:t>
            </a:r>
          </a:p>
        </p:txBody>
      </p:sp>
      <p:grpSp>
        <p:nvGrpSpPr>
          <p:cNvPr id="48" name="Group 47">
            <a:extLst>
              <a:ext uri="{FF2B5EF4-FFF2-40B4-BE49-F238E27FC236}">
                <a16:creationId xmlns:a16="http://schemas.microsoft.com/office/drawing/2014/main" id="{79265291-25CD-4D78-BEC6-5C8FE48E90FB}"/>
              </a:ext>
            </a:extLst>
          </p:cNvPr>
          <p:cNvGrpSpPr/>
          <p:nvPr/>
        </p:nvGrpSpPr>
        <p:grpSpPr>
          <a:xfrm>
            <a:off x="4615963" y="2682414"/>
            <a:ext cx="3263278" cy="2489493"/>
            <a:chOff x="4185737" y="2909153"/>
            <a:chExt cx="4469771" cy="2489493"/>
          </a:xfrm>
        </p:grpSpPr>
        <p:sp>
          <p:nvSpPr>
            <p:cNvPr id="34" name="Line 5">
              <a:extLst>
                <a:ext uri="{FF2B5EF4-FFF2-40B4-BE49-F238E27FC236}">
                  <a16:creationId xmlns:a16="http://schemas.microsoft.com/office/drawing/2014/main" id="{7517F379-BB18-49A8-B508-112421015582}"/>
                </a:ext>
              </a:extLst>
            </p:cNvPr>
            <p:cNvSpPr>
              <a:spLocks noChangeShapeType="1"/>
            </p:cNvSpPr>
            <p:nvPr/>
          </p:nvSpPr>
          <p:spPr bwMode="auto">
            <a:xfrm flipV="1">
              <a:off x="6166015" y="2909153"/>
              <a:ext cx="0" cy="2489493"/>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0" name="Line 12">
              <a:extLst>
                <a:ext uri="{FF2B5EF4-FFF2-40B4-BE49-F238E27FC236}">
                  <a16:creationId xmlns:a16="http://schemas.microsoft.com/office/drawing/2014/main" id="{CDF42FFC-03B0-45CD-9499-607717EA2582}"/>
                </a:ext>
              </a:extLst>
            </p:cNvPr>
            <p:cNvSpPr>
              <a:spLocks noChangeShapeType="1"/>
            </p:cNvSpPr>
            <p:nvPr/>
          </p:nvSpPr>
          <p:spPr bwMode="auto">
            <a:xfrm>
              <a:off x="4185737" y="3744192"/>
              <a:ext cx="4469771" cy="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2" name="Freeform 13">
              <a:extLst>
                <a:ext uri="{FF2B5EF4-FFF2-40B4-BE49-F238E27FC236}">
                  <a16:creationId xmlns:a16="http://schemas.microsoft.com/office/drawing/2014/main" id="{3AC3D6E8-1B85-4FD3-AF0F-8945A65DA160}"/>
                </a:ext>
              </a:extLst>
            </p:cNvPr>
            <p:cNvSpPr>
              <a:spLocks/>
            </p:cNvSpPr>
            <p:nvPr/>
          </p:nvSpPr>
          <p:spPr bwMode="auto">
            <a:xfrm>
              <a:off x="4398016" y="4122667"/>
              <a:ext cx="3922837" cy="643591"/>
            </a:xfrm>
            <a:custGeom>
              <a:avLst/>
              <a:gdLst>
                <a:gd name="T0" fmla="*/ 0 w 3328"/>
                <a:gd name="T1" fmla="*/ 20637 h 546"/>
                <a:gd name="T2" fmla="*/ 254000 w 3328"/>
                <a:gd name="T3" fmla="*/ 604837 h 546"/>
                <a:gd name="T4" fmla="*/ 1066800 w 3328"/>
                <a:gd name="T5" fmla="*/ 782637 h 546"/>
                <a:gd name="T6" fmla="*/ 4343400 w 3328"/>
                <a:gd name="T7" fmla="*/ 96837 h 546"/>
                <a:gd name="T8" fmla="*/ 5003800 w 3328"/>
                <a:gd name="T9" fmla="*/ 198437 h 546"/>
                <a:gd name="T10" fmla="*/ 5283200 w 3328"/>
                <a:gd name="T11" fmla="*/ 617537 h 546"/>
                <a:gd name="T12" fmla="*/ 0 60000 65536"/>
                <a:gd name="T13" fmla="*/ 0 60000 65536"/>
                <a:gd name="T14" fmla="*/ 0 60000 65536"/>
                <a:gd name="T15" fmla="*/ 0 60000 65536"/>
                <a:gd name="T16" fmla="*/ 0 60000 65536"/>
                <a:gd name="T17" fmla="*/ 0 60000 65536"/>
                <a:gd name="T18" fmla="*/ 0 w 3328"/>
                <a:gd name="T19" fmla="*/ 0 h 546"/>
                <a:gd name="T20" fmla="*/ 3328 w 3328"/>
                <a:gd name="T21" fmla="*/ 546 h 546"/>
              </a:gdLst>
              <a:ahLst/>
              <a:cxnLst>
                <a:cxn ang="T12">
                  <a:pos x="T0" y="T1"/>
                </a:cxn>
                <a:cxn ang="T13">
                  <a:pos x="T2" y="T3"/>
                </a:cxn>
                <a:cxn ang="T14">
                  <a:pos x="T4" y="T5"/>
                </a:cxn>
                <a:cxn ang="T15">
                  <a:pos x="T6" y="T7"/>
                </a:cxn>
                <a:cxn ang="T16">
                  <a:pos x="T8" y="T9"/>
                </a:cxn>
                <a:cxn ang="T17">
                  <a:pos x="T10" y="T11"/>
                </a:cxn>
              </a:cxnLst>
              <a:rect l="T18" t="T19" r="T20" b="T21"/>
              <a:pathLst>
                <a:path w="3328" h="546">
                  <a:moveTo>
                    <a:pt x="0" y="13"/>
                  </a:moveTo>
                  <a:cubicBezTo>
                    <a:pt x="28" y="74"/>
                    <a:pt x="48" y="301"/>
                    <a:pt x="160" y="381"/>
                  </a:cubicBezTo>
                  <a:cubicBezTo>
                    <a:pt x="272" y="461"/>
                    <a:pt x="243" y="546"/>
                    <a:pt x="672" y="493"/>
                  </a:cubicBezTo>
                  <a:lnTo>
                    <a:pt x="2736" y="61"/>
                  </a:lnTo>
                  <a:cubicBezTo>
                    <a:pt x="3149" y="0"/>
                    <a:pt x="3053" y="70"/>
                    <a:pt x="3152" y="125"/>
                  </a:cubicBezTo>
                  <a:cubicBezTo>
                    <a:pt x="3251" y="180"/>
                    <a:pt x="3291" y="334"/>
                    <a:pt x="3328" y="389"/>
                  </a:cubicBezTo>
                </a:path>
              </a:pathLst>
            </a:custGeom>
            <a:noFill/>
            <a:ln w="28575"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4" name="Freeform 22">
              <a:extLst>
                <a:ext uri="{FF2B5EF4-FFF2-40B4-BE49-F238E27FC236}">
                  <a16:creationId xmlns:a16="http://schemas.microsoft.com/office/drawing/2014/main" id="{20B0DFA4-4C2D-46B6-AB30-7AC096AFDBE0}"/>
                </a:ext>
              </a:extLst>
            </p:cNvPr>
            <p:cNvSpPr>
              <a:spLocks/>
            </p:cNvSpPr>
            <p:nvPr/>
          </p:nvSpPr>
          <p:spPr bwMode="auto">
            <a:xfrm>
              <a:off x="4577183" y="4703784"/>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6" name="Freeform 23">
              <a:extLst>
                <a:ext uri="{FF2B5EF4-FFF2-40B4-BE49-F238E27FC236}">
                  <a16:creationId xmlns:a16="http://schemas.microsoft.com/office/drawing/2014/main" id="{17CEEEB0-99EE-468D-A465-CEBA68935FDC}"/>
                </a:ext>
              </a:extLst>
            </p:cNvPr>
            <p:cNvSpPr>
              <a:spLocks/>
            </p:cNvSpPr>
            <p:nvPr/>
          </p:nvSpPr>
          <p:spPr bwMode="auto">
            <a:xfrm flipH="1" flipV="1">
              <a:off x="7792779" y="3628776"/>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9" name="Freeform 13">
              <a:extLst>
                <a:ext uri="{FF2B5EF4-FFF2-40B4-BE49-F238E27FC236}">
                  <a16:creationId xmlns:a16="http://schemas.microsoft.com/office/drawing/2014/main" id="{7D12A8B0-A74C-4D38-9176-E43169DD2EA8}"/>
                </a:ext>
              </a:extLst>
            </p:cNvPr>
            <p:cNvSpPr>
              <a:spLocks/>
            </p:cNvSpPr>
            <p:nvPr/>
          </p:nvSpPr>
          <p:spPr bwMode="auto">
            <a:xfrm>
              <a:off x="4355475" y="4153900"/>
              <a:ext cx="3922837" cy="643591"/>
            </a:xfrm>
            <a:custGeom>
              <a:avLst/>
              <a:gdLst>
                <a:gd name="T0" fmla="*/ 0 w 3328"/>
                <a:gd name="T1" fmla="*/ 20637 h 546"/>
                <a:gd name="T2" fmla="*/ 254000 w 3328"/>
                <a:gd name="T3" fmla="*/ 604837 h 546"/>
                <a:gd name="T4" fmla="*/ 1066800 w 3328"/>
                <a:gd name="T5" fmla="*/ 782637 h 546"/>
                <a:gd name="T6" fmla="*/ 4343400 w 3328"/>
                <a:gd name="T7" fmla="*/ 96837 h 546"/>
                <a:gd name="T8" fmla="*/ 5003800 w 3328"/>
                <a:gd name="T9" fmla="*/ 198437 h 546"/>
                <a:gd name="T10" fmla="*/ 5283200 w 3328"/>
                <a:gd name="T11" fmla="*/ 617537 h 546"/>
                <a:gd name="T12" fmla="*/ 0 60000 65536"/>
                <a:gd name="T13" fmla="*/ 0 60000 65536"/>
                <a:gd name="T14" fmla="*/ 0 60000 65536"/>
                <a:gd name="T15" fmla="*/ 0 60000 65536"/>
                <a:gd name="T16" fmla="*/ 0 60000 65536"/>
                <a:gd name="T17" fmla="*/ 0 60000 65536"/>
                <a:gd name="T18" fmla="*/ 0 w 3328"/>
                <a:gd name="T19" fmla="*/ 0 h 546"/>
                <a:gd name="T20" fmla="*/ 3328 w 3328"/>
                <a:gd name="T21" fmla="*/ 546 h 546"/>
              </a:gdLst>
              <a:ahLst/>
              <a:cxnLst>
                <a:cxn ang="T12">
                  <a:pos x="T0" y="T1"/>
                </a:cxn>
                <a:cxn ang="T13">
                  <a:pos x="T2" y="T3"/>
                </a:cxn>
                <a:cxn ang="T14">
                  <a:pos x="T4" y="T5"/>
                </a:cxn>
                <a:cxn ang="T15">
                  <a:pos x="T6" y="T7"/>
                </a:cxn>
                <a:cxn ang="T16">
                  <a:pos x="T8" y="T9"/>
                </a:cxn>
                <a:cxn ang="T17">
                  <a:pos x="T10" y="T11"/>
                </a:cxn>
              </a:cxnLst>
              <a:rect l="T18" t="T19" r="T20" b="T21"/>
              <a:pathLst>
                <a:path w="3328" h="546">
                  <a:moveTo>
                    <a:pt x="0" y="13"/>
                  </a:moveTo>
                  <a:cubicBezTo>
                    <a:pt x="28" y="74"/>
                    <a:pt x="48" y="301"/>
                    <a:pt x="160" y="381"/>
                  </a:cubicBezTo>
                  <a:cubicBezTo>
                    <a:pt x="272" y="461"/>
                    <a:pt x="243" y="546"/>
                    <a:pt x="672" y="493"/>
                  </a:cubicBezTo>
                  <a:lnTo>
                    <a:pt x="2736" y="61"/>
                  </a:lnTo>
                  <a:cubicBezTo>
                    <a:pt x="3149" y="0"/>
                    <a:pt x="3053" y="70"/>
                    <a:pt x="3152" y="125"/>
                  </a:cubicBezTo>
                  <a:cubicBezTo>
                    <a:pt x="3251" y="180"/>
                    <a:pt x="3291" y="334"/>
                    <a:pt x="3328" y="389"/>
                  </a:cubicBezTo>
                </a:path>
              </a:pathLst>
            </a:custGeom>
            <a:noFill/>
            <a:ln w="28575" cap="flat" cmpd="sng">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50" name="Freeform 22">
              <a:extLst>
                <a:ext uri="{FF2B5EF4-FFF2-40B4-BE49-F238E27FC236}">
                  <a16:creationId xmlns:a16="http://schemas.microsoft.com/office/drawing/2014/main" id="{A5DC377F-A929-401D-9584-0E4532ADBAAE}"/>
                </a:ext>
              </a:extLst>
            </p:cNvPr>
            <p:cNvSpPr>
              <a:spLocks/>
            </p:cNvSpPr>
            <p:nvPr/>
          </p:nvSpPr>
          <p:spPr bwMode="auto">
            <a:xfrm>
              <a:off x="4534643" y="4744448"/>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00B0F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51" name="Freeform 23">
              <a:extLst>
                <a:ext uri="{FF2B5EF4-FFF2-40B4-BE49-F238E27FC236}">
                  <a16:creationId xmlns:a16="http://schemas.microsoft.com/office/drawing/2014/main" id="{A1B09E7A-27CA-42E6-AA1E-9B31670DDEB3}"/>
                </a:ext>
              </a:extLst>
            </p:cNvPr>
            <p:cNvSpPr>
              <a:spLocks/>
            </p:cNvSpPr>
            <p:nvPr/>
          </p:nvSpPr>
          <p:spPr bwMode="auto">
            <a:xfrm flipH="1" flipV="1">
              <a:off x="7750238" y="3655739"/>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00B0F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grpSp>
      <p:grpSp>
        <p:nvGrpSpPr>
          <p:cNvPr id="69" name="Group 68">
            <a:extLst>
              <a:ext uri="{FF2B5EF4-FFF2-40B4-BE49-F238E27FC236}">
                <a16:creationId xmlns:a16="http://schemas.microsoft.com/office/drawing/2014/main" id="{24479E93-B8C1-4CAB-BFEE-D41D26CB899C}"/>
              </a:ext>
            </a:extLst>
          </p:cNvPr>
          <p:cNvGrpSpPr/>
          <p:nvPr/>
        </p:nvGrpSpPr>
        <p:grpSpPr>
          <a:xfrm rot="5400000">
            <a:off x="7999290" y="1724753"/>
            <a:ext cx="4265102" cy="3774001"/>
            <a:chOff x="7204302" y="1633619"/>
            <a:chExt cx="4265102" cy="3774001"/>
          </a:xfrm>
        </p:grpSpPr>
        <p:sp>
          <p:nvSpPr>
            <p:cNvPr id="55" name="Line 5">
              <a:extLst>
                <a:ext uri="{FF2B5EF4-FFF2-40B4-BE49-F238E27FC236}">
                  <a16:creationId xmlns:a16="http://schemas.microsoft.com/office/drawing/2014/main" id="{BA3E31BC-B244-440F-8EA7-D9C8489EFC4C}"/>
                </a:ext>
              </a:extLst>
            </p:cNvPr>
            <p:cNvSpPr>
              <a:spLocks noChangeShapeType="1"/>
            </p:cNvSpPr>
            <p:nvPr/>
          </p:nvSpPr>
          <p:spPr bwMode="auto">
            <a:xfrm flipV="1">
              <a:off x="9608800" y="1883591"/>
              <a:ext cx="0" cy="3200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6" name="Line 6">
              <a:extLst>
                <a:ext uri="{FF2B5EF4-FFF2-40B4-BE49-F238E27FC236}">
                  <a16:creationId xmlns:a16="http://schemas.microsoft.com/office/drawing/2014/main" id="{72B8B886-F742-4145-80CD-B014753E15FE}"/>
                </a:ext>
              </a:extLst>
            </p:cNvPr>
            <p:cNvSpPr>
              <a:spLocks noChangeShapeType="1"/>
            </p:cNvSpPr>
            <p:nvPr/>
          </p:nvSpPr>
          <p:spPr bwMode="auto">
            <a:xfrm>
              <a:off x="8206042" y="4550591"/>
              <a:ext cx="3263362" cy="0"/>
            </a:xfrm>
            <a:prstGeom prst="line">
              <a:avLst/>
            </a:prstGeom>
            <a:noFill/>
            <a:ln w="9525">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7" name="Rectangle 9">
              <a:extLst>
                <a:ext uri="{FF2B5EF4-FFF2-40B4-BE49-F238E27FC236}">
                  <a16:creationId xmlns:a16="http://schemas.microsoft.com/office/drawing/2014/main" id="{D63218C4-8FCF-4FFB-8351-A168200423FB}"/>
                </a:ext>
              </a:extLst>
            </p:cNvPr>
            <p:cNvSpPr>
              <a:spLocks noChangeArrowheads="1"/>
            </p:cNvSpPr>
            <p:nvPr/>
          </p:nvSpPr>
          <p:spPr bwMode="auto">
            <a:xfrm rot="16200000">
              <a:off x="9121731" y="1643878"/>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C</a:t>
              </a:r>
              <a:r>
                <a:rPr lang="en-GB" altLang="en-US" b="1" baseline="-25000" dirty="0">
                  <a:latin typeface="+mn-lt"/>
                </a:rPr>
                <a:t>d</a:t>
              </a:r>
            </a:p>
          </p:txBody>
        </p:sp>
        <p:sp>
          <p:nvSpPr>
            <p:cNvPr id="58" name="Rectangle 10">
              <a:extLst>
                <a:ext uri="{FF2B5EF4-FFF2-40B4-BE49-F238E27FC236}">
                  <a16:creationId xmlns:a16="http://schemas.microsoft.com/office/drawing/2014/main" id="{2A52D9A2-0803-487A-945B-90D472625FEC}"/>
                </a:ext>
              </a:extLst>
            </p:cNvPr>
            <p:cNvSpPr>
              <a:spLocks noChangeArrowheads="1"/>
            </p:cNvSpPr>
            <p:nvPr/>
          </p:nvSpPr>
          <p:spPr bwMode="auto">
            <a:xfrm rot="16200000">
              <a:off x="8000070" y="4581540"/>
              <a:ext cx="46880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C</a:t>
              </a:r>
              <a:r>
                <a:rPr lang="en-GB" altLang="en-US" b="1" baseline="-25000" dirty="0">
                  <a:latin typeface="+mn-lt"/>
                </a:rPr>
                <a:t>l</a:t>
              </a:r>
            </a:p>
          </p:txBody>
        </p:sp>
        <p:sp>
          <p:nvSpPr>
            <p:cNvPr id="59" name="Freeform 11">
              <a:extLst>
                <a:ext uri="{FF2B5EF4-FFF2-40B4-BE49-F238E27FC236}">
                  <a16:creationId xmlns:a16="http://schemas.microsoft.com/office/drawing/2014/main" id="{9FD6E5AE-F663-4AE4-9A71-34B1D00A3171}"/>
                </a:ext>
              </a:extLst>
            </p:cNvPr>
            <p:cNvSpPr>
              <a:spLocks/>
            </p:cNvSpPr>
            <p:nvPr/>
          </p:nvSpPr>
          <p:spPr bwMode="auto">
            <a:xfrm>
              <a:off x="7204302" y="2124891"/>
              <a:ext cx="3721205" cy="2084388"/>
            </a:xfrm>
            <a:custGeom>
              <a:avLst/>
              <a:gdLst>
                <a:gd name="T0" fmla="*/ 0 w 3056"/>
                <a:gd name="T1" fmla="*/ 63500 h 1313"/>
                <a:gd name="T2" fmla="*/ 685800 w 3056"/>
                <a:gd name="T3" fmla="*/ 1130300 h 1313"/>
                <a:gd name="T4" fmla="*/ 1676400 w 3056"/>
                <a:gd name="T5" fmla="*/ 1892301 h 1313"/>
                <a:gd name="T6" fmla="*/ 2476500 w 3056"/>
                <a:gd name="T7" fmla="*/ 2082801 h 1313"/>
                <a:gd name="T8" fmla="*/ 3390900 w 3056"/>
                <a:gd name="T9" fmla="*/ 1879601 h 1313"/>
                <a:gd name="T10" fmla="*/ 4102100 w 3056"/>
                <a:gd name="T11" fmla="*/ 1193800 h 1313"/>
                <a:gd name="T12" fmla="*/ 4851400 w 3056"/>
                <a:gd name="T13" fmla="*/ 0 h 1313"/>
                <a:gd name="T14" fmla="*/ 0 60000 65536"/>
                <a:gd name="T15" fmla="*/ 0 60000 65536"/>
                <a:gd name="T16" fmla="*/ 0 60000 65536"/>
                <a:gd name="T17" fmla="*/ 0 60000 65536"/>
                <a:gd name="T18" fmla="*/ 0 60000 65536"/>
                <a:gd name="T19" fmla="*/ 0 60000 65536"/>
                <a:gd name="T20" fmla="*/ 0 60000 65536"/>
                <a:gd name="T21" fmla="*/ 0 w 3056"/>
                <a:gd name="T22" fmla="*/ 0 h 1313"/>
                <a:gd name="T23" fmla="*/ 3056 w 3056"/>
                <a:gd name="T24" fmla="*/ 1313 h 1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56" h="1313">
                  <a:moveTo>
                    <a:pt x="0" y="40"/>
                  </a:moveTo>
                  <a:cubicBezTo>
                    <a:pt x="128" y="280"/>
                    <a:pt x="256" y="520"/>
                    <a:pt x="432" y="712"/>
                  </a:cubicBezTo>
                  <a:cubicBezTo>
                    <a:pt x="608" y="904"/>
                    <a:pt x="868" y="1092"/>
                    <a:pt x="1056" y="1192"/>
                  </a:cubicBezTo>
                  <a:cubicBezTo>
                    <a:pt x="1244" y="1292"/>
                    <a:pt x="1380" y="1313"/>
                    <a:pt x="1560" y="1312"/>
                  </a:cubicBezTo>
                  <a:cubicBezTo>
                    <a:pt x="1740" y="1311"/>
                    <a:pt x="1965" y="1277"/>
                    <a:pt x="2136" y="1184"/>
                  </a:cubicBezTo>
                  <a:cubicBezTo>
                    <a:pt x="2307" y="1091"/>
                    <a:pt x="2431" y="949"/>
                    <a:pt x="2584" y="752"/>
                  </a:cubicBezTo>
                  <a:cubicBezTo>
                    <a:pt x="2737" y="555"/>
                    <a:pt x="2958" y="156"/>
                    <a:pt x="3056" y="0"/>
                  </a:cubicBezTo>
                </a:path>
              </a:pathLst>
            </a:custGeom>
            <a:noFill/>
            <a:ln w="28575" cap="flat" cmpd="sng">
              <a:solidFill>
                <a:schemeClr val="tx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60" name="Text Box 13">
              <a:extLst>
                <a:ext uri="{FF2B5EF4-FFF2-40B4-BE49-F238E27FC236}">
                  <a16:creationId xmlns:a16="http://schemas.microsoft.com/office/drawing/2014/main" id="{881759ED-7EA6-48A5-892A-F5CE8D4B4F58}"/>
                </a:ext>
              </a:extLst>
            </p:cNvPr>
            <p:cNvSpPr txBox="1">
              <a:spLocks noChangeArrowheads="1"/>
            </p:cNvSpPr>
            <p:nvPr/>
          </p:nvSpPr>
          <p:spPr bwMode="auto">
            <a:xfrm rot="16200000">
              <a:off x="10490530" y="3914247"/>
              <a:ext cx="6848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err="1">
                  <a:latin typeface="+mn-lt"/>
                </a:rPr>
                <a:t>C</a:t>
              </a:r>
              <a:r>
                <a:rPr lang="en-GB" altLang="en-US" sz="2000" b="1" baseline="-25000" dirty="0" err="1">
                  <a:latin typeface="+mn-lt"/>
                </a:rPr>
                <a:t>dmin</a:t>
              </a:r>
              <a:endParaRPr lang="en-GB" altLang="en-US" sz="2000" b="1" baseline="-25000" dirty="0">
                <a:latin typeface="+mn-lt"/>
              </a:endParaRPr>
            </a:p>
          </p:txBody>
        </p:sp>
        <p:sp>
          <p:nvSpPr>
            <p:cNvPr id="63" name="Line 16">
              <a:extLst>
                <a:ext uri="{FF2B5EF4-FFF2-40B4-BE49-F238E27FC236}">
                  <a16:creationId xmlns:a16="http://schemas.microsoft.com/office/drawing/2014/main" id="{1C69AC5F-B00A-48D8-BFD7-82988E1774FF}"/>
                </a:ext>
              </a:extLst>
            </p:cNvPr>
            <p:cNvSpPr>
              <a:spLocks noChangeShapeType="1"/>
            </p:cNvSpPr>
            <p:nvPr/>
          </p:nvSpPr>
          <p:spPr bwMode="auto">
            <a:xfrm flipH="1">
              <a:off x="8475749" y="4207691"/>
              <a:ext cx="215712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70" name="Freeform 11">
              <a:extLst>
                <a:ext uri="{FF2B5EF4-FFF2-40B4-BE49-F238E27FC236}">
                  <a16:creationId xmlns:a16="http://schemas.microsoft.com/office/drawing/2014/main" id="{9BB6177C-D316-4DA7-BD07-87928C4B275B}"/>
                </a:ext>
              </a:extLst>
            </p:cNvPr>
            <p:cNvSpPr>
              <a:spLocks/>
            </p:cNvSpPr>
            <p:nvPr/>
          </p:nvSpPr>
          <p:spPr bwMode="auto">
            <a:xfrm>
              <a:off x="7464720" y="2247553"/>
              <a:ext cx="3179514" cy="2084388"/>
            </a:xfrm>
            <a:custGeom>
              <a:avLst/>
              <a:gdLst>
                <a:gd name="T0" fmla="*/ 0 w 3056"/>
                <a:gd name="T1" fmla="*/ 63500 h 1313"/>
                <a:gd name="T2" fmla="*/ 685800 w 3056"/>
                <a:gd name="T3" fmla="*/ 1130300 h 1313"/>
                <a:gd name="T4" fmla="*/ 1676400 w 3056"/>
                <a:gd name="T5" fmla="*/ 1892301 h 1313"/>
                <a:gd name="T6" fmla="*/ 2476500 w 3056"/>
                <a:gd name="T7" fmla="*/ 2082801 h 1313"/>
                <a:gd name="T8" fmla="*/ 3390900 w 3056"/>
                <a:gd name="T9" fmla="*/ 1879601 h 1313"/>
                <a:gd name="T10" fmla="*/ 4102100 w 3056"/>
                <a:gd name="T11" fmla="*/ 1193800 h 1313"/>
                <a:gd name="T12" fmla="*/ 4851400 w 3056"/>
                <a:gd name="T13" fmla="*/ 0 h 1313"/>
                <a:gd name="T14" fmla="*/ 0 60000 65536"/>
                <a:gd name="T15" fmla="*/ 0 60000 65536"/>
                <a:gd name="T16" fmla="*/ 0 60000 65536"/>
                <a:gd name="T17" fmla="*/ 0 60000 65536"/>
                <a:gd name="T18" fmla="*/ 0 60000 65536"/>
                <a:gd name="T19" fmla="*/ 0 60000 65536"/>
                <a:gd name="T20" fmla="*/ 0 60000 65536"/>
                <a:gd name="T21" fmla="*/ 0 w 3056"/>
                <a:gd name="T22" fmla="*/ 0 h 1313"/>
                <a:gd name="T23" fmla="*/ 3056 w 3056"/>
                <a:gd name="T24" fmla="*/ 1313 h 1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56" h="1313">
                  <a:moveTo>
                    <a:pt x="0" y="40"/>
                  </a:moveTo>
                  <a:cubicBezTo>
                    <a:pt x="128" y="280"/>
                    <a:pt x="256" y="520"/>
                    <a:pt x="432" y="712"/>
                  </a:cubicBezTo>
                  <a:cubicBezTo>
                    <a:pt x="608" y="904"/>
                    <a:pt x="868" y="1092"/>
                    <a:pt x="1056" y="1192"/>
                  </a:cubicBezTo>
                  <a:cubicBezTo>
                    <a:pt x="1244" y="1292"/>
                    <a:pt x="1380" y="1313"/>
                    <a:pt x="1560" y="1312"/>
                  </a:cubicBezTo>
                  <a:cubicBezTo>
                    <a:pt x="1740" y="1311"/>
                    <a:pt x="1965" y="1277"/>
                    <a:pt x="2136" y="1184"/>
                  </a:cubicBezTo>
                  <a:cubicBezTo>
                    <a:pt x="2307" y="1091"/>
                    <a:pt x="2431" y="949"/>
                    <a:pt x="2584" y="752"/>
                  </a:cubicBezTo>
                  <a:cubicBezTo>
                    <a:pt x="2737" y="555"/>
                    <a:pt x="2958" y="156"/>
                    <a:pt x="3056" y="0"/>
                  </a:cubicBezTo>
                </a:path>
              </a:pathLst>
            </a:custGeom>
            <a:noFill/>
            <a:ln w="28575" cap="flat"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en-US"/>
            </a:p>
          </p:txBody>
        </p:sp>
        <p:sp>
          <p:nvSpPr>
            <p:cNvPr id="73" name="Line 24">
              <a:extLst>
                <a:ext uri="{FF2B5EF4-FFF2-40B4-BE49-F238E27FC236}">
                  <a16:creationId xmlns:a16="http://schemas.microsoft.com/office/drawing/2014/main" id="{DCCBB39E-D6D7-4868-8424-92888D96CEAC}"/>
                </a:ext>
              </a:extLst>
            </p:cNvPr>
            <p:cNvSpPr>
              <a:spLocks noChangeShapeType="1"/>
            </p:cNvSpPr>
            <p:nvPr/>
          </p:nvSpPr>
          <p:spPr bwMode="auto">
            <a:xfrm flipV="1">
              <a:off x="9097708" y="4140834"/>
              <a:ext cx="0" cy="838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dirty="0"/>
            </a:p>
          </p:txBody>
        </p:sp>
        <p:sp>
          <p:nvSpPr>
            <p:cNvPr id="74" name="Rectangle 25">
              <a:extLst>
                <a:ext uri="{FF2B5EF4-FFF2-40B4-BE49-F238E27FC236}">
                  <a16:creationId xmlns:a16="http://schemas.microsoft.com/office/drawing/2014/main" id="{A6AF33E1-AA93-44C6-A10C-4826E8A3446F}"/>
                </a:ext>
              </a:extLst>
            </p:cNvPr>
            <p:cNvSpPr>
              <a:spLocks noChangeArrowheads="1"/>
            </p:cNvSpPr>
            <p:nvPr/>
          </p:nvSpPr>
          <p:spPr bwMode="auto">
            <a:xfrm rot="16200000">
              <a:off x="8785851" y="4902834"/>
              <a:ext cx="609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err="1">
                  <a:latin typeface="+mn-lt"/>
                </a:rPr>
                <a:t>C</a:t>
              </a:r>
              <a:r>
                <a:rPr lang="en-GB" altLang="en-US" sz="2000" b="1" baseline="-25000" dirty="0" err="1">
                  <a:latin typeface="+mn-lt"/>
                </a:rPr>
                <a:t>ldes</a:t>
              </a:r>
              <a:endParaRPr lang="en-GB" altLang="en-US" sz="2000" b="1" baseline="-25000" dirty="0">
                <a:latin typeface="+mn-lt"/>
              </a:endParaRPr>
            </a:p>
          </p:txBody>
        </p:sp>
      </p:grpSp>
      <p:sp>
        <p:nvSpPr>
          <p:cNvPr id="4" name="Rectangle 3">
            <a:extLst>
              <a:ext uri="{FF2B5EF4-FFF2-40B4-BE49-F238E27FC236}">
                <a16:creationId xmlns:a16="http://schemas.microsoft.com/office/drawing/2014/main" id="{5F239833-1F7F-4F09-B0BE-11D87CFB5A91}"/>
              </a:ext>
            </a:extLst>
          </p:cNvPr>
          <p:cNvSpPr/>
          <p:nvPr/>
        </p:nvSpPr>
        <p:spPr>
          <a:xfrm>
            <a:off x="5510960" y="5248750"/>
            <a:ext cx="1466330" cy="545707"/>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20000"/>
              </a:spcBef>
            </a:pPr>
            <a:r>
              <a:rPr lang="en-US" dirty="0"/>
              <a:t>Minimal  Effect</a:t>
            </a:r>
          </a:p>
        </p:txBody>
      </p:sp>
      <p:sp>
        <p:nvSpPr>
          <p:cNvPr id="11" name="Arrow: Right 10">
            <a:extLst>
              <a:ext uri="{FF2B5EF4-FFF2-40B4-BE49-F238E27FC236}">
                <a16:creationId xmlns:a16="http://schemas.microsoft.com/office/drawing/2014/main" id="{78DA59B1-1EC5-4971-AD46-9BF032A3FBEF}"/>
              </a:ext>
            </a:extLst>
          </p:cNvPr>
          <p:cNvSpPr/>
          <p:nvPr/>
        </p:nvSpPr>
        <p:spPr>
          <a:xfrm rot="16200000" flipH="1">
            <a:off x="10601250" y="1594588"/>
            <a:ext cx="1036723"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Shifting to rear</a:t>
            </a:r>
          </a:p>
        </p:txBody>
      </p:sp>
      <p:sp>
        <p:nvSpPr>
          <p:cNvPr id="45" name="Arrow: Right 44">
            <a:extLst>
              <a:ext uri="{FF2B5EF4-FFF2-40B4-BE49-F238E27FC236}">
                <a16:creationId xmlns:a16="http://schemas.microsoft.com/office/drawing/2014/main" id="{817DD99E-9191-45AA-A0F0-B0ECED611B84}"/>
              </a:ext>
            </a:extLst>
          </p:cNvPr>
          <p:cNvSpPr/>
          <p:nvPr/>
        </p:nvSpPr>
        <p:spPr>
          <a:xfrm flipH="1">
            <a:off x="9532101" y="3052997"/>
            <a:ext cx="1036723"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Shifting to rear</a:t>
            </a:r>
          </a:p>
        </p:txBody>
      </p:sp>
      <p:pic>
        <p:nvPicPr>
          <p:cNvPr id="12" name="Picture 23" descr="MCj02420010000[1]">
            <a:extLst>
              <a:ext uri="{FF2B5EF4-FFF2-40B4-BE49-F238E27FC236}">
                <a16:creationId xmlns:a16="http://schemas.microsoft.com/office/drawing/2014/main" id="{12C7DB8A-DA5D-49FB-918B-F749A0B11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27564" y="2148441"/>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5" descr="MCj02420010000[1]">
            <a:extLst>
              <a:ext uri="{FF2B5EF4-FFF2-40B4-BE49-F238E27FC236}">
                <a16:creationId xmlns:a16="http://schemas.microsoft.com/office/drawing/2014/main" id="{08C1313F-0CB3-4053-B338-390D2AFEBB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800000">
            <a:off x="10684054" y="3087958"/>
            <a:ext cx="4556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descr="MCj02420010000[1]">
            <a:extLst>
              <a:ext uri="{FF2B5EF4-FFF2-40B4-BE49-F238E27FC236}">
                <a16:creationId xmlns:a16="http://schemas.microsoft.com/office/drawing/2014/main" id="{BC9555E5-0FEB-4E63-AE18-C7BB48D818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5880" y="2123021"/>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47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2">
            <a:extLst>
              <a:ext uri="{FF2B5EF4-FFF2-40B4-BE49-F238E27FC236}">
                <a16:creationId xmlns:a16="http://schemas.microsoft.com/office/drawing/2014/main" id="{8DB03335-D7DA-4D5D-939D-075069B0A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000" t="21022" r="25999" b="39200"/>
          <a:stretch>
            <a:fillRect/>
          </a:stretch>
        </p:blipFill>
        <p:spPr bwMode="auto">
          <a:xfrm>
            <a:off x="5332503" y="2389721"/>
            <a:ext cx="502920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8.2.3 Effect of Design Parameters: </a:t>
            </a:r>
            <a:br>
              <a:rPr lang="en-US" dirty="0"/>
            </a:br>
            <a:r>
              <a:rPr lang="en-US" dirty="0"/>
              <a:t>Airfoil Thickness Location Effect (NACA 63/65-018)</a:t>
            </a:r>
          </a:p>
        </p:txBody>
      </p:sp>
      <p:sp>
        <p:nvSpPr>
          <p:cNvPr id="4" name="Rectangle 3">
            <a:extLst>
              <a:ext uri="{FF2B5EF4-FFF2-40B4-BE49-F238E27FC236}">
                <a16:creationId xmlns:a16="http://schemas.microsoft.com/office/drawing/2014/main" id="{5F239833-1F7F-4F09-B0BE-11D87CFB5A91}"/>
              </a:ext>
            </a:extLst>
          </p:cNvPr>
          <p:cNvSpPr/>
          <p:nvPr/>
        </p:nvSpPr>
        <p:spPr>
          <a:xfrm>
            <a:off x="10537484" y="4685639"/>
            <a:ext cx="1466330" cy="545707"/>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20000"/>
              </a:spcBef>
            </a:pPr>
            <a:r>
              <a:rPr lang="en-US" dirty="0"/>
              <a:t>Minimal  Effect</a:t>
            </a:r>
          </a:p>
        </p:txBody>
      </p:sp>
      <p:sp>
        <p:nvSpPr>
          <p:cNvPr id="11" name="Arrow: Right 10">
            <a:extLst>
              <a:ext uri="{FF2B5EF4-FFF2-40B4-BE49-F238E27FC236}">
                <a16:creationId xmlns:a16="http://schemas.microsoft.com/office/drawing/2014/main" id="{78DA59B1-1EC5-4971-AD46-9BF032A3FBEF}"/>
              </a:ext>
            </a:extLst>
          </p:cNvPr>
          <p:cNvSpPr/>
          <p:nvPr/>
        </p:nvSpPr>
        <p:spPr>
          <a:xfrm rot="16200000" flipH="1">
            <a:off x="6771414" y="2775471"/>
            <a:ext cx="1036723"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Shifting to rear</a:t>
            </a:r>
          </a:p>
        </p:txBody>
      </p:sp>
      <p:sp>
        <p:nvSpPr>
          <p:cNvPr id="45" name="Arrow: Right 44">
            <a:extLst>
              <a:ext uri="{FF2B5EF4-FFF2-40B4-BE49-F238E27FC236}">
                <a16:creationId xmlns:a16="http://schemas.microsoft.com/office/drawing/2014/main" id="{817DD99E-9191-45AA-A0F0-B0ECED611B84}"/>
              </a:ext>
            </a:extLst>
          </p:cNvPr>
          <p:cNvSpPr/>
          <p:nvPr/>
        </p:nvSpPr>
        <p:spPr>
          <a:xfrm flipH="1">
            <a:off x="6177777" y="4183996"/>
            <a:ext cx="981840"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Shifting to rear</a:t>
            </a:r>
          </a:p>
        </p:txBody>
      </p:sp>
      <p:pic>
        <p:nvPicPr>
          <p:cNvPr id="12" name="Picture 23" descr="MCj02420010000[1]">
            <a:extLst>
              <a:ext uri="{FF2B5EF4-FFF2-40B4-BE49-F238E27FC236}">
                <a16:creationId xmlns:a16="http://schemas.microsoft.com/office/drawing/2014/main" id="{12C7DB8A-DA5D-49FB-918B-F749A0B11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5907" y="2764885"/>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5" descr="MCj02420010000[1]">
            <a:extLst>
              <a:ext uri="{FF2B5EF4-FFF2-40B4-BE49-F238E27FC236}">
                <a16:creationId xmlns:a16="http://schemas.microsoft.com/office/drawing/2014/main" id="{08C1313F-0CB3-4053-B338-390D2AFEBB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10476544" y="4725747"/>
            <a:ext cx="4556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a:extLst>
              <a:ext uri="{FF2B5EF4-FFF2-40B4-BE49-F238E27FC236}">
                <a16:creationId xmlns:a16="http://schemas.microsoft.com/office/drawing/2014/main" id="{C2059EB3-A21B-4117-959E-39ECAF4FE5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0260" t="30400" r="29390" b="36850"/>
          <a:stretch>
            <a:fillRect/>
          </a:stretch>
        </p:blipFill>
        <p:spPr bwMode="auto">
          <a:xfrm>
            <a:off x="264386" y="1504279"/>
            <a:ext cx="3124200" cy="210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1" name="Picture 10">
            <a:extLst>
              <a:ext uri="{FF2B5EF4-FFF2-40B4-BE49-F238E27FC236}">
                <a16:creationId xmlns:a16="http://schemas.microsoft.com/office/drawing/2014/main" id="{9C014C15-F271-4EDD-B108-0A61A6722B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4393" t="29701" r="15845" b="36720"/>
          <a:stretch>
            <a:fillRect/>
          </a:stretch>
        </p:blipFill>
        <p:spPr bwMode="auto">
          <a:xfrm>
            <a:off x="264386" y="3677968"/>
            <a:ext cx="312420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2" name="Arrow: Right 21">
            <a:extLst>
              <a:ext uri="{FF2B5EF4-FFF2-40B4-BE49-F238E27FC236}">
                <a16:creationId xmlns:a16="http://schemas.microsoft.com/office/drawing/2014/main" id="{CAEC9288-CFAE-4E2B-AC06-6CC99F8A93EC}"/>
              </a:ext>
            </a:extLst>
          </p:cNvPr>
          <p:cNvSpPr/>
          <p:nvPr/>
        </p:nvSpPr>
        <p:spPr>
          <a:xfrm>
            <a:off x="2004903" y="4183996"/>
            <a:ext cx="1017077"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b="1" dirty="0"/>
              <a:t>Shifting to rear</a:t>
            </a:r>
          </a:p>
        </p:txBody>
      </p:sp>
      <p:sp>
        <p:nvSpPr>
          <p:cNvPr id="61" name="Arrow: Right 60">
            <a:extLst>
              <a:ext uri="{FF2B5EF4-FFF2-40B4-BE49-F238E27FC236}">
                <a16:creationId xmlns:a16="http://schemas.microsoft.com/office/drawing/2014/main" id="{231106D5-D93D-4E5A-B483-8C985B701B35}"/>
              </a:ext>
            </a:extLst>
          </p:cNvPr>
          <p:cNvSpPr/>
          <p:nvPr/>
        </p:nvSpPr>
        <p:spPr>
          <a:xfrm rot="16200000" flipH="1">
            <a:off x="9343655" y="2775471"/>
            <a:ext cx="1036723"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Shifting to rear</a:t>
            </a:r>
          </a:p>
        </p:txBody>
      </p:sp>
      <p:pic>
        <p:nvPicPr>
          <p:cNvPr id="62" name="Picture 23" descr="MCj02420010000[1]">
            <a:extLst>
              <a:ext uri="{FF2B5EF4-FFF2-40B4-BE49-F238E27FC236}">
                <a16:creationId xmlns:a16="http://schemas.microsoft.com/office/drawing/2014/main" id="{2905A571-2147-4668-B8BB-2B03A551F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6064" y="2598297"/>
            <a:ext cx="476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5" descr="MCj02420010000[1]">
            <a:extLst>
              <a:ext uri="{FF2B5EF4-FFF2-40B4-BE49-F238E27FC236}">
                <a16:creationId xmlns:a16="http://schemas.microsoft.com/office/drawing/2014/main" id="{698F1867-B951-4839-AEC7-91E43C2C7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7159617" y="4221608"/>
            <a:ext cx="4556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6422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3">
            <a:extLst>
              <a:ext uri="{FF2B5EF4-FFF2-40B4-BE49-F238E27FC236}">
                <a16:creationId xmlns:a16="http://schemas.microsoft.com/office/drawing/2014/main" id="{A6BF2FDE-177E-46A8-ADAF-36759E27CF41}"/>
              </a:ext>
            </a:extLst>
          </p:cNvPr>
          <p:cNvSpPr>
            <a:spLocks noGrp="1"/>
          </p:cNvSpPr>
          <p:nvPr>
            <p:ph idx="1"/>
          </p:nvPr>
        </p:nvSpPr>
        <p:spPr>
          <a:xfrm>
            <a:off x="609600" y="1600207"/>
            <a:ext cx="10972800" cy="4108119"/>
          </a:xfrm>
        </p:spPr>
        <p:txBody>
          <a:bodyPr/>
          <a:lstStyle/>
          <a:p>
            <a:pPr marL="0" indent="0" eaLnBrk="1" hangingPunct="1">
              <a:buNone/>
            </a:pPr>
            <a:r>
              <a:rPr lang="en-GB" altLang="en-US" dirty="0"/>
              <a:t>The thickness of the airfoil (and size of the LE radius) strongly determine how stall is reached, as well as the </a:t>
            </a:r>
            <a:r>
              <a:rPr lang="en-GB" altLang="en-US" b="1" dirty="0"/>
              <a:t>post stall</a:t>
            </a:r>
            <a:r>
              <a:rPr lang="en-GB" altLang="en-US" dirty="0"/>
              <a:t> condition </a:t>
            </a:r>
          </a:p>
        </p:txBody>
      </p:sp>
      <p:sp>
        <p:nvSpPr>
          <p:cNvPr id="2" name="Title 1">
            <a:extLst>
              <a:ext uri="{FF2B5EF4-FFF2-40B4-BE49-F238E27FC236}">
                <a16:creationId xmlns:a16="http://schemas.microsoft.com/office/drawing/2014/main" id="{01C79637-08C7-4782-9AD2-68898D1A638D}"/>
              </a:ext>
            </a:extLst>
          </p:cNvPr>
          <p:cNvSpPr>
            <a:spLocks noGrp="1"/>
          </p:cNvSpPr>
          <p:nvPr>
            <p:ph type="title"/>
          </p:nvPr>
        </p:nvSpPr>
        <p:spPr/>
        <p:txBody>
          <a:bodyPr/>
          <a:lstStyle/>
          <a:p>
            <a:r>
              <a:rPr lang="en-US" dirty="0"/>
              <a:t>8.2.3 Effect of Design Parameters: </a:t>
            </a:r>
            <a:br>
              <a:rPr lang="en-US" dirty="0"/>
            </a:br>
            <a:r>
              <a:rPr lang="en-US" dirty="0"/>
              <a:t>Airfoil Thickness Effect on Stall</a:t>
            </a:r>
          </a:p>
        </p:txBody>
      </p:sp>
      <p:sp>
        <p:nvSpPr>
          <p:cNvPr id="7" name="Text Box 6">
            <a:extLst>
              <a:ext uri="{FF2B5EF4-FFF2-40B4-BE49-F238E27FC236}">
                <a16:creationId xmlns:a16="http://schemas.microsoft.com/office/drawing/2014/main" id="{25E644ED-0F2C-4A7C-B086-30CCC15022A3}"/>
              </a:ext>
            </a:extLst>
          </p:cNvPr>
          <p:cNvSpPr txBox="1">
            <a:spLocks noChangeArrowheads="1"/>
          </p:cNvSpPr>
          <p:nvPr/>
        </p:nvSpPr>
        <p:spPr bwMode="auto">
          <a:xfrm>
            <a:off x="9216333" y="2799245"/>
            <a:ext cx="16371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2000" b="1" dirty="0">
                <a:latin typeface="+mn-lt"/>
              </a:rPr>
              <a:t>Thick Airfoil</a:t>
            </a:r>
          </a:p>
          <a:p>
            <a:pPr algn="ctr" eaLnBrk="1" hangingPunct="1"/>
            <a:r>
              <a:rPr lang="en-GB" altLang="en-US" sz="2000" b="1" dirty="0">
                <a:latin typeface="+mn-lt"/>
              </a:rPr>
              <a:t>(t/c)</a:t>
            </a:r>
            <a:r>
              <a:rPr lang="en-GB" altLang="en-US" sz="2000" b="1" baseline="-25000" dirty="0">
                <a:latin typeface="+mn-lt"/>
              </a:rPr>
              <a:t>max</a:t>
            </a:r>
            <a:r>
              <a:rPr lang="en-GB" altLang="en-US" sz="2000" b="1" dirty="0">
                <a:latin typeface="+mn-lt"/>
              </a:rPr>
              <a:t> </a:t>
            </a:r>
            <a:r>
              <a:rPr lang="en-GB" altLang="en-US" sz="2000" b="1" dirty="0">
                <a:latin typeface="+mn-lt"/>
                <a:cs typeface="Tahoma" panose="020B0604030504040204" pitchFamily="34" charset="0"/>
              </a:rPr>
              <a:t>≥ 14%</a:t>
            </a:r>
          </a:p>
        </p:txBody>
      </p:sp>
      <p:sp>
        <p:nvSpPr>
          <p:cNvPr id="9" name="Text Box 7">
            <a:extLst>
              <a:ext uri="{FF2B5EF4-FFF2-40B4-BE49-F238E27FC236}">
                <a16:creationId xmlns:a16="http://schemas.microsoft.com/office/drawing/2014/main" id="{A88B5E7C-A026-40FE-871F-C74FFB8A8FB4}"/>
              </a:ext>
            </a:extLst>
          </p:cNvPr>
          <p:cNvSpPr txBox="1">
            <a:spLocks noChangeArrowheads="1"/>
          </p:cNvSpPr>
          <p:nvPr/>
        </p:nvSpPr>
        <p:spPr bwMode="auto">
          <a:xfrm>
            <a:off x="1270959" y="2799244"/>
            <a:ext cx="15072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2000" b="1" dirty="0">
                <a:latin typeface="+mn-lt"/>
              </a:rPr>
              <a:t>Thin Airfoil</a:t>
            </a:r>
          </a:p>
          <a:p>
            <a:pPr eaLnBrk="1" hangingPunct="1"/>
            <a:r>
              <a:rPr lang="en-GB" altLang="en-US" sz="2000" b="1" dirty="0">
                <a:latin typeface="+mn-lt"/>
              </a:rPr>
              <a:t>(t/c)</a:t>
            </a:r>
            <a:r>
              <a:rPr lang="en-GB" altLang="en-US" sz="2000" b="1" baseline="-25000" dirty="0">
                <a:latin typeface="+mn-lt"/>
              </a:rPr>
              <a:t>max</a:t>
            </a:r>
            <a:r>
              <a:rPr lang="en-GB" altLang="en-US" sz="2000" b="1" dirty="0">
                <a:latin typeface="+mn-lt"/>
              </a:rPr>
              <a:t> </a:t>
            </a:r>
            <a:r>
              <a:rPr lang="en-GB" altLang="en-US" sz="2000" b="1" dirty="0">
                <a:latin typeface="+mn-lt"/>
                <a:cs typeface="Tahoma" panose="020B0604030504040204" pitchFamily="34" charset="0"/>
              </a:rPr>
              <a:t>&lt; 6%</a:t>
            </a:r>
          </a:p>
        </p:txBody>
      </p:sp>
      <p:sp>
        <p:nvSpPr>
          <p:cNvPr id="11" name="Text Box 8">
            <a:extLst>
              <a:ext uri="{FF2B5EF4-FFF2-40B4-BE49-F238E27FC236}">
                <a16:creationId xmlns:a16="http://schemas.microsoft.com/office/drawing/2014/main" id="{3BF2BD64-3737-4795-B42F-7C5E9F870E4D}"/>
              </a:ext>
            </a:extLst>
          </p:cNvPr>
          <p:cNvSpPr txBox="1">
            <a:spLocks noChangeArrowheads="1"/>
          </p:cNvSpPr>
          <p:nvPr/>
        </p:nvSpPr>
        <p:spPr bwMode="auto">
          <a:xfrm>
            <a:off x="5009437" y="2799245"/>
            <a:ext cx="219816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2000" b="1" dirty="0">
                <a:latin typeface="+mn-lt"/>
              </a:rPr>
              <a:t>Medium Thickness</a:t>
            </a:r>
          </a:p>
          <a:p>
            <a:pPr algn="ctr" eaLnBrk="1" hangingPunct="1"/>
            <a:r>
              <a:rPr lang="en-GB" altLang="en-US" sz="2000" b="1" dirty="0">
                <a:latin typeface="+mn-lt"/>
              </a:rPr>
              <a:t>6% </a:t>
            </a:r>
            <a:r>
              <a:rPr lang="en-GB" altLang="en-US" sz="2000" b="1" dirty="0">
                <a:latin typeface="+mn-lt"/>
                <a:cs typeface="Tahoma" panose="020B0604030504040204" pitchFamily="34" charset="0"/>
              </a:rPr>
              <a:t>≤</a:t>
            </a:r>
            <a:r>
              <a:rPr lang="en-GB" altLang="en-US" sz="2000" b="1" dirty="0">
                <a:latin typeface="+mn-lt"/>
              </a:rPr>
              <a:t> (t/c)</a:t>
            </a:r>
            <a:r>
              <a:rPr lang="en-GB" altLang="en-US" sz="2000" b="1" baseline="-25000" dirty="0">
                <a:latin typeface="+mn-lt"/>
              </a:rPr>
              <a:t>max</a:t>
            </a:r>
            <a:r>
              <a:rPr lang="en-GB" altLang="en-US" sz="2000" b="1" dirty="0">
                <a:latin typeface="+mn-lt"/>
              </a:rPr>
              <a:t> &lt;</a:t>
            </a:r>
            <a:r>
              <a:rPr lang="en-GB" altLang="en-US" sz="2000" b="1" dirty="0">
                <a:latin typeface="+mn-lt"/>
                <a:cs typeface="Tahoma" panose="020B0604030504040204" pitchFamily="34" charset="0"/>
              </a:rPr>
              <a:t> 14%</a:t>
            </a:r>
          </a:p>
        </p:txBody>
      </p:sp>
      <p:pic>
        <p:nvPicPr>
          <p:cNvPr id="15" name="Picture 11">
            <a:extLst>
              <a:ext uri="{FF2B5EF4-FFF2-40B4-BE49-F238E27FC236}">
                <a16:creationId xmlns:a16="http://schemas.microsoft.com/office/drawing/2014/main" id="{9149C7A0-21FC-4976-AB56-2312EFCDDE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958" t="3536" r="1044" b="54025"/>
          <a:stretch/>
        </p:blipFill>
        <p:spPr bwMode="auto">
          <a:xfrm>
            <a:off x="78819" y="3530835"/>
            <a:ext cx="1828800" cy="216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 name="Picture 12">
            <a:extLst>
              <a:ext uri="{FF2B5EF4-FFF2-40B4-BE49-F238E27FC236}">
                <a16:creationId xmlns:a16="http://schemas.microsoft.com/office/drawing/2014/main" id="{6561B8FA-B0CA-4190-AEFD-B6E12AD124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12" t="4121" r="72529" b="52881"/>
          <a:stretch/>
        </p:blipFill>
        <p:spPr bwMode="auto">
          <a:xfrm>
            <a:off x="8312652" y="3696203"/>
            <a:ext cx="1489270" cy="219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9" name="Picture 13">
            <a:extLst>
              <a:ext uri="{FF2B5EF4-FFF2-40B4-BE49-F238E27FC236}">
                <a16:creationId xmlns:a16="http://schemas.microsoft.com/office/drawing/2014/main" id="{D1394259-F36B-4480-8842-A29A146E04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67" t="4121" r="34929" b="52881"/>
          <a:stretch/>
        </p:blipFill>
        <p:spPr bwMode="auto">
          <a:xfrm>
            <a:off x="4146445" y="3746919"/>
            <a:ext cx="1712083" cy="219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9" name="Picture 28">
            <a:extLst>
              <a:ext uri="{FF2B5EF4-FFF2-40B4-BE49-F238E27FC236}">
                <a16:creationId xmlns:a16="http://schemas.microsoft.com/office/drawing/2014/main" id="{21A55723-0933-4031-B5CA-9F705D150A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7" t="48295" r="68452" b="12085"/>
          <a:stretch/>
        </p:blipFill>
        <p:spPr bwMode="auto">
          <a:xfrm>
            <a:off x="9892199" y="3843810"/>
            <a:ext cx="2000829" cy="177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0" name="Picture 29">
            <a:extLst>
              <a:ext uri="{FF2B5EF4-FFF2-40B4-BE49-F238E27FC236}">
                <a16:creationId xmlns:a16="http://schemas.microsoft.com/office/drawing/2014/main" id="{A5E1275A-1C28-4441-A83E-9689597EA7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87" t="49432" r="37072" b="10948"/>
          <a:stretch/>
        </p:blipFill>
        <p:spPr bwMode="auto">
          <a:xfrm>
            <a:off x="6073487" y="3813370"/>
            <a:ext cx="2000829" cy="177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1" name="Picture 30">
            <a:extLst>
              <a:ext uri="{FF2B5EF4-FFF2-40B4-BE49-F238E27FC236}">
                <a16:creationId xmlns:a16="http://schemas.microsoft.com/office/drawing/2014/main" id="{090A61DB-A8DF-4B39-ACED-C33BE7C78B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868" t="48501" r="3591" b="11879"/>
          <a:stretch/>
        </p:blipFill>
        <p:spPr bwMode="auto">
          <a:xfrm>
            <a:off x="1775098" y="3768766"/>
            <a:ext cx="2000829" cy="177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8D6E8A22-1D85-4A5F-B520-87266A0EC457}"/>
              </a:ext>
            </a:extLst>
          </p:cNvPr>
          <p:cNvCxnSpPr>
            <a:cxnSpLocks/>
          </p:cNvCxnSpPr>
          <p:nvPr/>
        </p:nvCxnSpPr>
        <p:spPr>
          <a:xfrm>
            <a:off x="4062964" y="2846706"/>
            <a:ext cx="0" cy="292608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Arrow: Right 42">
            <a:extLst>
              <a:ext uri="{FF2B5EF4-FFF2-40B4-BE49-F238E27FC236}">
                <a16:creationId xmlns:a16="http://schemas.microsoft.com/office/drawing/2014/main" id="{67007B28-DE79-477B-B558-5F28E187CDCF}"/>
              </a:ext>
            </a:extLst>
          </p:cNvPr>
          <p:cNvSpPr/>
          <p:nvPr/>
        </p:nvSpPr>
        <p:spPr>
          <a:xfrm rot="10800000" flipH="1">
            <a:off x="9849103" y="4699892"/>
            <a:ext cx="371573" cy="340583"/>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sp>
        <p:nvSpPr>
          <p:cNvPr id="44" name="Arrow: Right 43">
            <a:extLst>
              <a:ext uri="{FF2B5EF4-FFF2-40B4-BE49-F238E27FC236}">
                <a16:creationId xmlns:a16="http://schemas.microsoft.com/office/drawing/2014/main" id="{A5FF86E5-239F-4D1D-BE75-C469C8FA64FF}"/>
              </a:ext>
            </a:extLst>
          </p:cNvPr>
          <p:cNvSpPr/>
          <p:nvPr/>
        </p:nvSpPr>
        <p:spPr>
          <a:xfrm rot="10800000" flipH="1">
            <a:off x="5780221" y="4699892"/>
            <a:ext cx="371573" cy="340583"/>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sp>
        <p:nvSpPr>
          <p:cNvPr id="45" name="Arrow: Right 44">
            <a:extLst>
              <a:ext uri="{FF2B5EF4-FFF2-40B4-BE49-F238E27FC236}">
                <a16:creationId xmlns:a16="http://schemas.microsoft.com/office/drawing/2014/main" id="{03918596-F809-4924-9485-3603A7C69D5F}"/>
              </a:ext>
            </a:extLst>
          </p:cNvPr>
          <p:cNvSpPr/>
          <p:nvPr/>
        </p:nvSpPr>
        <p:spPr>
          <a:xfrm rot="10800000" flipH="1">
            <a:off x="1643525" y="4699892"/>
            <a:ext cx="371573" cy="340583"/>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1200" dirty="0"/>
          </a:p>
        </p:txBody>
      </p:sp>
      <p:pic>
        <p:nvPicPr>
          <p:cNvPr id="47" name="Picture 35" descr="warning">
            <a:extLst>
              <a:ext uri="{FF2B5EF4-FFF2-40B4-BE49-F238E27FC236}">
                <a16:creationId xmlns:a16="http://schemas.microsoft.com/office/drawing/2014/main" id="{3FABD7F6-2C52-4A15-B3E6-41D5D6C81EE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85256" y="2755941"/>
            <a:ext cx="7620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Connector 49">
            <a:extLst>
              <a:ext uri="{FF2B5EF4-FFF2-40B4-BE49-F238E27FC236}">
                <a16:creationId xmlns:a16="http://schemas.microsoft.com/office/drawing/2014/main" id="{14F05043-132D-4C10-A415-1383D81C99D4}"/>
              </a:ext>
            </a:extLst>
          </p:cNvPr>
          <p:cNvCxnSpPr>
            <a:cxnSpLocks/>
          </p:cNvCxnSpPr>
          <p:nvPr/>
        </p:nvCxnSpPr>
        <p:spPr>
          <a:xfrm>
            <a:off x="8200067" y="2846706"/>
            <a:ext cx="0" cy="292608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2459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8.2.3 Effect of Design Parameters: </a:t>
            </a:r>
            <a:br>
              <a:rPr lang="en-US" dirty="0"/>
            </a:br>
            <a:r>
              <a:rPr lang="en-US" dirty="0"/>
              <a:t>Airfoil Thickness </a:t>
            </a:r>
            <a:r>
              <a:rPr lang="en-GB" altLang="en-US" dirty="0"/>
              <a:t>Effect on Subsonic Drag</a:t>
            </a:r>
            <a:br>
              <a:rPr lang="en-GB" altLang="en-US" dirty="0"/>
            </a:br>
            <a:endParaRPr lang="en-US" dirty="0"/>
          </a:p>
        </p:txBody>
      </p:sp>
      <p:sp>
        <p:nvSpPr>
          <p:cNvPr id="4" name="Content Placeholder 3">
            <a:extLst>
              <a:ext uri="{FF2B5EF4-FFF2-40B4-BE49-F238E27FC236}">
                <a16:creationId xmlns:a16="http://schemas.microsoft.com/office/drawing/2014/main" id="{C0E22CAF-4CFF-4B67-BB97-51B7244F1BAB}"/>
              </a:ext>
            </a:extLst>
          </p:cNvPr>
          <p:cNvSpPr>
            <a:spLocks noGrp="1"/>
          </p:cNvSpPr>
          <p:nvPr>
            <p:ph idx="1"/>
          </p:nvPr>
        </p:nvSpPr>
        <p:spPr>
          <a:xfrm>
            <a:off x="609600" y="1600207"/>
            <a:ext cx="6321352" cy="4108119"/>
          </a:xfrm>
        </p:spPr>
        <p:txBody>
          <a:bodyPr/>
          <a:lstStyle/>
          <a:p>
            <a:pPr eaLnBrk="1" hangingPunct="1"/>
            <a:r>
              <a:rPr lang="en-GB" altLang="en-US" dirty="0"/>
              <a:t>Given two airfoils with same chord: </a:t>
            </a:r>
          </a:p>
          <a:p>
            <a:pPr lvl="1"/>
            <a:r>
              <a:rPr lang="en-GB" altLang="en-US" dirty="0"/>
              <a:t>The thicker airfoil will feature </a:t>
            </a:r>
            <a:r>
              <a:rPr lang="en-GB" altLang="en-US" b="1" dirty="0"/>
              <a:t>higher friction drag</a:t>
            </a:r>
            <a:r>
              <a:rPr lang="en-GB" altLang="en-US" dirty="0"/>
              <a:t>, because the flow will “touch” the airfoil over a longer perimeter.</a:t>
            </a:r>
          </a:p>
          <a:p>
            <a:pPr lvl="1"/>
            <a:r>
              <a:rPr lang="en-GB" altLang="en-US" dirty="0"/>
              <a:t>The associated </a:t>
            </a:r>
            <a:r>
              <a:rPr lang="en-GB" altLang="en-US" b="1" dirty="0"/>
              <a:t>form drag is also higher </a:t>
            </a:r>
            <a:r>
              <a:rPr lang="en-GB" altLang="en-US" dirty="0"/>
              <a:t>because of the earlier separation of the flow. </a:t>
            </a:r>
          </a:p>
          <a:p>
            <a:pPr lvl="1"/>
            <a:endParaRPr lang="en-GB" altLang="en-US" dirty="0"/>
          </a:p>
          <a:p>
            <a:r>
              <a:rPr lang="en-GB" altLang="en-US" dirty="0"/>
              <a:t>Intuitively a thicker airfoil will perturb the flow more than a thinner one. Every perturbation will correspond to an amount of energy dissipated in the flow, hence drag!</a:t>
            </a:r>
          </a:p>
          <a:p>
            <a:pPr lvl="1"/>
            <a:endParaRPr lang="en-GB" altLang="en-US" dirty="0"/>
          </a:p>
        </p:txBody>
      </p:sp>
      <p:pic>
        <p:nvPicPr>
          <p:cNvPr id="3" name="Picture 8">
            <a:extLst>
              <a:ext uri="{FF2B5EF4-FFF2-40B4-BE49-F238E27FC236}">
                <a16:creationId xmlns:a16="http://schemas.microsoft.com/office/drawing/2014/main" id="{EBC60E9C-9E08-42FE-97DE-BFE8899D3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101"/>
          <a:stretch>
            <a:fillRect/>
          </a:stretch>
        </p:blipFill>
        <p:spPr bwMode="auto">
          <a:xfrm>
            <a:off x="7064302" y="1706137"/>
            <a:ext cx="4994348" cy="374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ext Box 9">
            <a:extLst>
              <a:ext uri="{FF2B5EF4-FFF2-40B4-BE49-F238E27FC236}">
                <a16:creationId xmlns:a16="http://schemas.microsoft.com/office/drawing/2014/main" id="{BE7F6E33-2AF1-4C98-814F-E337E83E529A}"/>
              </a:ext>
            </a:extLst>
          </p:cNvPr>
          <p:cNvSpPr txBox="1">
            <a:spLocks noChangeArrowheads="1"/>
          </p:cNvSpPr>
          <p:nvPr/>
        </p:nvSpPr>
        <p:spPr bwMode="auto">
          <a:xfrm>
            <a:off x="11087100" y="4991101"/>
            <a:ext cx="832407" cy="40011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a:latin typeface="+mn-lt"/>
              </a:rPr>
              <a:t>(t/c)%</a:t>
            </a:r>
          </a:p>
        </p:txBody>
      </p:sp>
      <p:sp>
        <p:nvSpPr>
          <p:cNvPr id="9" name="Text Box 10">
            <a:extLst>
              <a:ext uri="{FF2B5EF4-FFF2-40B4-BE49-F238E27FC236}">
                <a16:creationId xmlns:a16="http://schemas.microsoft.com/office/drawing/2014/main" id="{2E693231-AE21-4906-9243-82E77D9BB9DF}"/>
              </a:ext>
            </a:extLst>
          </p:cNvPr>
          <p:cNvSpPr txBox="1">
            <a:spLocks noChangeArrowheads="1"/>
          </p:cNvSpPr>
          <p:nvPr/>
        </p:nvSpPr>
        <p:spPr bwMode="auto">
          <a:xfrm>
            <a:off x="7161871" y="1706137"/>
            <a:ext cx="1676400" cy="40011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a:latin typeface="+mn-lt"/>
              </a:rPr>
              <a:t>C</a:t>
            </a:r>
            <a:r>
              <a:rPr lang="en-GB" altLang="en-US" sz="2000" b="1" baseline="-25000" dirty="0">
                <a:latin typeface="+mn-lt"/>
              </a:rPr>
              <a:t>d </a:t>
            </a:r>
            <a:r>
              <a:rPr lang="en-GB" altLang="en-US" sz="2000" b="1" dirty="0">
                <a:latin typeface="+mn-lt"/>
              </a:rPr>
              <a:t>(subsonic)</a:t>
            </a:r>
          </a:p>
        </p:txBody>
      </p:sp>
      <p:sp>
        <p:nvSpPr>
          <p:cNvPr id="11" name="Arrow: Right 10">
            <a:extLst>
              <a:ext uri="{FF2B5EF4-FFF2-40B4-BE49-F238E27FC236}">
                <a16:creationId xmlns:a16="http://schemas.microsoft.com/office/drawing/2014/main" id="{BB93232A-75B7-4D90-BAE8-B30D26679C07}"/>
              </a:ext>
            </a:extLst>
          </p:cNvPr>
          <p:cNvSpPr/>
          <p:nvPr/>
        </p:nvSpPr>
        <p:spPr>
          <a:xfrm rot="5400000" flipH="1">
            <a:off x="9807608" y="2588990"/>
            <a:ext cx="984220" cy="517034"/>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Thickness</a:t>
            </a:r>
          </a:p>
        </p:txBody>
      </p:sp>
    </p:spTree>
    <p:extLst>
      <p:ext uri="{BB962C8B-B14F-4D97-AF65-F5344CB8AC3E}">
        <p14:creationId xmlns:p14="http://schemas.microsoft.com/office/powerpoint/2010/main" val="3887625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Are you on track for this course?</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solidFill>
                  <a:schemeClr val="bg1">
                    <a:lumMod val="65000"/>
                  </a:schemeClr>
                </a:solidFill>
              </a:rPr>
              <a:t>Have you completed the T/W – W/S diagram (Climb Rate/Climb Gradient)?</a:t>
            </a:r>
          </a:p>
          <a:p>
            <a:pPr>
              <a:lnSpc>
                <a:spcPct val="150000"/>
              </a:lnSpc>
              <a:buFont typeface="Wingdings" panose="05000000000000000000" pitchFamily="2" charset="2"/>
              <a:buChar char="ü"/>
            </a:pPr>
            <a:r>
              <a:rPr lang="en-US" dirty="0">
                <a:solidFill>
                  <a:schemeClr val="bg1">
                    <a:lumMod val="65000"/>
                  </a:schemeClr>
                </a:solidFill>
              </a:rPr>
              <a:t>Have you completed the engine selection and scaling?</a:t>
            </a:r>
          </a:p>
          <a:p>
            <a:pPr>
              <a:lnSpc>
                <a:spcPct val="150000"/>
              </a:lnSpc>
              <a:buFont typeface="Wingdings" panose="05000000000000000000" pitchFamily="2" charset="2"/>
              <a:buChar char="ü"/>
            </a:pPr>
            <a:r>
              <a:rPr lang="en-US" dirty="0"/>
              <a:t>Have you started the report writing for assignment 2 (due soon!)?</a:t>
            </a:r>
          </a:p>
          <a:p>
            <a:pPr>
              <a:lnSpc>
                <a:spcPct val="150000"/>
              </a:lnSpc>
              <a:buFont typeface="Wingdings" panose="05000000000000000000" pitchFamily="2" charset="2"/>
              <a:buChar char="ü"/>
            </a:pPr>
            <a:r>
              <a:rPr lang="en-US" dirty="0"/>
              <a:t>Have you updated your engine CAD for assignment 2?</a:t>
            </a:r>
          </a:p>
          <a:p>
            <a:pPr>
              <a:lnSpc>
                <a:spcPct val="150000"/>
              </a:lnSpc>
              <a:buFont typeface="Wingdings" panose="05000000000000000000" pitchFamily="2" charset="2"/>
              <a:buChar char="ü"/>
            </a:pPr>
            <a:r>
              <a:rPr lang="en-US" dirty="0"/>
              <a:t>Did you review what is needed for assignment 3?</a:t>
            </a:r>
          </a:p>
          <a:p>
            <a:pPr>
              <a:lnSpc>
                <a:spcPct val="150000"/>
              </a:lnSpc>
              <a:buFont typeface="Wingdings" panose="05000000000000000000" pitchFamily="2" charset="2"/>
              <a:buChar char="ü"/>
            </a:pPr>
            <a:endParaRPr lang="en-US" dirty="0"/>
          </a:p>
          <a:p>
            <a:pPr marL="0" indent="0">
              <a:lnSpc>
                <a:spcPct val="150000"/>
              </a:lnSpc>
              <a:buNone/>
            </a:pPr>
            <a:endParaRPr lang="en-US" dirty="0"/>
          </a:p>
          <a:p>
            <a:pPr>
              <a:lnSpc>
                <a:spcPct val="150000"/>
              </a:lnSpc>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21119180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br>
              <a:rPr lang="en-US" sz="3600" dirty="0"/>
            </a:br>
            <a:endParaRPr lang="en-US" dirty="0"/>
          </a:p>
        </p:txBody>
      </p:sp>
      <p:sp>
        <p:nvSpPr>
          <p:cNvPr id="4" name="Content Placeholder 3">
            <a:extLst>
              <a:ext uri="{FF2B5EF4-FFF2-40B4-BE49-F238E27FC236}">
                <a16:creationId xmlns:a16="http://schemas.microsoft.com/office/drawing/2014/main" id="{C0E22CAF-4CFF-4B67-BB97-51B7244F1BAB}"/>
              </a:ext>
            </a:extLst>
          </p:cNvPr>
          <p:cNvSpPr>
            <a:spLocks noGrp="1"/>
          </p:cNvSpPr>
          <p:nvPr>
            <p:ph idx="1"/>
          </p:nvPr>
        </p:nvSpPr>
        <p:spPr/>
        <p:txBody>
          <a:bodyPr/>
          <a:lstStyle/>
          <a:p>
            <a:pPr marL="0" indent="0">
              <a:buNone/>
            </a:pPr>
            <a:r>
              <a:rPr lang="en-GB" altLang="en-US" dirty="0"/>
              <a:t>As mentioned before </a:t>
            </a:r>
            <a:r>
              <a:rPr lang="en-GB" altLang="en-US" b="1" dirty="0"/>
              <a:t>C</a:t>
            </a:r>
            <a:r>
              <a:rPr lang="en-GB" altLang="en-US" b="1" baseline="-25000" dirty="0"/>
              <a:t>l</a:t>
            </a:r>
            <a:r>
              <a:rPr lang="en-GB" altLang="en-US" b="1" dirty="0"/>
              <a:t>, C</a:t>
            </a:r>
            <a:r>
              <a:rPr lang="en-GB" altLang="en-US" b="1" baseline="-25000" dirty="0"/>
              <a:t>d</a:t>
            </a:r>
            <a:r>
              <a:rPr lang="en-GB" altLang="en-US" b="1" dirty="0"/>
              <a:t> and C</a:t>
            </a:r>
            <a:r>
              <a:rPr lang="en-GB" altLang="en-US" b="1" baseline="-25000" dirty="0"/>
              <a:t>d</a:t>
            </a:r>
            <a:r>
              <a:rPr lang="en-GB" altLang="en-US" b="1" dirty="0"/>
              <a:t> = </a:t>
            </a:r>
            <a:r>
              <a:rPr lang="en-GB" altLang="en-US" b="1" i="1" dirty="0"/>
              <a:t>f </a:t>
            </a:r>
            <a:r>
              <a:rPr lang="en-GB" altLang="en-US" b="1" dirty="0"/>
              <a:t>(</a:t>
            </a:r>
            <a:r>
              <a:rPr lang="el-GR" altLang="en-US" b="1" dirty="0">
                <a:cs typeface="Tahoma" panose="020B0604030504040204" pitchFamily="34" charset="0"/>
              </a:rPr>
              <a:t>α</a:t>
            </a:r>
            <a:r>
              <a:rPr lang="en-GB" altLang="en-US" b="1" dirty="0"/>
              <a:t>, Re, M)</a:t>
            </a:r>
            <a:r>
              <a:rPr lang="en-GB" altLang="en-US" dirty="0"/>
              <a:t> </a:t>
            </a:r>
          </a:p>
          <a:p>
            <a:pPr eaLnBrk="1" hangingPunct="1"/>
            <a:endParaRPr lang="en-GB" altLang="en-US" dirty="0"/>
          </a:p>
          <a:p>
            <a:pPr eaLnBrk="1" hangingPunct="1"/>
            <a:endParaRPr lang="en-GB" altLang="en-US" dirty="0"/>
          </a:p>
          <a:p>
            <a:r>
              <a:rPr lang="en-US" sz="2000" dirty="0"/>
              <a:t>The </a:t>
            </a:r>
            <a:r>
              <a:rPr lang="en-US" sz="2000" b="1" dirty="0"/>
              <a:t>viscosity effect </a:t>
            </a:r>
            <a:r>
              <a:rPr lang="en-US" sz="2000" dirty="0"/>
              <a:t>can be investigated based on Reynolds Number:</a:t>
            </a:r>
          </a:p>
          <a:p>
            <a:endParaRPr lang="en-US" sz="2000" dirty="0"/>
          </a:p>
          <a:p>
            <a:endParaRPr lang="en-US" sz="2000" dirty="0"/>
          </a:p>
          <a:p>
            <a:r>
              <a:rPr lang="en-US" sz="2000" b="1" dirty="0"/>
              <a:t>Compressibility effect</a:t>
            </a:r>
            <a:r>
              <a:rPr lang="en-US" sz="2000" dirty="0"/>
              <a:t> can be investigated based on Mach number:</a:t>
            </a:r>
            <a:endParaRPr lang="en-GB" altLang="en-US" sz="2000" dirty="0"/>
          </a:p>
        </p:txBody>
      </p:sp>
      <p:graphicFrame>
        <p:nvGraphicFramePr>
          <p:cNvPr id="3" name="Object 5">
            <a:extLst>
              <a:ext uri="{FF2B5EF4-FFF2-40B4-BE49-F238E27FC236}">
                <a16:creationId xmlns:a16="http://schemas.microsoft.com/office/drawing/2014/main" id="{9B256BEA-5D3A-4388-8670-78AB24A803C1}"/>
              </a:ext>
            </a:extLst>
          </p:cNvPr>
          <p:cNvGraphicFramePr>
            <a:graphicFrameLocks noChangeAspect="1"/>
          </p:cNvGraphicFramePr>
          <p:nvPr>
            <p:extLst>
              <p:ext uri="{D42A27DB-BD31-4B8C-83A1-F6EECF244321}">
                <p14:modId xmlns:p14="http://schemas.microsoft.com/office/powerpoint/2010/main" val="3093022088"/>
              </p:ext>
            </p:extLst>
          </p:nvPr>
        </p:nvGraphicFramePr>
        <p:xfrm>
          <a:off x="8459669" y="2743540"/>
          <a:ext cx="1314450" cy="850900"/>
        </p:xfrm>
        <a:graphic>
          <a:graphicData uri="http://schemas.openxmlformats.org/presentationml/2006/ole">
            <mc:AlternateContent xmlns:mc="http://schemas.openxmlformats.org/markup-compatibility/2006">
              <mc:Choice xmlns:v="urn:schemas-microsoft-com:vml" Requires="v">
                <p:oleObj name="Equation" r:id="rId3" imgW="647640" imgH="419040" progId="Equation.3">
                  <p:embed/>
                </p:oleObj>
              </mc:Choice>
              <mc:Fallback>
                <p:oleObj name="Equation" r:id="rId3" imgW="647640" imgH="419040" progId="Equation.3">
                  <p:embed/>
                  <p:pic>
                    <p:nvPicPr>
                      <p:cNvPr id="3" name="Object 5">
                        <a:extLst>
                          <a:ext uri="{FF2B5EF4-FFF2-40B4-BE49-F238E27FC236}">
                            <a16:creationId xmlns:a16="http://schemas.microsoft.com/office/drawing/2014/main" id="{9B256BEA-5D3A-4388-8670-78AB24A80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9669" y="2743540"/>
                        <a:ext cx="131445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a:extLst>
              <a:ext uri="{FF2B5EF4-FFF2-40B4-BE49-F238E27FC236}">
                <a16:creationId xmlns:a16="http://schemas.microsoft.com/office/drawing/2014/main" id="{A48879B0-4CE4-474C-B932-547334F28131}"/>
              </a:ext>
            </a:extLst>
          </p:cNvPr>
          <p:cNvGraphicFramePr>
            <a:graphicFrameLocks noChangeAspect="1"/>
          </p:cNvGraphicFramePr>
          <p:nvPr>
            <p:extLst>
              <p:ext uri="{D42A27DB-BD31-4B8C-83A1-F6EECF244321}">
                <p14:modId xmlns:p14="http://schemas.microsoft.com/office/powerpoint/2010/main" val="3906070391"/>
              </p:ext>
            </p:extLst>
          </p:nvPr>
        </p:nvGraphicFramePr>
        <p:xfrm>
          <a:off x="8540343" y="3825883"/>
          <a:ext cx="979487" cy="800100"/>
        </p:xfrm>
        <a:graphic>
          <a:graphicData uri="http://schemas.openxmlformats.org/presentationml/2006/ole">
            <mc:AlternateContent xmlns:mc="http://schemas.openxmlformats.org/markup-compatibility/2006">
              <mc:Choice xmlns:v="urn:schemas-microsoft-com:vml" Requires="v">
                <p:oleObj name="Equation" r:id="rId5" imgW="482400" imgH="393480" progId="Equation.3">
                  <p:embed/>
                </p:oleObj>
              </mc:Choice>
              <mc:Fallback>
                <p:oleObj name="Equation" r:id="rId5" imgW="482400" imgH="393480" progId="Equation.3">
                  <p:embed/>
                  <p:pic>
                    <p:nvPicPr>
                      <p:cNvPr id="7" name="Object 6">
                        <a:extLst>
                          <a:ext uri="{FF2B5EF4-FFF2-40B4-BE49-F238E27FC236}">
                            <a16:creationId xmlns:a16="http://schemas.microsoft.com/office/drawing/2014/main" id="{A48879B0-4CE4-474C-B932-547334F281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0343" y="3825883"/>
                        <a:ext cx="979487"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7" descr="warning">
            <a:extLst>
              <a:ext uri="{FF2B5EF4-FFF2-40B4-BE49-F238E27FC236}">
                <a16:creationId xmlns:a16="http://schemas.microsoft.com/office/drawing/2014/main" id="{7D45140C-B360-4964-850B-6E71B79377C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18541" y="4726863"/>
            <a:ext cx="990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4">
            <a:extLst>
              <a:ext uri="{FF2B5EF4-FFF2-40B4-BE49-F238E27FC236}">
                <a16:creationId xmlns:a16="http://schemas.microsoft.com/office/drawing/2014/main" id="{ED7C38C1-C3FC-4083-A2D3-16B13D5E409B}"/>
              </a:ext>
            </a:extLst>
          </p:cNvPr>
          <p:cNvSpPr>
            <a:spLocks noChangeArrowheads="1"/>
          </p:cNvSpPr>
          <p:nvPr/>
        </p:nvSpPr>
        <p:spPr bwMode="auto">
          <a:xfrm>
            <a:off x="5673261" y="1555750"/>
            <a:ext cx="1066800" cy="609600"/>
          </a:xfrm>
          <a:prstGeom prst="ellipse">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13" name="Text Box 22">
            <a:extLst>
              <a:ext uri="{FF2B5EF4-FFF2-40B4-BE49-F238E27FC236}">
                <a16:creationId xmlns:a16="http://schemas.microsoft.com/office/drawing/2014/main" id="{D5EEE709-EB8F-4D6C-8D73-5AA852A18FC5}"/>
              </a:ext>
            </a:extLst>
          </p:cNvPr>
          <p:cNvSpPr txBox="1">
            <a:spLocks noChangeArrowheads="1"/>
          </p:cNvSpPr>
          <p:nvPr/>
        </p:nvSpPr>
        <p:spPr bwMode="auto">
          <a:xfrm>
            <a:off x="1117786" y="4414930"/>
            <a:ext cx="6409287" cy="1508105"/>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b="1" dirty="0">
                <a:latin typeface="+mn-lt"/>
              </a:rPr>
              <a:t>For Assignment 3:</a:t>
            </a:r>
          </a:p>
          <a:p>
            <a:pPr marL="119063" indent="-119063" eaLnBrk="1" hangingPunct="1">
              <a:buFont typeface="Arial" panose="020B0604020202020204" pitchFamily="34" charset="0"/>
              <a:buChar char="•"/>
            </a:pPr>
            <a:r>
              <a:rPr lang="en-GB" altLang="en-US" sz="1400" dirty="0">
                <a:latin typeface="+mn-lt"/>
              </a:rPr>
              <a:t>The chord length c affects Reynolds number, and is currently unknown. Assumptions will have to be made using the </a:t>
            </a:r>
            <a:r>
              <a:rPr lang="en-GB" altLang="en-US" sz="1400" b="1" dirty="0">
                <a:latin typeface="+mn-lt"/>
              </a:rPr>
              <a:t>Mean Aerodynamic Chord </a:t>
            </a:r>
            <a:r>
              <a:rPr lang="en-GB" altLang="en-US" sz="1400" dirty="0">
                <a:latin typeface="+mn-lt"/>
              </a:rPr>
              <a:t>(next lecture) </a:t>
            </a:r>
          </a:p>
          <a:p>
            <a:pPr marL="119063" indent="-119063" eaLnBrk="1" hangingPunct="1">
              <a:buFont typeface="Arial" panose="020B0604020202020204" pitchFamily="34" charset="0"/>
              <a:buChar char="•"/>
            </a:pPr>
            <a:r>
              <a:rPr lang="en-GB" altLang="en-US" sz="1400" dirty="0">
                <a:latin typeface="+mn-lt"/>
              </a:rPr>
              <a:t>The speed V is the freestream velocity component in the plane of the airfoil. An assumption will need to be made for </a:t>
            </a:r>
            <a:r>
              <a:rPr lang="en-GB" altLang="en-US" sz="1400" b="1" dirty="0">
                <a:latin typeface="+mn-lt"/>
              </a:rPr>
              <a:t>sweep angle</a:t>
            </a:r>
          </a:p>
          <a:p>
            <a:pPr algn="ctr" eaLnBrk="1" hangingPunct="1"/>
            <a:r>
              <a:rPr lang="en-GB" altLang="en-US" b="1" dirty="0">
                <a:latin typeface="+mn-lt"/>
              </a:rPr>
              <a:t>Iterations may be required, see note!</a:t>
            </a:r>
          </a:p>
        </p:txBody>
      </p:sp>
    </p:spTree>
    <p:extLst>
      <p:ext uri="{BB962C8B-B14F-4D97-AF65-F5344CB8AC3E}">
        <p14:creationId xmlns:p14="http://schemas.microsoft.com/office/powerpoint/2010/main" val="989584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Viscosity Effects</a:t>
            </a:r>
            <a:br>
              <a:rPr lang="en-US" sz="3600" dirty="0"/>
            </a:br>
            <a:endParaRPr lang="en-US" dirty="0"/>
          </a:p>
        </p:txBody>
      </p:sp>
      <p:sp>
        <p:nvSpPr>
          <p:cNvPr id="4" name="Content Placeholder 3">
            <a:extLst>
              <a:ext uri="{FF2B5EF4-FFF2-40B4-BE49-F238E27FC236}">
                <a16:creationId xmlns:a16="http://schemas.microsoft.com/office/drawing/2014/main" id="{C0E22CAF-4CFF-4B67-BB97-51B7244F1BAB}"/>
              </a:ext>
            </a:extLst>
          </p:cNvPr>
          <p:cNvSpPr>
            <a:spLocks noGrp="1"/>
          </p:cNvSpPr>
          <p:nvPr>
            <p:ph idx="1"/>
          </p:nvPr>
        </p:nvSpPr>
        <p:spPr/>
        <p:txBody>
          <a:bodyPr/>
          <a:lstStyle/>
          <a:p>
            <a:pPr eaLnBrk="1" hangingPunct="1"/>
            <a:r>
              <a:rPr lang="en-GB" altLang="en-US" sz="2000" b="1" dirty="0"/>
              <a:t>The Reynolds Number has a great effect on </a:t>
            </a:r>
            <a:r>
              <a:rPr lang="en-GB" altLang="en-US" sz="2000" b="1" dirty="0" err="1"/>
              <a:t>C</a:t>
            </a:r>
            <a:r>
              <a:rPr lang="en-GB" altLang="en-US" sz="2000" b="1" baseline="-25000" dirty="0" err="1"/>
              <a:t>lmax</a:t>
            </a:r>
            <a:r>
              <a:rPr lang="en-GB" altLang="en-US" sz="2000" b="1" dirty="0"/>
              <a:t> </a:t>
            </a:r>
            <a:r>
              <a:rPr lang="en-GB" altLang="en-US" sz="2000" dirty="0"/>
              <a:t>(which also depends on t/c and camber)</a:t>
            </a:r>
          </a:p>
          <a:p>
            <a:pPr eaLnBrk="1" hangingPunct="1"/>
            <a:endParaRPr lang="en-GB" altLang="en-US" sz="2000" b="1" dirty="0"/>
          </a:p>
          <a:p>
            <a:pPr eaLnBrk="1" hangingPunct="1"/>
            <a:r>
              <a:rPr lang="en-GB" altLang="en-US" sz="2000" dirty="0"/>
              <a:t>It is important that the </a:t>
            </a:r>
            <a:r>
              <a:rPr lang="en-GB" altLang="en-US" sz="2000" b="1" dirty="0"/>
              <a:t>right Cl-alpha curves are used </a:t>
            </a:r>
            <a:r>
              <a:rPr lang="en-GB" altLang="en-US" sz="2000" dirty="0"/>
              <a:t>when analysing low speed wing performance </a:t>
            </a:r>
          </a:p>
          <a:p>
            <a:pPr eaLnBrk="1" hangingPunct="1"/>
            <a:endParaRPr lang="en-GB" altLang="en-US" sz="1600" dirty="0"/>
          </a:p>
          <a:p>
            <a:pPr eaLnBrk="1" hangingPunct="1"/>
            <a:endParaRPr lang="en-GB" altLang="en-US" sz="1600" dirty="0"/>
          </a:p>
          <a:p>
            <a:pPr eaLnBrk="1" hangingPunct="1"/>
            <a:endParaRPr lang="en-GB" altLang="en-US" sz="1600" dirty="0"/>
          </a:p>
          <a:p>
            <a:pPr eaLnBrk="1" hangingPunct="1"/>
            <a:endParaRPr lang="en-GB" altLang="en-US" sz="1600" dirty="0"/>
          </a:p>
          <a:p>
            <a:pPr eaLnBrk="1" hangingPunct="1"/>
            <a:endParaRPr lang="en-GB" altLang="en-US" sz="1600" dirty="0"/>
          </a:p>
          <a:p>
            <a:pPr eaLnBrk="1" hangingPunct="1"/>
            <a:endParaRPr lang="en-GB" altLang="en-US" sz="1600" dirty="0"/>
          </a:p>
          <a:p>
            <a:pPr eaLnBrk="1" hangingPunct="1"/>
            <a:endParaRPr lang="en-GB" altLang="en-US" sz="1600" dirty="0"/>
          </a:p>
          <a:p>
            <a:pPr eaLnBrk="1" hangingPunct="1"/>
            <a:r>
              <a:rPr lang="en-GB" altLang="en-US" sz="2000" b="1" dirty="0"/>
              <a:t>High Re values allow the flow to stay attached longer </a:t>
            </a:r>
            <a:r>
              <a:rPr lang="en-GB" altLang="en-US" sz="2000" dirty="0"/>
              <a:t>(the boundary layer has more energy to cope with the adverse pressure gradient), hence decreasing the drag contribution due to flow separation and increasing the maximum value of lift coefficient!</a:t>
            </a:r>
          </a:p>
          <a:p>
            <a:pPr marL="0" indent="0" eaLnBrk="1" hangingPunct="1">
              <a:buNone/>
            </a:pPr>
            <a:endParaRPr lang="en-GB" altLang="en-US" sz="1600" dirty="0"/>
          </a:p>
        </p:txBody>
      </p:sp>
      <p:sp>
        <p:nvSpPr>
          <p:cNvPr id="5" name="TextBox 4">
            <a:extLst>
              <a:ext uri="{FF2B5EF4-FFF2-40B4-BE49-F238E27FC236}">
                <a16:creationId xmlns:a16="http://schemas.microsoft.com/office/drawing/2014/main" id="{FE6756A6-0416-4B22-8A7B-AD8F400E689F}"/>
              </a:ext>
            </a:extLst>
          </p:cNvPr>
          <p:cNvSpPr txBox="1"/>
          <p:nvPr/>
        </p:nvSpPr>
        <p:spPr>
          <a:xfrm>
            <a:off x="2268344" y="2915602"/>
            <a:ext cx="7812358" cy="1754326"/>
          </a:xfrm>
          <a:prstGeom prst="rect">
            <a:avLst/>
          </a:prstGeom>
          <a:solidFill>
            <a:srgbClr val="FFFF00"/>
          </a:solidFill>
          <a:ln>
            <a:solidFill>
              <a:schemeClr val="tx1"/>
            </a:solidFill>
          </a:ln>
        </p:spPr>
        <p:txBody>
          <a:bodyPr wrap="square">
            <a:spAutoFit/>
          </a:bodyPr>
          <a:lstStyle/>
          <a:p>
            <a:pPr marL="0" lvl="1" algn="just"/>
            <a:r>
              <a:rPr lang="en-GB" altLang="en-US" sz="1800" dirty="0"/>
              <a:t>At low speed (Take off and landing), it is important the wing is able to provide the highest </a:t>
            </a:r>
            <a:r>
              <a:rPr lang="en-GB" altLang="en-US" sz="1800" dirty="0" err="1"/>
              <a:t>C</a:t>
            </a:r>
            <a:r>
              <a:rPr lang="en-GB" altLang="en-US" baseline="-25000" dirty="0" err="1"/>
              <a:t>Lmax</a:t>
            </a:r>
            <a:r>
              <a:rPr lang="en-GB" altLang="en-US" sz="1800" dirty="0"/>
              <a:t>. Since the wing </a:t>
            </a:r>
            <a:r>
              <a:rPr lang="en-GB" altLang="en-US" sz="1800" dirty="0" err="1"/>
              <a:t>C</a:t>
            </a:r>
            <a:r>
              <a:rPr lang="en-GB" altLang="en-US" sz="1800" baseline="-25000" dirty="0" err="1"/>
              <a:t>Lmax</a:t>
            </a:r>
            <a:r>
              <a:rPr lang="en-GB" altLang="en-US" sz="1800" dirty="0"/>
              <a:t> depends on the </a:t>
            </a:r>
            <a:r>
              <a:rPr lang="en-GB" altLang="en-US" sz="1800" dirty="0" err="1"/>
              <a:t>C</a:t>
            </a:r>
            <a:r>
              <a:rPr lang="en-GB" altLang="en-US" baseline="-25000" dirty="0" err="1"/>
              <a:t>lmax</a:t>
            </a:r>
            <a:r>
              <a:rPr lang="en-GB" altLang="en-US" sz="1800" dirty="0"/>
              <a:t> of the airfoils, </a:t>
            </a:r>
            <a:r>
              <a:rPr lang="en-GB" altLang="en-US" sz="1800" b="1" dirty="0"/>
              <a:t>it is important that the appropriate low-speed Re is used to calculate </a:t>
            </a:r>
            <a:r>
              <a:rPr lang="en-GB" altLang="en-US" sz="1800" b="1" dirty="0" err="1"/>
              <a:t>C</a:t>
            </a:r>
            <a:r>
              <a:rPr lang="en-GB" altLang="en-US" baseline="-25000" dirty="0" err="1"/>
              <a:t>lmax</a:t>
            </a:r>
            <a:r>
              <a:rPr lang="en-GB" altLang="en-US" sz="1800" dirty="0"/>
              <a:t>. </a:t>
            </a:r>
          </a:p>
          <a:p>
            <a:pPr marL="0" lvl="1" algn="just"/>
            <a:endParaRPr lang="en-GB" altLang="en-US" dirty="0"/>
          </a:p>
          <a:p>
            <a:pPr marL="0" lvl="1" algn="just"/>
            <a:r>
              <a:rPr lang="en-GB" altLang="en-US" sz="1800" dirty="0"/>
              <a:t>Using the Cl-alpha curves for cruise condition would bring to a </a:t>
            </a:r>
            <a:r>
              <a:rPr lang="en-GB" altLang="en-US" sz="1800" b="1" dirty="0"/>
              <a:t>large overestimation</a:t>
            </a:r>
            <a:r>
              <a:rPr lang="en-GB" altLang="en-US" sz="1800" dirty="0"/>
              <a:t> of the actual maximum lifting capability of the wing at low speed!</a:t>
            </a:r>
          </a:p>
        </p:txBody>
      </p:sp>
    </p:spTree>
    <p:extLst>
      <p:ext uri="{BB962C8B-B14F-4D97-AF65-F5344CB8AC3E}">
        <p14:creationId xmlns:p14="http://schemas.microsoft.com/office/powerpoint/2010/main" val="1541325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Viscosity Effects</a:t>
            </a: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599" y="1600207"/>
            <a:ext cx="10575074" cy="4108119"/>
          </a:xfrm>
        </p:spPr>
        <p:txBody>
          <a:bodyPr/>
          <a:lstStyle/>
          <a:p>
            <a:pPr marL="0" indent="0" eaLnBrk="1" hangingPunct="1">
              <a:buNone/>
            </a:pPr>
            <a:endParaRPr lang="en-GB" altLang="en-US" dirty="0"/>
          </a:p>
          <a:p>
            <a:pPr marL="457200" indent="-457200" eaLnBrk="1" hangingPunct="1">
              <a:buFont typeface="+mj-lt"/>
              <a:buAutoNum type="arabicPeriod"/>
            </a:pPr>
            <a:endParaRPr lang="en-US" altLang="en-US" dirty="0"/>
          </a:p>
        </p:txBody>
      </p:sp>
      <p:grpSp>
        <p:nvGrpSpPr>
          <p:cNvPr id="32" name="Group 31">
            <a:extLst>
              <a:ext uri="{FF2B5EF4-FFF2-40B4-BE49-F238E27FC236}">
                <a16:creationId xmlns:a16="http://schemas.microsoft.com/office/drawing/2014/main" id="{4CB7196B-CDB8-4982-A452-1E1E0183D6D0}"/>
              </a:ext>
            </a:extLst>
          </p:cNvPr>
          <p:cNvGrpSpPr/>
          <p:nvPr/>
        </p:nvGrpSpPr>
        <p:grpSpPr>
          <a:xfrm>
            <a:off x="689779" y="1330026"/>
            <a:ext cx="10521843" cy="4318984"/>
            <a:chOff x="940791" y="717847"/>
            <a:chExt cx="12396457" cy="5088472"/>
          </a:xfrm>
        </p:grpSpPr>
        <p:sp>
          <p:nvSpPr>
            <p:cNvPr id="5" name="Line 2">
              <a:extLst>
                <a:ext uri="{FF2B5EF4-FFF2-40B4-BE49-F238E27FC236}">
                  <a16:creationId xmlns:a16="http://schemas.microsoft.com/office/drawing/2014/main" id="{D88E4B13-C79F-42CF-A01F-35763ADB4F66}"/>
                </a:ext>
              </a:extLst>
            </p:cNvPr>
            <p:cNvSpPr>
              <a:spLocks noChangeShapeType="1"/>
            </p:cNvSpPr>
            <p:nvPr/>
          </p:nvSpPr>
          <p:spPr bwMode="auto">
            <a:xfrm flipV="1">
              <a:off x="1763751" y="1578414"/>
              <a:ext cx="0" cy="411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 name="Line 3">
              <a:extLst>
                <a:ext uri="{FF2B5EF4-FFF2-40B4-BE49-F238E27FC236}">
                  <a16:creationId xmlns:a16="http://schemas.microsoft.com/office/drawing/2014/main" id="{784DA547-1B61-4643-A2FE-C79D08B46B52}"/>
                </a:ext>
              </a:extLst>
            </p:cNvPr>
            <p:cNvSpPr>
              <a:spLocks noChangeShapeType="1"/>
            </p:cNvSpPr>
            <p:nvPr/>
          </p:nvSpPr>
          <p:spPr bwMode="auto">
            <a:xfrm rot="5400000" flipV="1">
              <a:off x="2678151" y="3651054"/>
              <a:ext cx="0" cy="347472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Line 4">
              <a:extLst>
                <a:ext uri="{FF2B5EF4-FFF2-40B4-BE49-F238E27FC236}">
                  <a16:creationId xmlns:a16="http://schemas.microsoft.com/office/drawing/2014/main" id="{A95582E7-F65A-4AA4-BE10-CA6C8677A9DC}"/>
                </a:ext>
              </a:extLst>
            </p:cNvPr>
            <p:cNvSpPr>
              <a:spLocks noChangeShapeType="1"/>
            </p:cNvSpPr>
            <p:nvPr/>
          </p:nvSpPr>
          <p:spPr bwMode="auto">
            <a:xfrm flipV="1">
              <a:off x="1252766" y="2797613"/>
              <a:ext cx="1958785" cy="289559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8" name="Arc 5">
              <a:extLst>
                <a:ext uri="{FF2B5EF4-FFF2-40B4-BE49-F238E27FC236}">
                  <a16:creationId xmlns:a16="http://schemas.microsoft.com/office/drawing/2014/main" id="{1300F509-09E3-42C3-A539-80150920368D}"/>
                </a:ext>
              </a:extLst>
            </p:cNvPr>
            <p:cNvSpPr>
              <a:spLocks/>
            </p:cNvSpPr>
            <p:nvPr/>
          </p:nvSpPr>
          <p:spPr bwMode="auto">
            <a:xfrm flipV="1">
              <a:off x="3209964" y="2505591"/>
              <a:ext cx="1112837" cy="685800"/>
            </a:xfrm>
            <a:custGeom>
              <a:avLst/>
              <a:gdLst>
                <a:gd name="T0" fmla="*/ 35344660 w 35038"/>
                <a:gd name="T1" fmla="*/ 13065505 h 21600"/>
                <a:gd name="T2" fmla="*/ 0 w 35038"/>
                <a:gd name="T3" fmla="*/ 12394120 h 21600"/>
                <a:gd name="T4" fmla="*/ 17914427 w 35038"/>
                <a:gd name="T5" fmla="*/ 0 h 21600"/>
                <a:gd name="T6" fmla="*/ 0 60000 65536"/>
                <a:gd name="T7" fmla="*/ 0 60000 65536"/>
                <a:gd name="T8" fmla="*/ 0 60000 65536"/>
                <a:gd name="T9" fmla="*/ 0 w 35038"/>
                <a:gd name="T10" fmla="*/ 0 h 21600"/>
                <a:gd name="T11" fmla="*/ 35038 w 35038"/>
                <a:gd name="T12" fmla="*/ 21600 h 21600"/>
              </a:gdLst>
              <a:ahLst/>
              <a:cxnLst>
                <a:cxn ang="T6">
                  <a:pos x="T0" y="T1"/>
                </a:cxn>
                <a:cxn ang="T7">
                  <a:pos x="T2" y="T3"/>
                </a:cxn>
                <a:cxn ang="T8">
                  <a:pos x="T4" y="T5"/>
                </a:cxn>
              </a:cxnLst>
              <a:rect l="T9" t="T10" r="T11" b="T12"/>
              <a:pathLst>
                <a:path w="35038" h="21600" fill="none" extrusionOk="0">
                  <a:moveTo>
                    <a:pt x="35038" y="12961"/>
                  </a:moveTo>
                  <a:cubicBezTo>
                    <a:pt x="30958" y="18399"/>
                    <a:pt x="24557" y="21599"/>
                    <a:pt x="17759" y="21600"/>
                  </a:cubicBezTo>
                  <a:cubicBezTo>
                    <a:pt x="10671" y="21600"/>
                    <a:pt x="4034" y="18122"/>
                    <a:pt x="-1" y="12295"/>
                  </a:cubicBezTo>
                </a:path>
                <a:path w="35038" h="21600" stroke="0" extrusionOk="0">
                  <a:moveTo>
                    <a:pt x="35038" y="12961"/>
                  </a:moveTo>
                  <a:cubicBezTo>
                    <a:pt x="30958" y="18399"/>
                    <a:pt x="24557" y="21599"/>
                    <a:pt x="17759" y="21600"/>
                  </a:cubicBezTo>
                  <a:cubicBezTo>
                    <a:pt x="10671" y="21600"/>
                    <a:pt x="4034" y="18122"/>
                    <a:pt x="-1" y="12295"/>
                  </a:cubicBezTo>
                  <a:lnTo>
                    <a:pt x="17759" y="0"/>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aphicFrame>
          <p:nvGraphicFramePr>
            <p:cNvPr id="9" name="Object 6">
              <a:extLst>
                <a:ext uri="{FF2B5EF4-FFF2-40B4-BE49-F238E27FC236}">
                  <a16:creationId xmlns:a16="http://schemas.microsoft.com/office/drawing/2014/main" id="{C633D58F-51E3-4CCB-9FA5-E8B8DA635C87}"/>
                </a:ext>
              </a:extLst>
            </p:cNvPr>
            <p:cNvGraphicFramePr>
              <a:graphicFrameLocks noChangeAspect="1"/>
            </p:cNvGraphicFramePr>
            <p:nvPr/>
          </p:nvGraphicFramePr>
          <p:xfrm>
            <a:off x="1102937" y="2153089"/>
            <a:ext cx="668085" cy="603250"/>
          </p:xfrm>
          <a:graphic>
            <a:graphicData uri="http://schemas.openxmlformats.org/presentationml/2006/ole">
              <mc:AlternateContent xmlns:mc="http://schemas.openxmlformats.org/markup-compatibility/2006">
                <mc:Choice xmlns:v="urn:schemas-microsoft-com:vml" Requires="v">
                  <p:oleObj name="Equation" r:id="rId3" imgW="266400" imgH="241200" progId="Equation.3">
                    <p:embed/>
                  </p:oleObj>
                </mc:Choice>
                <mc:Fallback>
                  <p:oleObj name="Equation" r:id="rId3" imgW="266400" imgH="241200" progId="Equation.3">
                    <p:embed/>
                    <p:pic>
                      <p:nvPicPr>
                        <p:cNvPr id="9" name="Object 6">
                          <a:extLst>
                            <a:ext uri="{FF2B5EF4-FFF2-40B4-BE49-F238E27FC236}">
                              <a16:creationId xmlns:a16="http://schemas.microsoft.com/office/drawing/2014/main" id="{C633D58F-51E3-4CCB-9FA5-E8B8DA635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937" y="2153089"/>
                          <a:ext cx="668085" cy="603250"/>
                        </a:xfrm>
                        <a:prstGeom prst="rect">
                          <a:avLst/>
                        </a:prstGeom>
                        <a:noFill/>
                        <a:ln w="9525">
                          <a:noFill/>
                          <a:miter lim="800000"/>
                          <a:headEnd/>
                          <a:tailEnd/>
                        </a:ln>
                        <a:effectLst/>
                      </p:spPr>
                    </p:pic>
                  </p:oleObj>
                </mc:Fallback>
              </mc:AlternateContent>
            </a:graphicData>
          </a:graphic>
        </p:graphicFrame>
        <p:graphicFrame>
          <p:nvGraphicFramePr>
            <p:cNvPr id="10" name="Object 7">
              <a:extLst>
                <a:ext uri="{FF2B5EF4-FFF2-40B4-BE49-F238E27FC236}">
                  <a16:creationId xmlns:a16="http://schemas.microsoft.com/office/drawing/2014/main" id="{320065BC-D149-4C3A-8C58-1E7CDE9C894C}"/>
                </a:ext>
              </a:extLst>
            </p:cNvPr>
            <p:cNvGraphicFramePr>
              <a:graphicFrameLocks noChangeAspect="1"/>
            </p:cNvGraphicFramePr>
            <p:nvPr/>
          </p:nvGraphicFramePr>
          <p:xfrm>
            <a:off x="1306551" y="1502214"/>
            <a:ext cx="393700" cy="642938"/>
          </p:xfrm>
          <a:graphic>
            <a:graphicData uri="http://schemas.openxmlformats.org/presentationml/2006/ole">
              <mc:AlternateContent xmlns:mc="http://schemas.openxmlformats.org/markup-compatibility/2006">
                <mc:Choice xmlns:v="urn:schemas-microsoft-com:vml" Requires="v">
                  <p:oleObj name="Equation" r:id="rId5" imgW="139680" imgH="228600" progId="Equation.3">
                    <p:embed/>
                  </p:oleObj>
                </mc:Choice>
                <mc:Fallback>
                  <p:oleObj name="Equation" r:id="rId5" imgW="139680" imgH="228600" progId="Equation.3">
                    <p:embed/>
                    <p:pic>
                      <p:nvPicPr>
                        <p:cNvPr id="10" name="Object 7">
                          <a:extLst>
                            <a:ext uri="{FF2B5EF4-FFF2-40B4-BE49-F238E27FC236}">
                              <a16:creationId xmlns:a16="http://schemas.microsoft.com/office/drawing/2014/main" id="{320065BC-D149-4C3A-8C58-1E7CDE9C8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6551" y="1502214"/>
                          <a:ext cx="3937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11">
              <a:extLst>
                <a:ext uri="{FF2B5EF4-FFF2-40B4-BE49-F238E27FC236}">
                  <a16:creationId xmlns:a16="http://schemas.microsoft.com/office/drawing/2014/main" id="{78C10E67-24BB-4C06-9BCA-AF12058B228F}"/>
                </a:ext>
              </a:extLst>
            </p:cNvPr>
            <p:cNvSpPr>
              <a:spLocks noChangeShapeType="1"/>
            </p:cNvSpPr>
            <p:nvPr/>
          </p:nvSpPr>
          <p:spPr bwMode="auto">
            <a:xfrm flipH="1">
              <a:off x="1641514" y="2492814"/>
              <a:ext cx="2636837"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7" name="Text Box 18">
              <a:extLst>
                <a:ext uri="{FF2B5EF4-FFF2-40B4-BE49-F238E27FC236}">
                  <a16:creationId xmlns:a16="http://schemas.microsoft.com/office/drawing/2014/main" id="{861DB758-0CD4-422D-852C-6ECE2FA4A06D}"/>
                </a:ext>
              </a:extLst>
            </p:cNvPr>
            <p:cNvSpPr txBox="1">
              <a:spLocks noChangeArrowheads="1"/>
            </p:cNvSpPr>
            <p:nvPr/>
          </p:nvSpPr>
          <p:spPr bwMode="auto">
            <a:xfrm>
              <a:off x="4278351" y="5436987"/>
              <a:ext cx="325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cs typeface="Tahoma" panose="020B0604030504040204" pitchFamily="34" charset="0"/>
                </a:rPr>
                <a:t>α</a:t>
              </a:r>
            </a:p>
          </p:txBody>
        </p:sp>
        <p:sp>
          <p:nvSpPr>
            <p:cNvPr id="18" name="Line 19">
              <a:extLst>
                <a:ext uri="{FF2B5EF4-FFF2-40B4-BE49-F238E27FC236}">
                  <a16:creationId xmlns:a16="http://schemas.microsoft.com/office/drawing/2014/main" id="{BCE1C449-77D8-410E-95F0-4388083C8F9B}"/>
                </a:ext>
              </a:extLst>
            </p:cNvPr>
            <p:cNvSpPr>
              <a:spLocks noChangeShapeType="1"/>
            </p:cNvSpPr>
            <p:nvPr/>
          </p:nvSpPr>
          <p:spPr bwMode="auto">
            <a:xfrm flipV="1">
              <a:off x="3059151" y="1702239"/>
              <a:ext cx="812800" cy="13239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29" name="Line 4">
              <a:extLst>
                <a:ext uri="{FF2B5EF4-FFF2-40B4-BE49-F238E27FC236}">
                  <a16:creationId xmlns:a16="http://schemas.microsoft.com/office/drawing/2014/main" id="{7BEBCC15-46D1-4262-9D89-177FBE47489A}"/>
                </a:ext>
              </a:extLst>
            </p:cNvPr>
            <p:cNvSpPr>
              <a:spLocks noChangeShapeType="1"/>
            </p:cNvSpPr>
            <p:nvPr/>
          </p:nvSpPr>
          <p:spPr bwMode="auto">
            <a:xfrm flipV="1">
              <a:off x="1216574" y="3274604"/>
              <a:ext cx="1681203" cy="2485256"/>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0" name="Arc 5">
              <a:extLst>
                <a:ext uri="{FF2B5EF4-FFF2-40B4-BE49-F238E27FC236}">
                  <a16:creationId xmlns:a16="http://schemas.microsoft.com/office/drawing/2014/main" id="{2C3E38D9-2B34-44BB-9D08-9C6304946326}"/>
                </a:ext>
              </a:extLst>
            </p:cNvPr>
            <p:cNvSpPr>
              <a:spLocks/>
            </p:cNvSpPr>
            <p:nvPr/>
          </p:nvSpPr>
          <p:spPr bwMode="auto">
            <a:xfrm flipV="1">
              <a:off x="2897776" y="2990710"/>
              <a:ext cx="1517731" cy="685800"/>
            </a:xfrm>
            <a:custGeom>
              <a:avLst/>
              <a:gdLst>
                <a:gd name="T0" fmla="*/ 35344660 w 35038"/>
                <a:gd name="T1" fmla="*/ 13065505 h 21600"/>
                <a:gd name="T2" fmla="*/ 0 w 35038"/>
                <a:gd name="T3" fmla="*/ 12394120 h 21600"/>
                <a:gd name="T4" fmla="*/ 17914427 w 35038"/>
                <a:gd name="T5" fmla="*/ 0 h 21600"/>
                <a:gd name="T6" fmla="*/ 0 60000 65536"/>
                <a:gd name="T7" fmla="*/ 0 60000 65536"/>
                <a:gd name="T8" fmla="*/ 0 60000 65536"/>
                <a:gd name="T9" fmla="*/ 0 w 35038"/>
                <a:gd name="T10" fmla="*/ 0 h 21600"/>
                <a:gd name="T11" fmla="*/ 35038 w 35038"/>
                <a:gd name="T12" fmla="*/ 21600 h 21600"/>
              </a:gdLst>
              <a:ahLst/>
              <a:cxnLst>
                <a:cxn ang="T6">
                  <a:pos x="T0" y="T1"/>
                </a:cxn>
                <a:cxn ang="T7">
                  <a:pos x="T2" y="T3"/>
                </a:cxn>
                <a:cxn ang="T8">
                  <a:pos x="T4" y="T5"/>
                </a:cxn>
              </a:cxnLst>
              <a:rect l="T9" t="T10" r="T11" b="T12"/>
              <a:pathLst>
                <a:path w="35038" h="21600" fill="none" extrusionOk="0">
                  <a:moveTo>
                    <a:pt x="35038" y="12961"/>
                  </a:moveTo>
                  <a:cubicBezTo>
                    <a:pt x="30958" y="18399"/>
                    <a:pt x="24557" y="21599"/>
                    <a:pt x="17759" y="21600"/>
                  </a:cubicBezTo>
                  <a:cubicBezTo>
                    <a:pt x="10671" y="21600"/>
                    <a:pt x="4034" y="18122"/>
                    <a:pt x="-1" y="12295"/>
                  </a:cubicBezTo>
                </a:path>
                <a:path w="35038" h="21600" stroke="0" extrusionOk="0">
                  <a:moveTo>
                    <a:pt x="35038" y="12961"/>
                  </a:moveTo>
                  <a:cubicBezTo>
                    <a:pt x="30958" y="18399"/>
                    <a:pt x="24557" y="21599"/>
                    <a:pt x="17759" y="21600"/>
                  </a:cubicBezTo>
                  <a:cubicBezTo>
                    <a:pt x="10671" y="21600"/>
                    <a:pt x="4034" y="18122"/>
                    <a:pt x="-1" y="12295"/>
                  </a:cubicBezTo>
                  <a:lnTo>
                    <a:pt x="17759" y="0"/>
                  </a:lnTo>
                  <a:close/>
                </a:path>
              </a:pathLst>
            </a:cu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31" name="Arrow: Right 30">
              <a:extLst>
                <a:ext uri="{FF2B5EF4-FFF2-40B4-BE49-F238E27FC236}">
                  <a16:creationId xmlns:a16="http://schemas.microsoft.com/office/drawing/2014/main" id="{8404588B-C325-48D6-9450-1B07C17180E0}"/>
                </a:ext>
              </a:extLst>
            </p:cNvPr>
            <p:cNvSpPr/>
            <p:nvPr/>
          </p:nvSpPr>
          <p:spPr>
            <a:xfrm rot="5400000" flipH="1">
              <a:off x="3985320" y="2606782"/>
              <a:ext cx="1221430" cy="73631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Re</a:t>
              </a:r>
            </a:p>
          </p:txBody>
        </p:sp>
        <p:sp>
          <p:nvSpPr>
            <p:cNvPr id="47" name="Arrow: Right 46">
              <a:extLst>
                <a:ext uri="{FF2B5EF4-FFF2-40B4-BE49-F238E27FC236}">
                  <a16:creationId xmlns:a16="http://schemas.microsoft.com/office/drawing/2014/main" id="{FE4BE189-1A47-4F12-BA33-0FD0183DA6F7}"/>
                </a:ext>
              </a:extLst>
            </p:cNvPr>
            <p:cNvSpPr/>
            <p:nvPr/>
          </p:nvSpPr>
          <p:spPr>
            <a:xfrm rot="5400000" flipH="1">
              <a:off x="12358374" y="960403"/>
              <a:ext cx="1221430" cy="73631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Re</a:t>
              </a:r>
            </a:p>
          </p:txBody>
        </p:sp>
      </p:grpSp>
      <p:graphicFrame>
        <p:nvGraphicFramePr>
          <p:cNvPr id="36" name="Object 7">
            <a:extLst>
              <a:ext uri="{FF2B5EF4-FFF2-40B4-BE49-F238E27FC236}">
                <a16:creationId xmlns:a16="http://schemas.microsoft.com/office/drawing/2014/main" id="{1F3BC650-3223-471A-99A8-7C2AEDD3F9B5}"/>
              </a:ext>
            </a:extLst>
          </p:cNvPr>
          <p:cNvGraphicFramePr>
            <a:graphicFrameLocks noChangeAspect="1"/>
          </p:cNvGraphicFramePr>
          <p:nvPr/>
        </p:nvGraphicFramePr>
        <p:xfrm>
          <a:off x="5813536" y="2135777"/>
          <a:ext cx="716672" cy="504500"/>
        </p:xfrm>
        <a:graphic>
          <a:graphicData uri="http://schemas.openxmlformats.org/presentationml/2006/ole">
            <mc:AlternateContent xmlns:mc="http://schemas.openxmlformats.org/markup-compatibility/2006">
              <mc:Choice xmlns:v="urn:schemas-microsoft-com:vml" Requires="v">
                <p:oleObj name="Equation" r:id="rId7" imgW="342720" imgH="241200" progId="Equation.3">
                  <p:embed/>
                </p:oleObj>
              </mc:Choice>
              <mc:Fallback>
                <p:oleObj name="Equation" r:id="rId7" imgW="342720" imgH="241200" progId="Equation.3">
                  <p:embed/>
                  <p:pic>
                    <p:nvPicPr>
                      <p:cNvPr id="36" name="Object 7">
                        <a:extLst>
                          <a:ext uri="{FF2B5EF4-FFF2-40B4-BE49-F238E27FC236}">
                            <a16:creationId xmlns:a16="http://schemas.microsoft.com/office/drawing/2014/main" id="{1F3BC650-3223-471A-99A8-7C2AEDD3F9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3536" y="2135777"/>
                        <a:ext cx="716672" cy="50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8">
            <a:extLst>
              <a:ext uri="{FF2B5EF4-FFF2-40B4-BE49-F238E27FC236}">
                <a16:creationId xmlns:a16="http://schemas.microsoft.com/office/drawing/2014/main" id="{78E07DF8-C2E8-4817-8E8D-66B582034188}"/>
              </a:ext>
            </a:extLst>
          </p:cNvPr>
          <p:cNvSpPr txBox="1">
            <a:spLocks noChangeArrowheads="1"/>
          </p:cNvSpPr>
          <p:nvPr/>
        </p:nvSpPr>
        <p:spPr bwMode="auto">
          <a:xfrm>
            <a:off x="7630117" y="3155282"/>
            <a:ext cx="232336" cy="27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cs typeface="Tahoma" panose="020B0604030504040204" pitchFamily="34" charset="0"/>
              </a:rPr>
              <a:t>α</a:t>
            </a:r>
          </a:p>
        </p:txBody>
      </p:sp>
      <p:grpSp>
        <p:nvGrpSpPr>
          <p:cNvPr id="48" name="Group 47">
            <a:extLst>
              <a:ext uri="{FF2B5EF4-FFF2-40B4-BE49-F238E27FC236}">
                <a16:creationId xmlns:a16="http://schemas.microsoft.com/office/drawing/2014/main" id="{79265291-25CD-4D78-BEC6-5C8FE48E90FB}"/>
              </a:ext>
            </a:extLst>
          </p:cNvPr>
          <p:cNvGrpSpPr/>
          <p:nvPr/>
        </p:nvGrpSpPr>
        <p:grpSpPr>
          <a:xfrm>
            <a:off x="4615963" y="2682414"/>
            <a:ext cx="3263278" cy="2489493"/>
            <a:chOff x="4185737" y="2909153"/>
            <a:chExt cx="4469771" cy="2489493"/>
          </a:xfrm>
        </p:grpSpPr>
        <p:sp>
          <p:nvSpPr>
            <p:cNvPr id="34" name="Line 5">
              <a:extLst>
                <a:ext uri="{FF2B5EF4-FFF2-40B4-BE49-F238E27FC236}">
                  <a16:creationId xmlns:a16="http://schemas.microsoft.com/office/drawing/2014/main" id="{7517F379-BB18-49A8-B508-112421015582}"/>
                </a:ext>
              </a:extLst>
            </p:cNvPr>
            <p:cNvSpPr>
              <a:spLocks noChangeShapeType="1"/>
            </p:cNvSpPr>
            <p:nvPr/>
          </p:nvSpPr>
          <p:spPr bwMode="auto">
            <a:xfrm flipV="1">
              <a:off x="6166015" y="2909153"/>
              <a:ext cx="0" cy="2489493"/>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40" name="Line 12">
              <a:extLst>
                <a:ext uri="{FF2B5EF4-FFF2-40B4-BE49-F238E27FC236}">
                  <a16:creationId xmlns:a16="http://schemas.microsoft.com/office/drawing/2014/main" id="{CDF42FFC-03B0-45CD-9499-607717EA2582}"/>
                </a:ext>
              </a:extLst>
            </p:cNvPr>
            <p:cNvSpPr>
              <a:spLocks noChangeShapeType="1"/>
            </p:cNvSpPr>
            <p:nvPr/>
          </p:nvSpPr>
          <p:spPr bwMode="auto">
            <a:xfrm>
              <a:off x="4185737" y="3744192"/>
              <a:ext cx="4469771" cy="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2" name="Freeform 13">
              <a:extLst>
                <a:ext uri="{FF2B5EF4-FFF2-40B4-BE49-F238E27FC236}">
                  <a16:creationId xmlns:a16="http://schemas.microsoft.com/office/drawing/2014/main" id="{3AC3D6E8-1B85-4FD3-AF0F-8945A65DA160}"/>
                </a:ext>
              </a:extLst>
            </p:cNvPr>
            <p:cNvSpPr>
              <a:spLocks/>
            </p:cNvSpPr>
            <p:nvPr/>
          </p:nvSpPr>
          <p:spPr bwMode="auto">
            <a:xfrm>
              <a:off x="4398016" y="4122667"/>
              <a:ext cx="3922837" cy="643591"/>
            </a:xfrm>
            <a:custGeom>
              <a:avLst/>
              <a:gdLst>
                <a:gd name="T0" fmla="*/ 0 w 3328"/>
                <a:gd name="T1" fmla="*/ 20637 h 546"/>
                <a:gd name="T2" fmla="*/ 254000 w 3328"/>
                <a:gd name="T3" fmla="*/ 604837 h 546"/>
                <a:gd name="T4" fmla="*/ 1066800 w 3328"/>
                <a:gd name="T5" fmla="*/ 782637 h 546"/>
                <a:gd name="T6" fmla="*/ 4343400 w 3328"/>
                <a:gd name="T7" fmla="*/ 96837 h 546"/>
                <a:gd name="T8" fmla="*/ 5003800 w 3328"/>
                <a:gd name="T9" fmla="*/ 198437 h 546"/>
                <a:gd name="T10" fmla="*/ 5283200 w 3328"/>
                <a:gd name="T11" fmla="*/ 617537 h 546"/>
                <a:gd name="T12" fmla="*/ 0 60000 65536"/>
                <a:gd name="T13" fmla="*/ 0 60000 65536"/>
                <a:gd name="T14" fmla="*/ 0 60000 65536"/>
                <a:gd name="T15" fmla="*/ 0 60000 65536"/>
                <a:gd name="T16" fmla="*/ 0 60000 65536"/>
                <a:gd name="T17" fmla="*/ 0 60000 65536"/>
                <a:gd name="T18" fmla="*/ 0 w 3328"/>
                <a:gd name="T19" fmla="*/ 0 h 546"/>
                <a:gd name="T20" fmla="*/ 3328 w 3328"/>
                <a:gd name="T21" fmla="*/ 546 h 546"/>
              </a:gdLst>
              <a:ahLst/>
              <a:cxnLst>
                <a:cxn ang="T12">
                  <a:pos x="T0" y="T1"/>
                </a:cxn>
                <a:cxn ang="T13">
                  <a:pos x="T2" y="T3"/>
                </a:cxn>
                <a:cxn ang="T14">
                  <a:pos x="T4" y="T5"/>
                </a:cxn>
                <a:cxn ang="T15">
                  <a:pos x="T6" y="T7"/>
                </a:cxn>
                <a:cxn ang="T16">
                  <a:pos x="T8" y="T9"/>
                </a:cxn>
                <a:cxn ang="T17">
                  <a:pos x="T10" y="T11"/>
                </a:cxn>
              </a:cxnLst>
              <a:rect l="T18" t="T19" r="T20" b="T21"/>
              <a:pathLst>
                <a:path w="3328" h="546">
                  <a:moveTo>
                    <a:pt x="0" y="13"/>
                  </a:moveTo>
                  <a:cubicBezTo>
                    <a:pt x="28" y="74"/>
                    <a:pt x="48" y="301"/>
                    <a:pt x="160" y="381"/>
                  </a:cubicBezTo>
                  <a:cubicBezTo>
                    <a:pt x="272" y="461"/>
                    <a:pt x="243" y="546"/>
                    <a:pt x="672" y="493"/>
                  </a:cubicBezTo>
                  <a:lnTo>
                    <a:pt x="2736" y="61"/>
                  </a:lnTo>
                  <a:cubicBezTo>
                    <a:pt x="3149" y="0"/>
                    <a:pt x="3053" y="70"/>
                    <a:pt x="3152" y="125"/>
                  </a:cubicBezTo>
                  <a:cubicBezTo>
                    <a:pt x="3251" y="180"/>
                    <a:pt x="3291" y="334"/>
                    <a:pt x="3328" y="389"/>
                  </a:cubicBezTo>
                </a:path>
              </a:pathLst>
            </a:custGeom>
            <a:noFill/>
            <a:ln w="28575"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4" name="Freeform 22">
              <a:extLst>
                <a:ext uri="{FF2B5EF4-FFF2-40B4-BE49-F238E27FC236}">
                  <a16:creationId xmlns:a16="http://schemas.microsoft.com/office/drawing/2014/main" id="{20B0DFA4-4C2D-46B6-AB30-7AC096AFDBE0}"/>
                </a:ext>
              </a:extLst>
            </p:cNvPr>
            <p:cNvSpPr>
              <a:spLocks/>
            </p:cNvSpPr>
            <p:nvPr/>
          </p:nvSpPr>
          <p:spPr bwMode="auto">
            <a:xfrm>
              <a:off x="4577183" y="4703784"/>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6" name="Freeform 23">
              <a:extLst>
                <a:ext uri="{FF2B5EF4-FFF2-40B4-BE49-F238E27FC236}">
                  <a16:creationId xmlns:a16="http://schemas.microsoft.com/office/drawing/2014/main" id="{17CEEEB0-99EE-468D-A465-CEBA68935FDC}"/>
                </a:ext>
              </a:extLst>
            </p:cNvPr>
            <p:cNvSpPr>
              <a:spLocks/>
            </p:cNvSpPr>
            <p:nvPr/>
          </p:nvSpPr>
          <p:spPr bwMode="auto">
            <a:xfrm flipH="1" flipV="1">
              <a:off x="7792779" y="3628776"/>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49" name="Freeform 13">
              <a:extLst>
                <a:ext uri="{FF2B5EF4-FFF2-40B4-BE49-F238E27FC236}">
                  <a16:creationId xmlns:a16="http://schemas.microsoft.com/office/drawing/2014/main" id="{7D12A8B0-A74C-4D38-9176-E43169DD2EA8}"/>
                </a:ext>
              </a:extLst>
            </p:cNvPr>
            <p:cNvSpPr>
              <a:spLocks/>
            </p:cNvSpPr>
            <p:nvPr/>
          </p:nvSpPr>
          <p:spPr bwMode="auto">
            <a:xfrm>
              <a:off x="4355475" y="4153900"/>
              <a:ext cx="3922837" cy="643591"/>
            </a:xfrm>
            <a:custGeom>
              <a:avLst/>
              <a:gdLst>
                <a:gd name="T0" fmla="*/ 0 w 3328"/>
                <a:gd name="T1" fmla="*/ 20637 h 546"/>
                <a:gd name="T2" fmla="*/ 254000 w 3328"/>
                <a:gd name="T3" fmla="*/ 604837 h 546"/>
                <a:gd name="T4" fmla="*/ 1066800 w 3328"/>
                <a:gd name="T5" fmla="*/ 782637 h 546"/>
                <a:gd name="T6" fmla="*/ 4343400 w 3328"/>
                <a:gd name="T7" fmla="*/ 96837 h 546"/>
                <a:gd name="T8" fmla="*/ 5003800 w 3328"/>
                <a:gd name="T9" fmla="*/ 198437 h 546"/>
                <a:gd name="T10" fmla="*/ 5283200 w 3328"/>
                <a:gd name="T11" fmla="*/ 617537 h 546"/>
                <a:gd name="T12" fmla="*/ 0 60000 65536"/>
                <a:gd name="T13" fmla="*/ 0 60000 65536"/>
                <a:gd name="T14" fmla="*/ 0 60000 65536"/>
                <a:gd name="T15" fmla="*/ 0 60000 65536"/>
                <a:gd name="T16" fmla="*/ 0 60000 65536"/>
                <a:gd name="T17" fmla="*/ 0 60000 65536"/>
                <a:gd name="T18" fmla="*/ 0 w 3328"/>
                <a:gd name="T19" fmla="*/ 0 h 546"/>
                <a:gd name="T20" fmla="*/ 3328 w 3328"/>
                <a:gd name="T21" fmla="*/ 546 h 546"/>
              </a:gdLst>
              <a:ahLst/>
              <a:cxnLst>
                <a:cxn ang="T12">
                  <a:pos x="T0" y="T1"/>
                </a:cxn>
                <a:cxn ang="T13">
                  <a:pos x="T2" y="T3"/>
                </a:cxn>
                <a:cxn ang="T14">
                  <a:pos x="T4" y="T5"/>
                </a:cxn>
                <a:cxn ang="T15">
                  <a:pos x="T6" y="T7"/>
                </a:cxn>
                <a:cxn ang="T16">
                  <a:pos x="T8" y="T9"/>
                </a:cxn>
                <a:cxn ang="T17">
                  <a:pos x="T10" y="T11"/>
                </a:cxn>
              </a:cxnLst>
              <a:rect l="T18" t="T19" r="T20" b="T21"/>
              <a:pathLst>
                <a:path w="3328" h="546">
                  <a:moveTo>
                    <a:pt x="0" y="13"/>
                  </a:moveTo>
                  <a:cubicBezTo>
                    <a:pt x="28" y="74"/>
                    <a:pt x="48" y="301"/>
                    <a:pt x="160" y="381"/>
                  </a:cubicBezTo>
                  <a:cubicBezTo>
                    <a:pt x="272" y="461"/>
                    <a:pt x="243" y="546"/>
                    <a:pt x="672" y="493"/>
                  </a:cubicBezTo>
                  <a:lnTo>
                    <a:pt x="2736" y="61"/>
                  </a:lnTo>
                  <a:cubicBezTo>
                    <a:pt x="3149" y="0"/>
                    <a:pt x="3053" y="70"/>
                    <a:pt x="3152" y="125"/>
                  </a:cubicBezTo>
                  <a:cubicBezTo>
                    <a:pt x="3251" y="180"/>
                    <a:pt x="3291" y="334"/>
                    <a:pt x="3328" y="389"/>
                  </a:cubicBezTo>
                </a:path>
              </a:pathLst>
            </a:custGeom>
            <a:noFill/>
            <a:ln w="28575" cap="flat" cmpd="sng">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50" name="Freeform 22">
              <a:extLst>
                <a:ext uri="{FF2B5EF4-FFF2-40B4-BE49-F238E27FC236}">
                  <a16:creationId xmlns:a16="http://schemas.microsoft.com/office/drawing/2014/main" id="{A5DC377F-A929-401D-9584-0E4532ADBAAE}"/>
                </a:ext>
              </a:extLst>
            </p:cNvPr>
            <p:cNvSpPr>
              <a:spLocks/>
            </p:cNvSpPr>
            <p:nvPr/>
          </p:nvSpPr>
          <p:spPr bwMode="auto">
            <a:xfrm>
              <a:off x="4534643" y="4744448"/>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00B0F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51" name="Freeform 23">
              <a:extLst>
                <a:ext uri="{FF2B5EF4-FFF2-40B4-BE49-F238E27FC236}">
                  <a16:creationId xmlns:a16="http://schemas.microsoft.com/office/drawing/2014/main" id="{A1B09E7A-27CA-42E6-AA1E-9B31670DDEB3}"/>
                </a:ext>
              </a:extLst>
            </p:cNvPr>
            <p:cNvSpPr>
              <a:spLocks/>
            </p:cNvSpPr>
            <p:nvPr/>
          </p:nvSpPr>
          <p:spPr bwMode="auto">
            <a:xfrm flipH="1" flipV="1">
              <a:off x="7750238" y="3655739"/>
              <a:ext cx="499785" cy="546934"/>
            </a:xfrm>
            <a:custGeom>
              <a:avLst/>
              <a:gdLst>
                <a:gd name="T0" fmla="*/ 673100 w 424"/>
                <a:gd name="T1" fmla="*/ 0 h 464"/>
                <a:gd name="T2" fmla="*/ 444500 w 424"/>
                <a:gd name="T3" fmla="*/ 76200 h 464"/>
                <a:gd name="T4" fmla="*/ 215900 w 424"/>
                <a:gd name="T5" fmla="*/ 228600 h 464"/>
                <a:gd name="T6" fmla="*/ 114300 w 424"/>
                <a:gd name="T7" fmla="*/ 381000 h 464"/>
                <a:gd name="T8" fmla="*/ 50800 w 424"/>
                <a:gd name="T9" fmla="*/ 584200 h 464"/>
                <a:gd name="T10" fmla="*/ 0 w 424"/>
                <a:gd name="T11" fmla="*/ 736600 h 464"/>
                <a:gd name="T12" fmla="*/ 0 60000 65536"/>
                <a:gd name="T13" fmla="*/ 0 60000 65536"/>
                <a:gd name="T14" fmla="*/ 0 60000 65536"/>
                <a:gd name="T15" fmla="*/ 0 60000 65536"/>
                <a:gd name="T16" fmla="*/ 0 60000 65536"/>
                <a:gd name="T17" fmla="*/ 0 60000 65536"/>
                <a:gd name="T18" fmla="*/ 0 w 424"/>
                <a:gd name="T19" fmla="*/ 0 h 464"/>
                <a:gd name="T20" fmla="*/ 424 w 424"/>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424" h="464">
                  <a:moveTo>
                    <a:pt x="424" y="0"/>
                  </a:moveTo>
                  <a:cubicBezTo>
                    <a:pt x="376" y="12"/>
                    <a:pt x="328" y="24"/>
                    <a:pt x="280" y="48"/>
                  </a:cubicBezTo>
                  <a:cubicBezTo>
                    <a:pt x="232" y="72"/>
                    <a:pt x="171" y="112"/>
                    <a:pt x="136" y="144"/>
                  </a:cubicBezTo>
                  <a:cubicBezTo>
                    <a:pt x="101" y="176"/>
                    <a:pt x="89" y="203"/>
                    <a:pt x="72" y="240"/>
                  </a:cubicBezTo>
                  <a:cubicBezTo>
                    <a:pt x="55" y="277"/>
                    <a:pt x="44" y="331"/>
                    <a:pt x="32" y="368"/>
                  </a:cubicBezTo>
                  <a:cubicBezTo>
                    <a:pt x="20" y="405"/>
                    <a:pt x="7" y="444"/>
                    <a:pt x="0" y="464"/>
                  </a:cubicBezTo>
                </a:path>
              </a:pathLst>
            </a:custGeom>
            <a:noFill/>
            <a:ln w="28575" cap="flat" cmpd="sng">
              <a:solidFill>
                <a:srgbClr val="00B0F0"/>
              </a:solidFill>
              <a:prstDash val="dash"/>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grpSp>
      <p:grpSp>
        <p:nvGrpSpPr>
          <p:cNvPr id="69" name="Group 68">
            <a:extLst>
              <a:ext uri="{FF2B5EF4-FFF2-40B4-BE49-F238E27FC236}">
                <a16:creationId xmlns:a16="http://schemas.microsoft.com/office/drawing/2014/main" id="{24479E93-B8C1-4CAB-BFEE-D41D26CB899C}"/>
              </a:ext>
            </a:extLst>
          </p:cNvPr>
          <p:cNvGrpSpPr/>
          <p:nvPr/>
        </p:nvGrpSpPr>
        <p:grpSpPr>
          <a:xfrm rot="5400000">
            <a:off x="7834526" y="1559989"/>
            <a:ext cx="4594630" cy="3774001"/>
            <a:chOff x="6874774" y="1633619"/>
            <a:chExt cx="4594630" cy="3774001"/>
          </a:xfrm>
        </p:grpSpPr>
        <p:sp>
          <p:nvSpPr>
            <p:cNvPr id="55" name="Line 5">
              <a:extLst>
                <a:ext uri="{FF2B5EF4-FFF2-40B4-BE49-F238E27FC236}">
                  <a16:creationId xmlns:a16="http://schemas.microsoft.com/office/drawing/2014/main" id="{BA3E31BC-B244-440F-8EA7-D9C8489EFC4C}"/>
                </a:ext>
              </a:extLst>
            </p:cNvPr>
            <p:cNvSpPr>
              <a:spLocks noChangeShapeType="1"/>
            </p:cNvSpPr>
            <p:nvPr/>
          </p:nvSpPr>
          <p:spPr bwMode="auto">
            <a:xfrm flipV="1">
              <a:off x="9608800" y="1883591"/>
              <a:ext cx="0" cy="3200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6" name="Line 6">
              <a:extLst>
                <a:ext uri="{FF2B5EF4-FFF2-40B4-BE49-F238E27FC236}">
                  <a16:creationId xmlns:a16="http://schemas.microsoft.com/office/drawing/2014/main" id="{72B8B886-F742-4145-80CD-B014753E15FE}"/>
                </a:ext>
              </a:extLst>
            </p:cNvPr>
            <p:cNvSpPr>
              <a:spLocks noChangeShapeType="1"/>
            </p:cNvSpPr>
            <p:nvPr/>
          </p:nvSpPr>
          <p:spPr bwMode="auto">
            <a:xfrm>
              <a:off x="8206042" y="4550591"/>
              <a:ext cx="3263362" cy="0"/>
            </a:xfrm>
            <a:prstGeom prst="line">
              <a:avLst/>
            </a:prstGeom>
            <a:noFill/>
            <a:ln w="9525">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7" name="Rectangle 9">
              <a:extLst>
                <a:ext uri="{FF2B5EF4-FFF2-40B4-BE49-F238E27FC236}">
                  <a16:creationId xmlns:a16="http://schemas.microsoft.com/office/drawing/2014/main" id="{D63218C4-8FCF-4FFB-8351-A168200423FB}"/>
                </a:ext>
              </a:extLst>
            </p:cNvPr>
            <p:cNvSpPr>
              <a:spLocks noChangeArrowheads="1"/>
            </p:cNvSpPr>
            <p:nvPr/>
          </p:nvSpPr>
          <p:spPr bwMode="auto">
            <a:xfrm rot="16200000">
              <a:off x="9121731" y="1643878"/>
              <a:ext cx="389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C</a:t>
              </a:r>
              <a:r>
                <a:rPr lang="en-GB" altLang="en-US" b="1" baseline="-25000" dirty="0">
                  <a:latin typeface="+mn-lt"/>
                </a:rPr>
                <a:t>d</a:t>
              </a:r>
            </a:p>
          </p:txBody>
        </p:sp>
        <p:sp>
          <p:nvSpPr>
            <p:cNvPr id="58" name="Rectangle 10">
              <a:extLst>
                <a:ext uri="{FF2B5EF4-FFF2-40B4-BE49-F238E27FC236}">
                  <a16:creationId xmlns:a16="http://schemas.microsoft.com/office/drawing/2014/main" id="{2A52D9A2-0803-487A-945B-90D472625FEC}"/>
                </a:ext>
              </a:extLst>
            </p:cNvPr>
            <p:cNvSpPr>
              <a:spLocks noChangeArrowheads="1"/>
            </p:cNvSpPr>
            <p:nvPr/>
          </p:nvSpPr>
          <p:spPr bwMode="auto">
            <a:xfrm rot="16200000">
              <a:off x="8000070" y="4581540"/>
              <a:ext cx="46880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C</a:t>
              </a:r>
              <a:r>
                <a:rPr lang="en-GB" altLang="en-US" b="1" baseline="-25000" dirty="0">
                  <a:latin typeface="+mn-lt"/>
                </a:rPr>
                <a:t>l</a:t>
              </a:r>
            </a:p>
          </p:txBody>
        </p:sp>
        <p:sp>
          <p:nvSpPr>
            <p:cNvPr id="59" name="Freeform 11">
              <a:extLst>
                <a:ext uri="{FF2B5EF4-FFF2-40B4-BE49-F238E27FC236}">
                  <a16:creationId xmlns:a16="http://schemas.microsoft.com/office/drawing/2014/main" id="{9FD6E5AE-F663-4AE4-9A71-34B1D00A3171}"/>
                </a:ext>
              </a:extLst>
            </p:cNvPr>
            <p:cNvSpPr>
              <a:spLocks/>
            </p:cNvSpPr>
            <p:nvPr/>
          </p:nvSpPr>
          <p:spPr bwMode="auto">
            <a:xfrm>
              <a:off x="7204302" y="2124891"/>
              <a:ext cx="3721205" cy="2084388"/>
            </a:xfrm>
            <a:custGeom>
              <a:avLst/>
              <a:gdLst>
                <a:gd name="T0" fmla="*/ 0 w 3056"/>
                <a:gd name="T1" fmla="*/ 63500 h 1313"/>
                <a:gd name="T2" fmla="*/ 685800 w 3056"/>
                <a:gd name="T3" fmla="*/ 1130300 h 1313"/>
                <a:gd name="T4" fmla="*/ 1676400 w 3056"/>
                <a:gd name="T5" fmla="*/ 1892301 h 1313"/>
                <a:gd name="T6" fmla="*/ 2476500 w 3056"/>
                <a:gd name="T7" fmla="*/ 2082801 h 1313"/>
                <a:gd name="T8" fmla="*/ 3390900 w 3056"/>
                <a:gd name="T9" fmla="*/ 1879601 h 1313"/>
                <a:gd name="T10" fmla="*/ 4102100 w 3056"/>
                <a:gd name="T11" fmla="*/ 1193800 h 1313"/>
                <a:gd name="T12" fmla="*/ 4851400 w 3056"/>
                <a:gd name="T13" fmla="*/ 0 h 1313"/>
                <a:gd name="T14" fmla="*/ 0 60000 65536"/>
                <a:gd name="T15" fmla="*/ 0 60000 65536"/>
                <a:gd name="T16" fmla="*/ 0 60000 65536"/>
                <a:gd name="T17" fmla="*/ 0 60000 65536"/>
                <a:gd name="T18" fmla="*/ 0 60000 65536"/>
                <a:gd name="T19" fmla="*/ 0 60000 65536"/>
                <a:gd name="T20" fmla="*/ 0 60000 65536"/>
                <a:gd name="T21" fmla="*/ 0 w 3056"/>
                <a:gd name="T22" fmla="*/ 0 h 1313"/>
                <a:gd name="T23" fmla="*/ 3056 w 3056"/>
                <a:gd name="T24" fmla="*/ 1313 h 1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56" h="1313">
                  <a:moveTo>
                    <a:pt x="0" y="40"/>
                  </a:moveTo>
                  <a:cubicBezTo>
                    <a:pt x="128" y="280"/>
                    <a:pt x="256" y="520"/>
                    <a:pt x="432" y="712"/>
                  </a:cubicBezTo>
                  <a:cubicBezTo>
                    <a:pt x="608" y="904"/>
                    <a:pt x="868" y="1092"/>
                    <a:pt x="1056" y="1192"/>
                  </a:cubicBezTo>
                  <a:cubicBezTo>
                    <a:pt x="1244" y="1292"/>
                    <a:pt x="1380" y="1313"/>
                    <a:pt x="1560" y="1312"/>
                  </a:cubicBezTo>
                  <a:cubicBezTo>
                    <a:pt x="1740" y="1311"/>
                    <a:pt x="1965" y="1277"/>
                    <a:pt x="2136" y="1184"/>
                  </a:cubicBezTo>
                  <a:cubicBezTo>
                    <a:pt x="2307" y="1091"/>
                    <a:pt x="2431" y="949"/>
                    <a:pt x="2584" y="752"/>
                  </a:cubicBezTo>
                  <a:cubicBezTo>
                    <a:pt x="2737" y="555"/>
                    <a:pt x="2958" y="156"/>
                    <a:pt x="3056" y="0"/>
                  </a:cubicBezTo>
                </a:path>
              </a:pathLst>
            </a:custGeom>
            <a:noFill/>
            <a:ln w="28575" cap="flat" cmpd="sng">
              <a:solidFill>
                <a:schemeClr val="tx2">
                  <a:lumMod val="60000"/>
                  <a:lumOff val="4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60" name="Text Box 13">
              <a:extLst>
                <a:ext uri="{FF2B5EF4-FFF2-40B4-BE49-F238E27FC236}">
                  <a16:creationId xmlns:a16="http://schemas.microsoft.com/office/drawing/2014/main" id="{881759ED-7EA6-48A5-892A-F5CE8D4B4F58}"/>
                </a:ext>
              </a:extLst>
            </p:cNvPr>
            <p:cNvSpPr txBox="1">
              <a:spLocks noChangeArrowheads="1"/>
            </p:cNvSpPr>
            <p:nvPr/>
          </p:nvSpPr>
          <p:spPr bwMode="auto">
            <a:xfrm rot="16200000">
              <a:off x="10490530" y="3914247"/>
              <a:ext cx="6848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err="1">
                  <a:latin typeface="+mn-lt"/>
                </a:rPr>
                <a:t>C</a:t>
              </a:r>
              <a:r>
                <a:rPr lang="en-GB" altLang="en-US" sz="2000" b="1" baseline="-25000" dirty="0" err="1">
                  <a:latin typeface="+mn-lt"/>
                </a:rPr>
                <a:t>dmin</a:t>
              </a:r>
              <a:endParaRPr lang="en-GB" altLang="en-US" sz="2000" b="1" baseline="-25000" dirty="0">
                <a:latin typeface="+mn-lt"/>
              </a:endParaRPr>
            </a:p>
          </p:txBody>
        </p:sp>
        <p:sp>
          <p:nvSpPr>
            <p:cNvPr id="63" name="Line 16">
              <a:extLst>
                <a:ext uri="{FF2B5EF4-FFF2-40B4-BE49-F238E27FC236}">
                  <a16:creationId xmlns:a16="http://schemas.microsoft.com/office/drawing/2014/main" id="{1C69AC5F-B00A-48D8-BFD7-82988E1774FF}"/>
                </a:ext>
              </a:extLst>
            </p:cNvPr>
            <p:cNvSpPr>
              <a:spLocks noChangeShapeType="1"/>
            </p:cNvSpPr>
            <p:nvPr/>
          </p:nvSpPr>
          <p:spPr bwMode="auto">
            <a:xfrm flipH="1">
              <a:off x="8475749" y="4207691"/>
              <a:ext cx="215712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70" name="Freeform 11">
              <a:extLst>
                <a:ext uri="{FF2B5EF4-FFF2-40B4-BE49-F238E27FC236}">
                  <a16:creationId xmlns:a16="http://schemas.microsoft.com/office/drawing/2014/main" id="{9BB6177C-D316-4DA7-BD07-87928C4B275B}"/>
                </a:ext>
              </a:extLst>
            </p:cNvPr>
            <p:cNvSpPr>
              <a:spLocks/>
            </p:cNvSpPr>
            <p:nvPr/>
          </p:nvSpPr>
          <p:spPr bwMode="auto">
            <a:xfrm>
              <a:off x="6874774" y="2247553"/>
              <a:ext cx="4359408" cy="2084388"/>
            </a:xfrm>
            <a:custGeom>
              <a:avLst/>
              <a:gdLst>
                <a:gd name="T0" fmla="*/ 0 w 3056"/>
                <a:gd name="T1" fmla="*/ 63500 h 1313"/>
                <a:gd name="T2" fmla="*/ 685800 w 3056"/>
                <a:gd name="T3" fmla="*/ 1130300 h 1313"/>
                <a:gd name="T4" fmla="*/ 1676400 w 3056"/>
                <a:gd name="T5" fmla="*/ 1892301 h 1313"/>
                <a:gd name="T6" fmla="*/ 2476500 w 3056"/>
                <a:gd name="T7" fmla="*/ 2082801 h 1313"/>
                <a:gd name="T8" fmla="*/ 3390900 w 3056"/>
                <a:gd name="T9" fmla="*/ 1879601 h 1313"/>
                <a:gd name="T10" fmla="*/ 4102100 w 3056"/>
                <a:gd name="T11" fmla="*/ 1193800 h 1313"/>
                <a:gd name="T12" fmla="*/ 4851400 w 3056"/>
                <a:gd name="T13" fmla="*/ 0 h 1313"/>
                <a:gd name="T14" fmla="*/ 0 60000 65536"/>
                <a:gd name="T15" fmla="*/ 0 60000 65536"/>
                <a:gd name="T16" fmla="*/ 0 60000 65536"/>
                <a:gd name="T17" fmla="*/ 0 60000 65536"/>
                <a:gd name="T18" fmla="*/ 0 60000 65536"/>
                <a:gd name="T19" fmla="*/ 0 60000 65536"/>
                <a:gd name="T20" fmla="*/ 0 60000 65536"/>
                <a:gd name="T21" fmla="*/ 0 w 3056"/>
                <a:gd name="T22" fmla="*/ 0 h 1313"/>
                <a:gd name="T23" fmla="*/ 3056 w 3056"/>
                <a:gd name="T24" fmla="*/ 1313 h 1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56" h="1313">
                  <a:moveTo>
                    <a:pt x="0" y="40"/>
                  </a:moveTo>
                  <a:cubicBezTo>
                    <a:pt x="128" y="280"/>
                    <a:pt x="256" y="520"/>
                    <a:pt x="432" y="712"/>
                  </a:cubicBezTo>
                  <a:cubicBezTo>
                    <a:pt x="608" y="904"/>
                    <a:pt x="868" y="1092"/>
                    <a:pt x="1056" y="1192"/>
                  </a:cubicBezTo>
                  <a:cubicBezTo>
                    <a:pt x="1244" y="1292"/>
                    <a:pt x="1380" y="1313"/>
                    <a:pt x="1560" y="1312"/>
                  </a:cubicBezTo>
                  <a:cubicBezTo>
                    <a:pt x="1740" y="1311"/>
                    <a:pt x="1965" y="1277"/>
                    <a:pt x="2136" y="1184"/>
                  </a:cubicBezTo>
                  <a:cubicBezTo>
                    <a:pt x="2307" y="1091"/>
                    <a:pt x="2431" y="949"/>
                    <a:pt x="2584" y="752"/>
                  </a:cubicBezTo>
                  <a:cubicBezTo>
                    <a:pt x="2737" y="555"/>
                    <a:pt x="2958" y="156"/>
                    <a:pt x="3056" y="0"/>
                  </a:cubicBezTo>
                </a:path>
              </a:pathLst>
            </a:custGeom>
            <a:noFill/>
            <a:ln w="28575" cap="flat"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en-US"/>
            </a:p>
          </p:txBody>
        </p:sp>
        <p:sp>
          <p:nvSpPr>
            <p:cNvPr id="73" name="Line 24">
              <a:extLst>
                <a:ext uri="{FF2B5EF4-FFF2-40B4-BE49-F238E27FC236}">
                  <a16:creationId xmlns:a16="http://schemas.microsoft.com/office/drawing/2014/main" id="{DCCBB39E-D6D7-4868-8424-92888D96CEAC}"/>
                </a:ext>
              </a:extLst>
            </p:cNvPr>
            <p:cNvSpPr>
              <a:spLocks noChangeShapeType="1"/>
            </p:cNvSpPr>
            <p:nvPr/>
          </p:nvSpPr>
          <p:spPr bwMode="auto">
            <a:xfrm flipV="1">
              <a:off x="9097708" y="4140834"/>
              <a:ext cx="0" cy="838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dirty="0"/>
            </a:p>
          </p:txBody>
        </p:sp>
        <p:sp>
          <p:nvSpPr>
            <p:cNvPr id="74" name="Rectangle 25">
              <a:extLst>
                <a:ext uri="{FF2B5EF4-FFF2-40B4-BE49-F238E27FC236}">
                  <a16:creationId xmlns:a16="http://schemas.microsoft.com/office/drawing/2014/main" id="{A6AF33E1-AA93-44C6-A10C-4826E8A3446F}"/>
                </a:ext>
              </a:extLst>
            </p:cNvPr>
            <p:cNvSpPr>
              <a:spLocks noChangeArrowheads="1"/>
            </p:cNvSpPr>
            <p:nvPr/>
          </p:nvSpPr>
          <p:spPr bwMode="auto">
            <a:xfrm rot="16200000">
              <a:off x="8785851" y="4902834"/>
              <a:ext cx="609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err="1">
                  <a:latin typeface="+mn-lt"/>
                </a:rPr>
                <a:t>C</a:t>
              </a:r>
              <a:r>
                <a:rPr lang="en-GB" altLang="en-US" sz="2000" b="1" baseline="-25000" dirty="0" err="1">
                  <a:latin typeface="+mn-lt"/>
                </a:rPr>
                <a:t>ldes</a:t>
              </a:r>
              <a:endParaRPr lang="en-GB" altLang="en-US" sz="2000" b="1" baseline="-25000" dirty="0">
                <a:latin typeface="+mn-lt"/>
              </a:endParaRPr>
            </a:p>
          </p:txBody>
        </p:sp>
      </p:grpSp>
      <p:sp>
        <p:nvSpPr>
          <p:cNvPr id="4" name="Rectangle 3">
            <a:extLst>
              <a:ext uri="{FF2B5EF4-FFF2-40B4-BE49-F238E27FC236}">
                <a16:creationId xmlns:a16="http://schemas.microsoft.com/office/drawing/2014/main" id="{5F239833-1F7F-4F09-B0BE-11D87CFB5A91}"/>
              </a:ext>
            </a:extLst>
          </p:cNvPr>
          <p:cNvSpPr/>
          <p:nvPr/>
        </p:nvSpPr>
        <p:spPr>
          <a:xfrm>
            <a:off x="5510960" y="5248750"/>
            <a:ext cx="1466330" cy="545707"/>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20000"/>
              </a:spcBef>
            </a:pPr>
            <a:r>
              <a:rPr lang="en-US" dirty="0"/>
              <a:t>Minimal  Effect</a:t>
            </a:r>
          </a:p>
        </p:txBody>
      </p:sp>
      <p:sp>
        <p:nvSpPr>
          <p:cNvPr id="45" name="Arrow: Right 44">
            <a:extLst>
              <a:ext uri="{FF2B5EF4-FFF2-40B4-BE49-F238E27FC236}">
                <a16:creationId xmlns:a16="http://schemas.microsoft.com/office/drawing/2014/main" id="{817DD99E-9191-45AA-A0F0-B0ECED611B84}"/>
              </a:ext>
            </a:extLst>
          </p:cNvPr>
          <p:cNvSpPr/>
          <p:nvPr/>
        </p:nvSpPr>
        <p:spPr>
          <a:xfrm flipH="1">
            <a:off x="9532101" y="3052997"/>
            <a:ext cx="1036723"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Re</a:t>
            </a:r>
          </a:p>
        </p:txBody>
      </p:sp>
      <p:pic>
        <p:nvPicPr>
          <p:cNvPr id="16" name="Picture 25" descr="MCj02420010000[1]">
            <a:extLst>
              <a:ext uri="{FF2B5EF4-FFF2-40B4-BE49-F238E27FC236}">
                <a16:creationId xmlns:a16="http://schemas.microsoft.com/office/drawing/2014/main" id="{2D3F9E7B-59BD-4A9A-B29E-603CF70962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a:off x="3493693" y="3895928"/>
            <a:ext cx="4556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25" descr="MCj02420010000[1]">
            <a:extLst>
              <a:ext uri="{FF2B5EF4-FFF2-40B4-BE49-F238E27FC236}">
                <a16:creationId xmlns:a16="http://schemas.microsoft.com/office/drawing/2014/main" id="{0D7E52C0-73BE-4C63-80EF-85EABAE677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a:off x="10562585" y="3073791"/>
            <a:ext cx="4556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5" descr="MCj02420010000[1]">
            <a:extLst>
              <a:ext uri="{FF2B5EF4-FFF2-40B4-BE49-F238E27FC236}">
                <a16:creationId xmlns:a16="http://schemas.microsoft.com/office/drawing/2014/main" id="{99AA4CB9-439D-4F4A-80CB-4746C848EA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a:off x="10671329" y="2348451"/>
            <a:ext cx="4556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313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Viscosity Effects (Re = 3M, 6M, 9M)</a:t>
            </a:r>
            <a:endParaRPr lang="en-US" dirty="0"/>
          </a:p>
        </p:txBody>
      </p:sp>
      <p:pic>
        <p:nvPicPr>
          <p:cNvPr id="53" name="Picture 6">
            <a:extLst>
              <a:ext uri="{FF2B5EF4-FFF2-40B4-BE49-F238E27FC236}">
                <a16:creationId xmlns:a16="http://schemas.microsoft.com/office/drawing/2014/main" id="{138DDD9B-58C5-4445-8A6C-98A4CBC95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876" t="38396" r="49374" b="14999"/>
          <a:stretch>
            <a:fillRect/>
          </a:stretch>
        </p:blipFill>
        <p:spPr bwMode="auto">
          <a:xfrm>
            <a:off x="3220844" y="1628698"/>
            <a:ext cx="6477000" cy="431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 name="Picture 5">
            <a:extLst>
              <a:ext uri="{FF2B5EF4-FFF2-40B4-BE49-F238E27FC236}">
                <a16:creationId xmlns:a16="http://schemas.microsoft.com/office/drawing/2014/main" id="{0EA98F16-AD86-4ECF-B0D4-80607098E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626" t="25999" r="56250" b="67000"/>
          <a:stretch>
            <a:fillRect/>
          </a:stretch>
        </p:blipFill>
        <p:spPr bwMode="auto">
          <a:xfrm>
            <a:off x="6649844" y="1651000"/>
            <a:ext cx="220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4" name="Text Box 15">
            <a:extLst>
              <a:ext uri="{FF2B5EF4-FFF2-40B4-BE49-F238E27FC236}">
                <a16:creationId xmlns:a16="http://schemas.microsoft.com/office/drawing/2014/main" id="{4F0DB5E0-F360-4EA7-937C-B1F45EE4CE3C}"/>
              </a:ext>
            </a:extLst>
          </p:cNvPr>
          <p:cNvSpPr txBox="1">
            <a:spLocks noChangeArrowheads="1"/>
          </p:cNvSpPr>
          <p:nvPr/>
        </p:nvSpPr>
        <p:spPr bwMode="auto">
          <a:xfrm>
            <a:off x="9088244" y="1879600"/>
            <a:ext cx="2096429" cy="338554"/>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t>Significant effect</a:t>
            </a:r>
          </a:p>
        </p:txBody>
      </p:sp>
      <p:sp>
        <p:nvSpPr>
          <p:cNvPr id="65" name="Oval 16">
            <a:extLst>
              <a:ext uri="{FF2B5EF4-FFF2-40B4-BE49-F238E27FC236}">
                <a16:creationId xmlns:a16="http://schemas.microsoft.com/office/drawing/2014/main" id="{0721EBC6-7454-453B-AE2A-888AF439452D}"/>
              </a:ext>
            </a:extLst>
          </p:cNvPr>
          <p:cNvSpPr>
            <a:spLocks noChangeArrowheads="1"/>
          </p:cNvSpPr>
          <p:nvPr/>
        </p:nvSpPr>
        <p:spPr bwMode="auto">
          <a:xfrm>
            <a:off x="8478644" y="2870200"/>
            <a:ext cx="1219200" cy="1143000"/>
          </a:xfrm>
          <a:prstGeom prst="ellipse">
            <a:avLst/>
          </a:prstGeom>
          <a:noFill/>
          <a:ln w="19050" algn="ctr">
            <a:solidFill>
              <a:srgbClr val="FF33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66" name="Text Box 17">
            <a:extLst>
              <a:ext uri="{FF2B5EF4-FFF2-40B4-BE49-F238E27FC236}">
                <a16:creationId xmlns:a16="http://schemas.microsoft.com/office/drawing/2014/main" id="{4A9B577A-B420-4014-AB16-988C7A70DED7}"/>
              </a:ext>
            </a:extLst>
          </p:cNvPr>
          <p:cNvSpPr txBox="1">
            <a:spLocks noChangeArrowheads="1"/>
          </p:cNvSpPr>
          <p:nvPr/>
        </p:nvSpPr>
        <p:spPr bwMode="auto">
          <a:xfrm>
            <a:off x="3563744" y="2416712"/>
            <a:ext cx="2362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t>Friction and form drag decrease with higher Re</a:t>
            </a:r>
          </a:p>
        </p:txBody>
      </p:sp>
      <p:pic>
        <p:nvPicPr>
          <p:cNvPr id="67" name="Picture 18" descr="warning">
            <a:extLst>
              <a:ext uri="{FF2B5EF4-FFF2-40B4-BE49-F238E27FC236}">
                <a16:creationId xmlns:a16="http://schemas.microsoft.com/office/drawing/2014/main" id="{B536EA7F-0679-4B0A-8BEF-EBE3C2A2422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946588">
            <a:off x="10818541" y="4740810"/>
            <a:ext cx="990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 name="Straight Connector 16">
            <a:extLst>
              <a:ext uri="{FF2B5EF4-FFF2-40B4-BE49-F238E27FC236}">
                <a16:creationId xmlns:a16="http://schemas.microsoft.com/office/drawing/2014/main" id="{05A8FE58-55E8-45EC-B7E6-14D74E8B1DD1}"/>
              </a:ext>
            </a:extLst>
          </p:cNvPr>
          <p:cNvCxnSpPr>
            <a:cxnSpLocks noChangeShapeType="1"/>
            <a:endCxn id="65" idx="0"/>
          </p:cNvCxnSpPr>
          <p:nvPr/>
        </p:nvCxnSpPr>
        <p:spPr bwMode="auto">
          <a:xfrm flipH="1">
            <a:off x="9088244" y="2218154"/>
            <a:ext cx="381000" cy="652046"/>
          </a:xfrm>
          <a:prstGeom prst="line">
            <a:avLst/>
          </a:prstGeom>
          <a:noFill/>
          <a:ln w="1905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20" name="Arrow: Right 19">
            <a:extLst>
              <a:ext uri="{FF2B5EF4-FFF2-40B4-BE49-F238E27FC236}">
                <a16:creationId xmlns:a16="http://schemas.microsoft.com/office/drawing/2014/main" id="{71151CEF-384E-4F59-9C2D-1BBE24894102}"/>
              </a:ext>
            </a:extLst>
          </p:cNvPr>
          <p:cNvSpPr/>
          <p:nvPr/>
        </p:nvSpPr>
        <p:spPr>
          <a:xfrm rot="5400000" flipH="1">
            <a:off x="9522382" y="2976772"/>
            <a:ext cx="1036723"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Re</a:t>
            </a:r>
          </a:p>
        </p:txBody>
      </p:sp>
      <p:sp>
        <p:nvSpPr>
          <p:cNvPr id="75" name="Arrow: Right 74">
            <a:extLst>
              <a:ext uri="{FF2B5EF4-FFF2-40B4-BE49-F238E27FC236}">
                <a16:creationId xmlns:a16="http://schemas.microsoft.com/office/drawing/2014/main" id="{3064FEF5-C3B1-425B-BD19-B706EA298BE0}"/>
              </a:ext>
            </a:extLst>
          </p:cNvPr>
          <p:cNvSpPr/>
          <p:nvPr/>
        </p:nvSpPr>
        <p:spPr>
          <a:xfrm rot="3327593" flipH="1">
            <a:off x="5042326" y="3218423"/>
            <a:ext cx="1036723"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Re</a:t>
            </a:r>
          </a:p>
        </p:txBody>
      </p:sp>
      <p:sp>
        <p:nvSpPr>
          <p:cNvPr id="76" name="Arrow: Right 75">
            <a:extLst>
              <a:ext uri="{FF2B5EF4-FFF2-40B4-BE49-F238E27FC236}">
                <a16:creationId xmlns:a16="http://schemas.microsoft.com/office/drawing/2014/main" id="{CDE1BB54-D4CB-4FEA-9BBB-97BFBAA49D39}"/>
              </a:ext>
            </a:extLst>
          </p:cNvPr>
          <p:cNvSpPr/>
          <p:nvPr/>
        </p:nvSpPr>
        <p:spPr>
          <a:xfrm flipH="1">
            <a:off x="4506228" y="4424615"/>
            <a:ext cx="1036723"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Increasing Re</a:t>
            </a:r>
          </a:p>
        </p:txBody>
      </p:sp>
      <p:sp>
        <p:nvSpPr>
          <p:cNvPr id="78" name="Rectangle 77">
            <a:extLst>
              <a:ext uri="{FF2B5EF4-FFF2-40B4-BE49-F238E27FC236}">
                <a16:creationId xmlns:a16="http://schemas.microsoft.com/office/drawing/2014/main" id="{64506C68-8C48-4512-B3F5-B55C12D69854}"/>
              </a:ext>
            </a:extLst>
          </p:cNvPr>
          <p:cNvSpPr/>
          <p:nvPr/>
        </p:nvSpPr>
        <p:spPr>
          <a:xfrm>
            <a:off x="8265310" y="5566793"/>
            <a:ext cx="822933" cy="290596"/>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20000"/>
              </a:spcBef>
            </a:pPr>
            <a:r>
              <a:rPr lang="en-US" sz="1200" dirty="0"/>
              <a:t>No  Effect</a:t>
            </a:r>
          </a:p>
        </p:txBody>
      </p:sp>
      <p:sp>
        <p:nvSpPr>
          <p:cNvPr id="79" name="Rectangle 78">
            <a:extLst>
              <a:ext uri="{FF2B5EF4-FFF2-40B4-BE49-F238E27FC236}">
                <a16:creationId xmlns:a16="http://schemas.microsoft.com/office/drawing/2014/main" id="{41253AAA-2764-4CA5-8A21-671360EB0DD4}"/>
              </a:ext>
            </a:extLst>
          </p:cNvPr>
          <p:cNvSpPr/>
          <p:nvPr/>
        </p:nvSpPr>
        <p:spPr>
          <a:xfrm>
            <a:off x="8036711" y="4509435"/>
            <a:ext cx="822933" cy="290595"/>
          </a:xfrm>
          <a:prstGeom prst="rect">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20000"/>
              </a:spcBef>
            </a:pPr>
            <a:r>
              <a:rPr lang="en-US" sz="1200" dirty="0"/>
              <a:t>No  Effect</a:t>
            </a:r>
          </a:p>
        </p:txBody>
      </p:sp>
    </p:spTree>
    <p:extLst>
      <p:ext uri="{BB962C8B-B14F-4D97-AF65-F5344CB8AC3E}">
        <p14:creationId xmlns:p14="http://schemas.microsoft.com/office/powerpoint/2010/main" val="115738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Mach Effect</a:t>
            </a:r>
            <a:br>
              <a:rPr lang="en-US" sz="3600" dirty="0"/>
            </a:br>
            <a:endParaRPr lang="en-US" dirty="0"/>
          </a:p>
        </p:txBody>
      </p:sp>
      <p:sp>
        <p:nvSpPr>
          <p:cNvPr id="4" name="Content Placeholder 3">
            <a:extLst>
              <a:ext uri="{FF2B5EF4-FFF2-40B4-BE49-F238E27FC236}">
                <a16:creationId xmlns:a16="http://schemas.microsoft.com/office/drawing/2014/main" id="{C0E22CAF-4CFF-4B67-BB97-51B7244F1BAB}"/>
              </a:ext>
            </a:extLst>
          </p:cNvPr>
          <p:cNvSpPr>
            <a:spLocks noGrp="1"/>
          </p:cNvSpPr>
          <p:nvPr>
            <p:ph idx="1"/>
          </p:nvPr>
        </p:nvSpPr>
        <p:spPr>
          <a:xfrm>
            <a:off x="609600" y="1600207"/>
            <a:ext cx="7909932" cy="4108119"/>
          </a:xfrm>
        </p:spPr>
        <p:txBody>
          <a:bodyPr/>
          <a:lstStyle/>
          <a:p>
            <a:pPr eaLnBrk="1" hangingPunct="1"/>
            <a:r>
              <a:rPr lang="en-GB" altLang="en-US" dirty="0"/>
              <a:t>All the experimental curves, like the figure from Abbott*, do not show any effect of the </a:t>
            </a:r>
            <a:r>
              <a:rPr lang="en-GB" altLang="en-US" sz="2800" dirty="0"/>
              <a:t>Mach</a:t>
            </a:r>
            <a:r>
              <a:rPr lang="en-GB" altLang="en-US" dirty="0"/>
              <a:t> number on the airfoil performance. </a:t>
            </a:r>
          </a:p>
          <a:p>
            <a:pPr eaLnBrk="1" hangingPunct="1"/>
            <a:endParaRPr lang="en-GB" altLang="en-US" dirty="0"/>
          </a:p>
          <a:p>
            <a:pPr eaLnBrk="1" hangingPunct="1"/>
            <a:r>
              <a:rPr lang="en-GB" altLang="en-US" dirty="0"/>
              <a:t>That’s because they were drawn with data collected in a </a:t>
            </a:r>
            <a:r>
              <a:rPr lang="en-GB" altLang="en-US" b="1" dirty="0"/>
              <a:t>low speed subsonic wind tunnel</a:t>
            </a:r>
            <a:r>
              <a:rPr lang="en-GB" altLang="en-US" dirty="0"/>
              <a:t>. No compressibility effect could be reproduced at the available speed (M&lt; 0.2).</a:t>
            </a:r>
          </a:p>
          <a:p>
            <a:pPr eaLnBrk="1" hangingPunct="1"/>
            <a:endParaRPr lang="en-GB" altLang="en-US" dirty="0"/>
          </a:p>
          <a:p>
            <a:pPr eaLnBrk="1" hangingPunct="1"/>
            <a:r>
              <a:rPr lang="en-GB" altLang="en-US" dirty="0"/>
              <a:t>The aerodynamic coefficients of an airfoil </a:t>
            </a:r>
            <a:r>
              <a:rPr lang="en-GB" altLang="en-US" b="1" dirty="0"/>
              <a:t>change</a:t>
            </a:r>
            <a:r>
              <a:rPr lang="en-GB" altLang="en-US" dirty="0"/>
              <a:t> as the Mach number of the freestream flow increases! </a:t>
            </a:r>
          </a:p>
          <a:p>
            <a:pPr eaLnBrk="1" hangingPunct="1"/>
            <a:endParaRPr lang="en-GB" altLang="en-US" dirty="0"/>
          </a:p>
        </p:txBody>
      </p:sp>
      <p:pic>
        <p:nvPicPr>
          <p:cNvPr id="3" name="Picture 9">
            <a:extLst>
              <a:ext uri="{FF2B5EF4-FFF2-40B4-BE49-F238E27FC236}">
                <a16:creationId xmlns:a16="http://schemas.microsoft.com/office/drawing/2014/main" id="{7EF9425E-00CB-44B0-9737-630A172A2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899"/>
          <a:stretch>
            <a:fillRect/>
          </a:stretch>
        </p:blipFill>
        <p:spPr bwMode="auto">
          <a:xfrm>
            <a:off x="8352264" y="65872"/>
            <a:ext cx="3555924" cy="588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146336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02E03E8A-3598-4E88-9292-A819839A46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4" b="6729"/>
          <a:stretch/>
        </p:blipFill>
        <p:spPr bwMode="auto">
          <a:xfrm>
            <a:off x="7373146" y="2518619"/>
            <a:ext cx="4309616" cy="328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8.2.1 RECAP: Airfoil </a:t>
            </a:r>
            <a:r>
              <a:rPr lang="en-US" sz="3600" dirty="0"/>
              <a:t>Introduction &amp; Definition</a:t>
            </a:r>
            <a:br>
              <a:rPr lang="en-US" sz="3600"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599" y="1600207"/>
            <a:ext cx="11422567" cy="4108119"/>
          </a:xfrm>
        </p:spPr>
        <p:txBody>
          <a:bodyPr/>
          <a:lstStyle/>
          <a:p>
            <a:pPr eaLnBrk="1" hangingPunct="1"/>
            <a:r>
              <a:rPr lang="en-GB" altLang="en-US" dirty="0"/>
              <a:t>The aerodynamic performance of airfoil sections can be studied by reference to the </a:t>
            </a:r>
            <a:r>
              <a:rPr lang="en-GB" altLang="en-US" b="1" dirty="0"/>
              <a:t>pressure distribution over the airfoil</a:t>
            </a:r>
            <a:r>
              <a:rPr lang="en-GB" altLang="en-US" dirty="0"/>
              <a:t>, expressed in terms of the </a:t>
            </a:r>
            <a:r>
              <a:rPr lang="en-GB" altLang="en-US" b="1" dirty="0"/>
              <a:t>pressure coefficient Cp:</a:t>
            </a:r>
            <a:r>
              <a:rPr lang="en-GB" altLang="en-US" dirty="0"/>
              <a:t>   </a:t>
            </a:r>
          </a:p>
          <a:p>
            <a:pPr eaLnBrk="1" hangingPunct="1"/>
            <a:endParaRPr lang="en-GB" altLang="en-US" dirty="0"/>
          </a:p>
          <a:p>
            <a:pPr eaLnBrk="1" hangingPunct="1"/>
            <a:endParaRPr lang="en-GB" altLang="en-US" dirty="0"/>
          </a:p>
          <a:p>
            <a:pPr eaLnBrk="1" hangingPunct="1"/>
            <a:endParaRPr lang="en-GB" altLang="en-US" dirty="0"/>
          </a:p>
          <a:p>
            <a:pPr eaLnBrk="1" hangingPunct="1"/>
            <a:endParaRPr lang="en-GB" altLang="en-US" dirty="0"/>
          </a:p>
        </p:txBody>
      </p:sp>
      <p:graphicFrame>
        <p:nvGraphicFramePr>
          <p:cNvPr id="7" name="Object 16">
            <a:extLst>
              <a:ext uri="{FF2B5EF4-FFF2-40B4-BE49-F238E27FC236}">
                <a16:creationId xmlns:a16="http://schemas.microsoft.com/office/drawing/2014/main" id="{638500FE-E947-424F-820E-5D3A79DB3453}"/>
              </a:ext>
            </a:extLst>
          </p:cNvPr>
          <p:cNvGraphicFramePr>
            <a:graphicFrameLocks noChangeAspect="1"/>
          </p:cNvGraphicFramePr>
          <p:nvPr/>
        </p:nvGraphicFramePr>
        <p:xfrm>
          <a:off x="3211456" y="2566418"/>
          <a:ext cx="1701744" cy="1282874"/>
        </p:xfrm>
        <a:graphic>
          <a:graphicData uri="http://schemas.openxmlformats.org/presentationml/2006/ole">
            <mc:AlternateContent xmlns:mc="http://schemas.openxmlformats.org/markup-compatibility/2006">
              <mc:Choice xmlns:v="urn:schemas-microsoft-com:vml" Requires="v">
                <p:oleObj name="Equation" r:id="rId4" imgW="774360" imgH="583920" progId="Equation.3">
                  <p:embed/>
                </p:oleObj>
              </mc:Choice>
              <mc:Fallback>
                <p:oleObj name="Equation" r:id="rId4" imgW="774360" imgH="583920" progId="Equation.3">
                  <p:embed/>
                  <p:pic>
                    <p:nvPicPr>
                      <p:cNvPr id="7" name="Object 16">
                        <a:extLst>
                          <a:ext uri="{FF2B5EF4-FFF2-40B4-BE49-F238E27FC236}">
                            <a16:creationId xmlns:a16="http://schemas.microsoft.com/office/drawing/2014/main" id="{638500FE-E947-424F-820E-5D3A79DB3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1456" y="2566418"/>
                        <a:ext cx="1701744" cy="1282874"/>
                      </a:xfrm>
                      <a:prstGeom prst="rect">
                        <a:avLst/>
                      </a:prstGeom>
                      <a:noFill/>
                      <a:ln w="9525">
                        <a:noFill/>
                        <a:miter lim="800000"/>
                        <a:headEnd/>
                        <a:tailEnd/>
                      </a:ln>
                      <a:effectLst/>
                    </p:spPr>
                  </p:pic>
                </p:oleObj>
              </mc:Fallback>
            </mc:AlternateContent>
          </a:graphicData>
        </a:graphic>
      </p:graphicFrame>
      <p:sp>
        <p:nvSpPr>
          <p:cNvPr id="8" name="TextBox 7">
            <a:extLst>
              <a:ext uri="{FF2B5EF4-FFF2-40B4-BE49-F238E27FC236}">
                <a16:creationId xmlns:a16="http://schemas.microsoft.com/office/drawing/2014/main" id="{C5CB067D-D1EA-486D-98F0-5F6FC99E64FB}"/>
              </a:ext>
            </a:extLst>
          </p:cNvPr>
          <p:cNvSpPr txBox="1"/>
          <p:nvPr/>
        </p:nvSpPr>
        <p:spPr>
          <a:xfrm>
            <a:off x="703190" y="3897090"/>
            <a:ext cx="7288518" cy="2585323"/>
          </a:xfrm>
          <a:prstGeom prst="rect">
            <a:avLst/>
          </a:prstGeom>
          <a:noFill/>
        </p:spPr>
        <p:txBody>
          <a:bodyPr wrap="square">
            <a:spAutoFit/>
          </a:bodyPr>
          <a:lstStyle/>
          <a:p>
            <a:pPr eaLnBrk="1" hangingPunct="1"/>
            <a:r>
              <a:rPr lang="en-GB" altLang="en-US" sz="1800" dirty="0">
                <a:latin typeface="+mn-lt"/>
              </a:rPr>
              <a:t>Where: </a:t>
            </a:r>
          </a:p>
          <a:p>
            <a:pPr eaLnBrk="1" hangingPunct="1"/>
            <a:r>
              <a:rPr lang="en-GB" altLang="en-US" sz="1800" dirty="0">
                <a:latin typeface="+mn-lt"/>
              </a:rPr>
              <a:t>Cp = difference between local static pressure (p) and freestream static pressure (p</a:t>
            </a:r>
            <a:r>
              <a:rPr lang="en-GB" altLang="en-US" sz="1800" baseline="-25000" dirty="0">
                <a:latin typeface="+mn-lt"/>
                <a:cs typeface="Arial" panose="020B0604020202020204" pitchFamily="34" charset="0"/>
              </a:rPr>
              <a:t>∞</a:t>
            </a:r>
            <a:r>
              <a:rPr lang="en-GB" altLang="en-US" sz="1800" dirty="0">
                <a:latin typeface="+mn-lt"/>
                <a:cs typeface="Arial" panose="020B0604020202020204" pitchFamily="34" charset="0"/>
              </a:rPr>
              <a:t>)</a:t>
            </a:r>
            <a:r>
              <a:rPr lang="en-GB" altLang="en-US" sz="1800" dirty="0">
                <a:latin typeface="+mn-lt"/>
              </a:rPr>
              <a:t>, normalized with the freestream dynamic pressure (1/2</a:t>
            </a:r>
            <a:r>
              <a:rPr lang="el-GR" altLang="en-US" sz="1800" dirty="0">
                <a:latin typeface="+mn-lt"/>
                <a:cs typeface="Arial" panose="020B0604020202020204" pitchFamily="34" charset="0"/>
              </a:rPr>
              <a:t>ρ</a:t>
            </a:r>
            <a:r>
              <a:rPr lang="nl-NL" altLang="en-US" sz="1800" dirty="0">
                <a:latin typeface="+mn-lt"/>
                <a:cs typeface="Arial" panose="020B0604020202020204" pitchFamily="34" charset="0"/>
              </a:rPr>
              <a:t>V</a:t>
            </a:r>
            <a:r>
              <a:rPr lang="nl-NL" altLang="en-US" sz="1800" baseline="30000" dirty="0">
                <a:latin typeface="+mn-lt"/>
                <a:cs typeface="Arial" panose="020B0604020202020204" pitchFamily="34" charset="0"/>
              </a:rPr>
              <a:t>2</a:t>
            </a:r>
            <a:r>
              <a:rPr lang="nl-NL" altLang="en-US" sz="1800" dirty="0">
                <a:latin typeface="+mn-lt"/>
                <a:cs typeface="Arial" panose="020B0604020202020204" pitchFamily="34" charset="0"/>
              </a:rPr>
              <a:t>)</a:t>
            </a:r>
            <a:r>
              <a:rPr lang="en-GB" altLang="en-US" sz="1800" dirty="0">
                <a:latin typeface="+mn-lt"/>
              </a:rPr>
              <a:t>. </a:t>
            </a:r>
          </a:p>
          <a:p>
            <a:pPr eaLnBrk="1" hangingPunct="1"/>
            <a:endParaRPr lang="en-GB" altLang="en-US" dirty="0">
              <a:latin typeface="+mn-lt"/>
            </a:endParaRPr>
          </a:p>
          <a:p>
            <a:pPr eaLnBrk="1" hangingPunct="1"/>
            <a:r>
              <a:rPr lang="en-GB" altLang="en-US" dirty="0">
                <a:latin typeface="+mn-lt"/>
              </a:rPr>
              <a:t>Note: C</a:t>
            </a:r>
            <a:r>
              <a:rPr lang="en-GB" altLang="en-US" baseline="-25000" dirty="0">
                <a:latin typeface="+mn-lt"/>
              </a:rPr>
              <a:t>p</a:t>
            </a:r>
            <a:r>
              <a:rPr lang="en-GB" altLang="en-US" dirty="0">
                <a:latin typeface="+mn-lt"/>
              </a:rPr>
              <a:t> is normally plotted "upside-down" with negative values (suction), higher on the plot. This is done so that the upper surface of a conventional lifting airfoil corresponds to the upper curve.</a:t>
            </a:r>
          </a:p>
          <a:p>
            <a:pPr eaLnBrk="1" hangingPunct="1"/>
            <a:br>
              <a:rPr lang="en-GB" altLang="en-US" dirty="0">
                <a:latin typeface="+mn-lt"/>
              </a:rPr>
            </a:br>
            <a:endParaRPr lang="en-GB" altLang="en-US" sz="1800" dirty="0">
              <a:latin typeface="+mn-lt"/>
            </a:endParaRPr>
          </a:p>
        </p:txBody>
      </p:sp>
      <p:sp>
        <p:nvSpPr>
          <p:cNvPr id="5" name="Oval 4">
            <a:extLst>
              <a:ext uri="{FF2B5EF4-FFF2-40B4-BE49-F238E27FC236}">
                <a16:creationId xmlns:a16="http://schemas.microsoft.com/office/drawing/2014/main" id="{4DD54F59-F1B0-49ED-8FBF-64D5B3C1EE86}"/>
              </a:ext>
            </a:extLst>
          </p:cNvPr>
          <p:cNvSpPr/>
          <p:nvPr/>
        </p:nvSpPr>
        <p:spPr>
          <a:xfrm>
            <a:off x="8341112" y="4348976"/>
            <a:ext cx="412595" cy="412595"/>
          </a:xfrm>
          <a:prstGeom prst="ellipse">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6A9C52E-4CD7-456A-BB0F-EDF7117BFC12}"/>
              </a:ext>
            </a:extLst>
          </p:cNvPr>
          <p:cNvSpPr/>
          <p:nvPr/>
        </p:nvSpPr>
        <p:spPr>
          <a:xfrm>
            <a:off x="8341112" y="5453735"/>
            <a:ext cx="412595" cy="412595"/>
          </a:xfrm>
          <a:prstGeom prst="ellipse">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342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Mach Effect</a:t>
            </a:r>
            <a:br>
              <a:rPr lang="en-US" sz="3600" dirty="0"/>
            </a:br>
            <a:endParaRPr lang="en-US" dirty="0"/>
          </a:p>
        </p:txBody>
      </p:sp>
      <p:sp>
        <p:nvSpPr>
          <p:cNvPr id="4" name="Content Placeholder 3">
            <a:extLst>
              <a:ext uri="{FF2B5EF4-FFF2-40B4-BE49-F238E27FC236}">
                <a16:creationId xmlns:a16="http://schemas.microsoft.com/office/drawing/2014/main" id="{C0E22CAF-4CFF-4B67-BB97-51B7244F1BAB}"/>
              </a:ext>
            </a:extLst>
          </p:cNvPr>
          <p:cNvSpPr>
            <a:spLocks noGrp="1"/>
          </p:cNvSpPr>
          <p:nvPr>
            <p:ph idx="1"/>
          </p:nvPr>
        </p:nvSpPr>
        <p:spPr>
          <a:xfrm>
            <a:off x="609599" y="1600207"/>
            <a:ext cx="10972799" cy="4108119"/>
          </a:xfrm>
        </p:spPr>
        <p:txBody>
          <a:bodyPr/>
          <a:lstStyle/>
          <a:p>
            <a:pPr eaLnBrk="1" hangingPunct="1"/>
            <a:r>
              <a:rPr lang="en-GB" altLang="en-US" b="1" dirty="0"/>
              <a:t>C</a:t>
            </a:r>
            <a:r>
              <a:rPr lang="en-GB" altLang="en-US" b="1" baseline="-25000" dirty="0"/>
              <a:t>l</a:t>
            </a:r>
            <a:r>
              <a:rPr lang="en-GB" altLang="en-US" b="1" dirty="0"/>
              <a:t> grows with M</a:t>
            </a:r>
            <a:r>
              <a:rPr lang="en-GB" altLang="en-US" dirty="0"/>
              <a:t> (up to M=1)</a:t>
            </a:r>
          </a:p>
          <a:p>
            <a:pPr eaLnBrk="1" hangingPunct="1"/>
            <a:endParaRPr lang="en-GB" altLang="en-US" dirty="0"/>
          </a:p>
          <a:p>
            <a:pPr eaLnBrk="1" hangingPunct="1"/>
            <a:r>
              <a:rPr lang="en-GB" altLang="en-US" dirty="0"/>
              <a:t>The </a:t>
            </a:r>
            <a:r>
              <a:rPr lang="en-GB" altLang="en-US" b="1" dirty="0"/>
              <a:t>Prandtl-</a:t>
            </a:r>
            <a:r>
              <a:rPr lang="en-GB" altLang="en-US" b="1" dirty="0" err="1"/>
              <a:t>Glauert</a:t>
            </a:r>
            <a:r>
              <a:rPr lang="en-GB" altLang="en-US" b="1" dirty="0"/>
              <a:t> compressibility corrections</a:t>
            </a:r>
            <a:r>
              <a:rPr lang="en-GB" altLang="en-US" dirty="0"/>
              <a:t> can be used for a reasonable estimation of C</a:t>
            </a:r>
            <a:r>
              <a:rPr lang="en-GB" altLang="en-US" baseline="-25000" dirty="0"/>
              <a:t>l</a:t>
            </a:r>
            <a:r>
              <a:rPr lang="en-GB" altLang="en-US" dirty="0"/>
              <a:t>.</a:t>
            </a:r>
          </a:p>
          <a:p>
            <a:pPr eaLnBrk="1" hangingPunct="1"/>
            <a:endParaRPr lang="en-GB" altLang="en-US" dirty="0"/>
          </a:p>
          <a:p>
            <a:pPr eaLnBrk="1" hangingPunct="1"/>
            <a:endParaRPr lang="en-GB" altLang="en-US" dirty="0"/>
          </a:p>
          <a:p>
            <a:pPr eaLnBrk="1" hangingPunct="1"/>
            <a:r>
              <a:rPr lang="en-GB" altLang="en-US" dirty="0"/>
              <a:t>The same corrections can be used also for the airfoil moment coefficient.</a:t>
            </a:r>
          </a:p>
          <a:p>
            <a:pPr eaLnBrk="1" hangingPunct="1"/>
            <a:endParaRPr lang="en-GB" altLang="en-US" dirty="0"/>
          </a:p>
          <a:p>
            <a:pPr eaLnBrk="1" hangingPunct="1"/>
            <a:r>
              <a:rPr lang="en-GB" altLang="en-US" dirty="0"/>
              <a:t>Similarly, we can use these corrections also for C</a:t>
            </a:r>
            <a:r>
              <a:rPr lang="en-GB" altLang="en-US" baseline="-25000" dirty="0"/>
              <a:t>L</a:t>
            </a:r>
            <a:r>
              <a:rPr lang="en-GB" altLang="en-US" dirty="0"/>
              <a:t> and C</a:t>
            </a:r>
            <a:r>
              <a:rPr lang="en-GB" altLang="en-US" baseline="-25000" dirty="0"/>
              <a:t>M</a:t>
            </a:r>
            <a:r>
              <a:rPr lang="en-GB" altLang="en-US" dirty="0"/>
              <a:t>  of the 3D wing</a:t>
            </a:r>
          </a:p>
          <a:p>
            <a:pPr eaLnBrk="1" hangingPunct="1"/>
            <a:endParaRPr lang="en-GB" altLang="en-US" dirty="0"/>
          </a:p>
        </p:txBody>
      </p:sp>
      <p:graphicFrame>
        <p:nvGraphicFramePr>
          <p:cNvPr id="6" name="Object 4">
            <a:extLst>
              <a:ext uri="{FF2B5EF4-FFF2-40B4-BE49-F238E27FC236}">
                <a16:creationId xmlns:a16="http://schemas.microsoft.com/office/drawing/2014/main" id="{4027EE3B-2B72-4623-A261-3A082E720310}"/>
              </a:ext>
            </a:extLst>
          </p:cNvPr>
          <p:cNvGraphicFramePr>
            <a:graphicFrameLocks noChangeAspect="1"/>
          </p:cNvGraphicFramePr>
          <p:nvPr>
            <p:extLst>
              <p:ext uri="{D42A27DB-BD31-4B8C-83A1-F6EECF244321}">
                <p14:modId xmlns:p14="http://schemas.microsoft.com/office/powerpoint/2010/main" val="3127225861"/>
              </p:ext>
            </p:extLst>
          </p:nvPr>
        </p:nvGraphicFramePr>
        <p:xfrm>
          <a:off x="2243138" y="3267075"/>
          <a:ext cx="3013075" cy="1004888"/>
        </p:xfrm>
        <a:graphic>
          <a:graphicData uri="http://schemas.openxmlformats.org/presentationml/2006/ole">
            <mc:AlternateContent xmlns:mc="http://schemas.openxmlformats.org/markup-compatibility/2006">
              <mc:Choice xmlns:v="urn:schemas-microsoft-com:vml" Requires="v">
                <p:oleObj name="Equation" r:id="rId3" imgW="1409400" imgH="469800" progId="Equation.DSMT4">
                  <p:embed/>
                </p:oleObj>
              </mc:Choice>
              <mc:Fallback>
                <p:oleObj name="Equation" r:id="rId3" imgW="1409400" imgH="469800" progId="Equation.DSMT4">
                  <p:embed/>
                  <p:pic>
                    <p:nvPicPr>
                      <p:cNvPr id="6" name="Object 4">
                        <a:extLst>
                          <a:ext uri="{FF2B5EF4-FFF2-40B4-BE49-F238E27FC236}">
                            <a16:creationId xmlns:a16="http://schemas.microsoft.com/office/drawing/2014/main" id="{4027EE3B-2B72-4623-A261-3A082E720310}"/>
                          </a:ext>
                        </a:extLst>
                      </p:cNvPr>
                      <p:cNvPicPr>
                        <a:picLocks noChangeAspect="1" noChangeArrowheads="1"/>
                      </p:cNvPicPr>
                      <p:nvPr/>
                    </p:nvPicPr>
                    <p:blipFill>
                      <a:blip r:embed="rId4"/>
                      <a:srcRect/>
                      <a:stretch>
                        <a:fillRect/>
                      </a:stretch>
                    </p:blipFill>
                    <p:spPr bwMode="auto">
                      <a:xfrm>
                        <a:off x="2243138" y="3267075"/>
                        <a:ext cx="3013075"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a:extLst>
              <a:ext uri="{FF2B5EF4-FFF2-40B4-BE49-F238E27FC236}">
                <a16:creationId xmlns:a16="http://schemas.microsoft.com/office/drawing/2014/main" id="{74FCDE05-235B-4B76-94A5-A2F4DCAF0A61}"/>
              </a:ext>
            </a:extLst>
          </p:cNvPr>
          <p:cNvGraphicFramePr>
            <a:graphicFrameLocks noChangeAspect="1"/>
          </p:cNvGraphicFramePr>
          <p:nvPr>
            <p:extLst>
              <p:ext uri="{D42A27DB-BD31-4B8C-83A1-F6EECF244321}">
                <p14:modId xmlns:p14="http://schemas.microsoft.com/office/powerpoint/2010/main" val="1470391528"/>
              </p:ext>
            </p:extLst>
          </p:nvPr>
        </p:nvGraphicFramePr>
        <p:xfrm>
          <a:off x="6657975" y="3267075"/>
          <a:ext cx="2978150" cy="993775"/>
        </p:xfrm>
        <a:graphic>
          <a:graphicData uri="http://schemas.openxmlformats.org/presentationml/2006/ole">
            <mc:AlternateContent xmlns:mc="http://schemas.openxmlformats.org/markup-compatibility/2006">
              <mc:Choice xmlns:v="urn:schemas-microsoft-com:vml" Requires="v">
                <p:oleObj name="Equation" r:id="rId5" imgW="1409400" imgH="469800" progId="Equation.DSMT4">
                  <p:embed/>
                </p:oleObj>
              </mc:Choice>
              <mc:Fallback>
                <p:oleObj name="Equation" r:id="rId5" imgW="1409400" imgH="469800" progId="Equation.DSMT4">
                  <p:embed/>
                  <p:pic>
                    <p:nvPicPr>
                      <p:cNvPr id="8" name="Object 5">
                        <a:extLst>
                          <a:ext uri="{FF2B5EF4-FFF2-40B4-BE49-F238E27FC236}">
                            <a16:creationId xmlns:a16="http://schemas.microsoft.com/office/drawing/2014/main" id="{74FCDE05-235B-4B76-94A5-A2F4DCAF0A61}"/>
                          </a:ext>
                        </a:extLst>
                      </p:cNvPr>
                      <p:cNvPicPr>
                        <a:picLocks noChangeAspect="1" noChangeArrowheads="1"/>
                      </p:cNvPicPr>
                      <p:nvPr/>
                    </p:nvPicPr>
                    <p:blipFill>
                      <a:blip r:embed="rId6"/>
                      <a:srcRect/>
                      <a:stretch>
                        <a:fillRect/>
                      </a:stretch>
                    </p:blipFill>
                    <p:spPr bwMode="auto">
                      <a:xfrm>
                        <a:off x="6657975" y="3267075"/>
                        <a:ext cx="297815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6217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Mach Effect</a:t>
            </a:r>
            <a:br>
              <a:rPr lang="en-US" sz="3600" dirty="0"/>
            </a:br>
            <a:endParaRPr lang="en-US" dirty="0"/>
          </a:p>
        </p:txBody>
      </p:sp>
      <p:grpSp>
        <p:nvGrpSpPr>
          <p:cNvPr id="7" name="Group 9">
            <a:extLst>
              <a:ext uri="{FF2B5EF4-FFF2-40B4-BE49-F238E27FC236}">
                <a16:creationId xmlns:a16="http://schemas.microsoft.com/office/drawing/2014/main" id="{6E41F363-4F74-4AA4-AD02-952D8E91DC51}"/>
              </a:ext>
            </a:extLst>
          </p:cNvPr>
          <p:cNvGrpSpPr>
            <a:grpSpLocks/>
          </p:cNvGrpSpPr>
          <p:nvPr/>
        </p:nvGrpSpPr>
        <p:grpSpPr bwMode="auto">
          <a:xfrm>
            <a:off x="2075491" y="1535440"/>
            <a:ext cx="7677150" cy="4408159"/>
            <a:chOff x="528" y="336"/>
            <a:chExt cx="4836" cy="3168"/>
          </a:xfrm>
        </p:grpSpPr>
        <p:pic>
          <p:nvPicPr>
            <p:cNvPr id="9" name="Picture 2">
              <a:extLst>
                <a:ext uri="{FF2B5EF4-FFF2-40B4-BE49-F238E27FC236}">
                  <a16:creationId xmlns:a16="http://schemas.microsoft.com/office/drawing/2014/main" id="{63B738CB-8EA7-4F6B-9391-4646D175356A}"/>
                </a:ext>
              </a:extLst>
            </p:cNvPr>
            <p:cNvPicPr>
              <a:picLocks noChangeAspect="1" noChangeArrowheads="1"/>
            </p:cNvPicPr>
            <p:nvPr/>
          </p:nvPicPr>
          <p:blipFill>
            <a:blip r:embed="rId3">
              <a:clrChange>
                <a:clrFrom>
                  <a:srgbClr val="FFFFFF"/>
                </a:clrFrom>
                <a:clrTo>
                  <a:srgbClr val="FFFFFF">
                    <a:alpha val="0"/>
                  </a:srgbClr>
                </a:clrTo>
              </a:clrChange>
              <a:lum bright="-12000" contrast="30000"/>
              <a:extLst>
                <a:ext uri="{28A0092B-C50C-407E-A947-70E740481C1C}">
                  <a14:useLocalDpi xmlns:a14="http://schemas.microsoft.com/office/drawing/2010/main" val="0"/>
                </a:ext>
              </a:extLst>
            </a:blip>
            <a:srcRect b="8174"/>
            <a:stretch>
              <a:fillRect/>
            </a:stretch>
          </p:blipFill>
          <p:spPr bwMode="auto">
            <a:xfrm>
              <a:off x="528" y="336"/>
              <a:ext cx="4836" cy="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 name="Rectangle 7">
              <a:extLst>
                <a:ext uri="{FF2B5EF4-FFF2-40B4-BE49-F238E27FC236}">
                  <a16:creationId xmlns:a16="http://schemas.microsoft.com/office/drawing/2014/main" id="{369492E0-E682-4432-9054-44BAB0BC3A25}"/>
                </a:ext>
              </a:extLst>
            </p:cNvPr>
            <p:cNvSpPr>
              <a:spLocks noChangeArrowheads="1"/>
            </p:cNvSpPr>
            <p:nvPr/>
          </p:nvSpPr>
          <p:spPr bwMode="auto">
            <a:xfrm>
              <a:off x="2112" y="1248"/>
              <a:ext cx="600" cy="28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11" name="Rectangle 8">
              <a:extLst>
                <a:ext uri="{FF2B5EF4-FFF2-40B4-BE49-F238E27FC236}">
                  <a16:creationId xmlns:a16="http://schemas.microsoft.com/office/drawing/2014/main" id="{2098D5B5-156B-494B-B5D1-D60F16C5D374}"/>
                </a:ext>
              </a:extLst>
            </p:cNvPr>
            <p:cNvSpPr>
              <a:spLocks noChangeArrowheads="1"/>
            </p:cNvSpPr>
            <p:nvPr/>
          </p:nvSpPr>
          <p:spPr bwMode="auto">
            <a:xfrm>
              <a:off x="3168" y="1392"/>
              <a:ext cx="600" cy="28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grpSp>
      <p:graphicFrame>
        <p:nvGraphicFramePr>
          <p:cNvPr id="12" name="Object 4">
            <a:extLst>
              <a:ext uri="{FF2B5EF4-FFF2-40B4-BE49-F238E27FC236}">
                <a16:creationId xmlns:a16="http://schemas.microsoft.com/office/drawing/2014/main" id="{DF9E5407-7BE1-4E9A-82DB-6939418E6796}"/>
              </a:ext>
            </a:extLst>
          </p:cNvPr>
          <p:cNvGraphicFramePr>
            <a:graphicFrameLocks noChangeAspect="1"/>
          </p:cNvGraphicFramePr>
          <p:nvPr>
            <p:extLst>
              <p:ext uri="{D42A27DB-BD31-4B8C-83A1-F6EECF244321}">
                <p14:modId xmlns:p14="http://schemas.microsoft.com/office/powerpoint/2010/main" val="799227095"/>
              </p:ext>
            </p:extLst>
          </p:nvPr>
        </p:nvGraphicFramePr>
        <p:xfrm>
          <a:off x="3440741" y="1983526"/>
          <a:ext cx="1447800" cy="754908"/>
        </p:xfrm>
        <a:graphic>
          <a:graphicData uri="http://schemas.openxmlformats.org/presentationml/2006/ole">
            <mc:AlternateContent xmlns:mc="http://schemas.openxmlformats.org/markup-compatibility/2006">
              <mc:Choice xmlns:v="urn:schemas-microsoft-com:vml" Requires="v">
                <p:oleObj name="Equation" r:id="rId4" imgW="901440" imgH="469800" progId="Equation.3">
                  <p:embed/>
                </p:oleObj>
              </mc:Choice>
              <mc:Fallback>
                <p:oleObj name="Equation" r:id="rId4" imgW="901440" imgH="469800" progId="Equation.3">
                  <p:embed/>
                  <p:pic>
                    <p:nvPicPr>
                      <p:cNvPr id="12" name="Object 4">
                        <a:extLst>
                          <a:ext uri="{FF2B5EF4-FFF2-40B4-BE49-F238E27FC236}">
                            <a16:creationId xmlns:a16="http://schemas.microsoft.com/office/drawing/2014/main" id="{DF9E5407-7BE1-4E9A-82DB-6939418E67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0741" y="1983526"/>
                        <a:ext cx="1447800" cy="754908"/>
                      </a:xfrm>
                      <a:prstGeom prst="rect">
                        <a:avLst/>
                      </a:prstGeom>
                      <a:noFill/>
                      <a:ln>
                        <a:noFill/>
                      </a:ln>
                      <a:effectLst/>
                    </p:spPr>
                  </p:pic>
                </p:oleObj>
              </mc:Fallback>
            </mc:AlternateContent>
          </a:graphicData>
        </a:graphic>
      </p:graphicFrame>
      <p:graphicFrame>
        <p:nvGraphicFramePr>
          <p:cNvPr id="13" name="Object 5">
            <a:extLst>
              <a:ext uri="{FF2B5EF4-FFF2-40B4-BE49-F238E27FC236}">
                <a16:creationId xmlns:a16="http://schemas.microsoft.com/office/drawing/2014/main" id="{3CA061B2-929B-4505-9166-2FBE098F2DD9}"/>
              </a:ext>
            </a:extLst>
          </p:cNvPr>
          <p:cNvGraphicFramePr>
            <a:graphicFrameLocks noChangeAspect="1"/>
          </p:cNvGraphicFramePr>
          <p:nvPr>
            <p:extLst>
              <p:ext uri="{D42A27DB-BD31-4B8C-83A1-F6EECF244321}">
                <p14:modId xmlns:p14="http://schemas.microsoft.com/office/powerpoint/2010/main" val="190531003"/>
              </p:ext>
            </p:extLst>
          </p:nvPr>
        </p:nvGraphicFramePr>
        <p:xfrm>
          <a:off x="8053592" y="3510196"/>
          <a:ext cx="1606773" cy="838200"/>
        </p:xfrm>
        <a:graphic>
          <a:graphicData uri="http://schemas.openxmlformats.org/presentationml/2006/ole">
            <mc:AlternateContent xmlns:mc="http://schemas.openxmlformats.org/markup-compatibility/2006">
              <mc:Choice xmlns:v="urn:schemas-microsoft-com:vml" Requires="v">
                <p:oleObj name="Equation" r:id="rId6" imgW="901440" imgH="469800" progId="Equation.3">
                  <p:embed/>
                </p:oleObj>
              </mc:Choice>
              <mc:Fallback>
                <p:oleObj name="Equation" r:id="rId6" imgW="901440" imgH="469800" progId="Equation.3">
                  <p:embed/>
                  <p:pic>
                    <p:nvPicPr>
                      <p:cNvPr id="13" name="Object 5">
                        <a:extLst>
                          <a:ext uri="{FF2B5EF4-FFF2-40B4-BE49-F238E27FC236}">
                            <a16:creationId xmlns:a16="http://schemas.microsoft.com/office/drawing/2014/main" id="{3CA061B2-929B-4505-9166-2FBE098F2D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3592" y="3510196"/>
                        <a:ext cx="1606773" cy="838200"/>
                      </a:xfrm>
                      <a:prstGeom prst="rect">
                        <a:avLst/>
                      </a:prstGeom>
                      <a:noFill/>
                      <a:ln>
                        <a:noFill/>
                      </a:ln>
                      <a:effectLst/>
                    </p:spPr>
                  </p:pic>
                </p:oleObj>
              </mc:Fallback>
            </mc:AlternateContent>
          </a:graphicData>
        </a:graphic>
      </p:graphicFrame>
      <p:sp>
        <p:nvSpPr>
          <p:cNvPr id="15" name="Line 10">
            <a:extLst>
              <a:ext uri="{FF2B5EF4-FFF2-40B4-BE49-F238E27FC236}">
                <a16:creationId xmlns:a16="http://schemas.microsoft.com/office/drawing/2014/main" id="{D97F3ABC-6B09-4E70-82EF-94B1AF7FB38F}"/>
              </a:ext>
            </a:extLst>
          </p:cNvPr>
          <p:cNvSpPr>
            <a:spLocks noChangeShapeType="1"/>
          </p:cNvSpPr>
          <p:nvPr/>
        </p:nvSpPr>
        <p:spPr bwMode="auto">
          <a:xfrm>
            <a:off x="4888541" y="2648432"/>
            <a:ext cx="654050" cy="5048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6" name="Line 11">
            <a:extLst>
              <a:ext uri="{FF2B5EF4-FFF2-40B4-BE49-F238E27FC236}">
                <a16:creationId xmlns:a16="http://schemas.microsoft.com/office/drawing/2014/main" id="{A59FFFAE-F301-46F1-9848-462A57937667}"/>
              </a:ext>
            </a:extLst>
          </p:cNvPr>
          <p:cNvSpPr>
            <a:spLocks noChangeShapeType="1"/>
          </p:cNvSpPr>
          <p:nvPr/>
        </p:nvSpPr>
        <p:spPr bwMode="auto">
          <a:xfrm flipH="1">
            <a:off x="7351876" y="3962400"/>
            <a:ext cx="685800" cy="619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7" name="Text Box 12">
            <a:extLst>
              <a:ext uri="{FF2B5EF4-FFF2-40B4-BE49-F238E27FC236}">
                <a16:creationId xmlns:a16="http://schemas.microsoft.com/office/drawing/2014/main" id="{E62A2750-C3FC-4647-A7B7-D0D4D3E340A3}"/>
              </a:ext>
            </a:extLst>
          </p:cNvPr>
          <p:cNvSpPr txBox="1">
            <a:spLocks noChangeArrowheads="1"/>
          </p:cNvSpPr>
          <p:nvPr/>
        </p:nvSpPr>
        <p:spPr bwMode="auto">
          <a:xfrm>
            <a:off x="3980491" y="4214875"/>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Experimental curve</a:t>
            </a:r>
          </a:p>
        </p:txBody>
      </p:sp>
      <p:sp>
        <p:nvSpPr>
          <p:cNvPr id="20" name="Text Box 15">
            <a:extLst>
              <a:ext uri="{FF2B5EF4-FFF2-40B4-BE49-F238E27FC236}">
                <a16:creationId xmlns:a16="http://schemas.microsoft.com/office/drawing/2014/main" id="{4611CDDD-6B3F-45A0-BCC2-1BEBD55E9174}"/>
              </a:ext>
            </a:extLst>
          </p:cNvPr>
          <p:cNvSpPr txBox="1">
            <a:spLocks noChangeArrowheads="1"/>
          </p:cNvSpPr>
          <p:nvPr/>
        </p:nvSpPr>
        <p:spPr bwMode="auto">
          <a:xfrm>
            <a:off x="9466891" y="5486400"/>
            <a:ext cx="6992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800">
                <a:latin typeface="+mn-lt"/>
              </a:rPr>
              <a:t>M</a:t>
            </a:r>
            <a:r>
              <a:rPr lang="en-GB" altLang="en-US" sz="2800" baseline="-25000">
                <a:latin typeface="+mn-lt"/>
                <a:cs typeface="Tahoma" panose="020B0604030504040204" pitchFamily="34" charset="0"/>
              </a:rPr>
              <a:t>∞</a:t>
            </a:r>
          </a:p>
        </p:txBody>
      </p:sp>
      <p:sp>
        <p:nvSpPr>
          <p:cNvPr id="21" name="Text Box 16">
            <a:extLst>
              <a:ext uri="{FF2B5EF4-FFF2-40B4-BE49-F238E27FC236}">
                <a16:creationId xmlns:a16="http://schemas.microsoft.com/office/drawing/2014/main" id="{71EABF87-62C5-4479-9EA6-B572B038DB0F}"/>
              </a:ext>
            </a:extLst>
          </p:cNvPr>
          <p:cNvSpPr txBox="1">
            <a:spLocks noChangeArrowheads="1"/>
          </p:cNvSpPr>
          <p:nvPr/>
        </p:nvSpPr>
        <p:spPr bwMode="auto">
          <a:xfrm>
            <a:off x="2146135" y="1503556"/>
            <a:ext cx="4347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800" dirty="0">
                <a:latin typeface="+mn-lt"/>
              </a:rPr>
              <a:t>C</a:t>
            </a:r>
            <a:r>
              <a:rPr lang="en-GB" altLang="en-US" sz="2800" baseline="-25000" dirty="0">
                <a:latin typeface="+mn-lt"/>
                <a:cs typeface="Tahoma" panose="020B0604030504040204" pitchFamily="34" charset="0"/>
              </a:rPr>
              <a:t>l</a:t>
            </a:r>
          </a:p>
        </p:txBody>
      </p:sp>
      <p:sp>
        <p:nvSpPr>
          <p:cNvPr id="22" name="Text Box 17">
            <a:extLst>
              <a:ext uri="{FF2B5EF4-FFF2-40B4-BE49-F238E27FC236}">
                <a16:creationId xmlns:a16="http://schemas.microsoft.com/office/drawing/2014/main" id="{9346FC50-F603-4CBF-A646-AC43E0DB3F2A}"/>
              </a:ext>
            </a:extLst>
          </p:cNvPr>
          <p:cNvSpPr txBox="1">
            <a:spLocks noChangeArrowheads="1"/>
          </p:cNvSpPr>
          <p:nvPr/>
        </p:nvSpPr>
        <p:spPr bwMode="auto">
          <a:xfrm>
            <a:off x="3129956" y="3195872"/>
            <a:ext cx="174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analytical curve</a:t>
            </a:r>
          </a:p>
        </p:txBody>
      </p:sp>
      <p:sp>
        <p:nvSpPr>
          <p:cNvPr id="27" name="Rectangle 22">
            <a:extLst>
              <a:ext uri="{FF2B5EF4-FFF2-40B4-BE49-F238E27FC236}">
                <a16:creationId xmlns:a16="http://schemas.microsoft.com/office/drawing/2014/main" id="{ED00DD0D-C259-4753-86E1-484A933F380C}"/>
              </a:ext>
            </a:extLst>
          </p:cNvPr>
          <p:cNvSpPr>
            <a:spLocks noChangeArrowheads="1"/>
          </p:cNvSpPr>
          <p:nvPr/>
        </p:nvSpPr>
        <p:spPr bwMode="auto">
          <a:xfrm>
            <a:off x="2685091" y="3733800"/>
            <a:ext cx="685800" cy="1676400"/>
          </a:xfrm>
          <a:prstGeom prst="rect">
            <a:avLst/>
          </a:prstGeom>
          <a:solidFill>
            <a:srgbClr val="FFFF00">
              <a:alpha val="45882"/>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28" name="Text Box 23">
            <a:extLst>
              <a:ext uri="{FF2B5EF4-FFF2-40B4-BE49-F238E27FC236}">
                <a16:creationId xmlns:a16="http://schemas.microsoft.com/office/drawing/2014/main" id="{0A0FD370-2504-4508-824E-ED9D97197B66}"/>
              </a:ext>
            </a:extLst>
          </p:cNvPr>
          <p:cNvSpPr txBox="1">
            <a:spLocks noChangeArrowheads="1"/>
          </p:cNvSpPr>
          <p:nvPr/>
        </p:nvSpPr>
        <p:spPr bwMode="auto">
          <a:xfrm>
            <a:off x="615619" y="4214875"/>
            <a:ext cx="1743019" cy="830997"/>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C</a:t>
            </a:r>
            <a:r>
              <a:rPr lang="en-GB" altLang="en-US" sz="1600" baseline="-25000" dirty="0">
                <a:latin typeface="+mn-lt"/>
              </a:rPr>
              <a:t>l</a:t>
            </a:r>
            <a:r>
              <a:rPr lang="en-GB" altLang="en-US" sz="1600" dirty="0">
                <a:latin typeface="+mn-lt"/>
              </a:rPr>
              <a:t>=2</a:t>
            </a:r>
            <a:r>
              <a:rPr lang="el-GR" altLang="en-US" sz="1600" dirty="0">
                <a:latin typeface="+mn-lt"/>
                <a:cs typeface="Tahoma" panose="020B0604030504040204" pitchFamily="34" charset="0"/>
              </a:rPr>
              <a:t>πα</a:t>
            </a:r>
          </a:p>
          <a:p>
            <a:pPr eaLnBrk="1" hangingPunct="1"/>
            <a:r>
              <a:rPr lang="en-GB" altLang="en-US" sz="1600" dirty="0">
                <a:latin typeface="+mn-lt"/>
              </a:rPr>
              <a:t>Compressibility effects neglectable</a:t>
            </a:r>
          </a:p>
        </p:txBody>
      </p:sp>
      <p:sp>
        <p:nvSpPr>
          <p:cNvPr id="29" name="Line 24">
            <a:extLst>
              <a:ext uri="{FF2B5EF4-FFF2-40B4-BE49-F238E27FC236}">
                <a16:creationId xmlns:a16="http://schemas.microsoft.com/office/drawing/2014/main" id="{5CA7998C-A463-4494-9B45-7EC7AFC6740B}"/>
              </a:ext>
            </a:extLst>
          </p:cNvPr>
          <p:cNvSpPr>
            <a:spLocks noChangeShapeType="1"/>
          </p:cNvSpPr>
          <p:nvPr/>
        </p:nvSpPr>
        <p:spPr bwMode="auto">
          <a:xfrm flipV="1">
            <a:off x="2358638" y="4348395"/>
            <a:ext cx="609600" cy="641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2" name="TextBox 31">
            <a:extLst>
              <a:ext uri="{FF2B5EF4-FFF2-40B4-BE49-F238E27FC236}">
                <a16:creationId xmlns:a16="http://schemas.microsoft.com/office/drawing/2014/main" id="{A8ADB629-94CF-443B-9370-6537776D7CC4}"/>
              </a:ext>
            </a:extLst>
          </p:cNvPr>
          <p:cNvSpPr txBox="1"/>
          <p:nvPr/>
        </p:nvSpPr>
        <p:spPr>
          <a:xfrm>
            <a:off x="7713734" y="1626493"/>
            <a:ext cx="4344050" cy="923330"/>
          </a:xfrm>
          <a:prstGeom prst="rect">
            <a:avLst/>
          </a:prstGeom>
          <a:noFill/>
        </p:spPr>
        <p:txBody>
          <a:bodyPr wrap="square">
            <a:spAutoFit/>
          </a:bodyPr>
          <a:lstStyle/>
          <a:p>
            <a:pPr eaLnBrk="1" hangingPunct="1"/>
            <a:r>
              <a:rPr lang="en-GB" altLang="en-US" dirty="0">
                <a:latin typeface="+mn-lt"/>
              </a:rPr>
              <a:t>The oscillatory behaviour of the curve in the transonic regime are due to the interaction between shock waves and boundary layer.</a:t>
            </a:r>
          </a:p>
        </p:txBody>
      </p:sp>
      <p:sp>
        <p:nvSpPr>
          <p:cNvPr id="5" name="Line 10">
            <a:extLst>
              <a:ext uri="{FF2B5EF4-FFF2-40B4-BE49-F238E27FC236}">
                <a16:creationId xmlns:a16="http://schemas.microsoft.com/office/drawing/2014/main" id="{8098D93F-F6E5-4DC3-B709-1335C8BC5F4D}"/>
              </a:ext>
            </a:extLst>
          </p:cNvPr>
          <p:cNvSpPr>
            <a:spLocks noChangeShapeType="1"/>
          </p:cNvSpPr>
          <p:nvPr/>
        </p:nvSpPr>
        <p:spPr bwMode="auto">
          <a:xfrm flipH="1">
            <a:off x="6336078" y="1974471"/>
            <a:ext cx="1353178" cy="1477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5" name="Oval 25">
            <a:extLst>
              <a:ext uri="{FF2B5EF4-FFF2-40B4-BE49-F238E27FC236}">
                <a16:creationId xmlns:a16="http://schemas.microsoft.com/office/drawing/2014/main" id="{63606BA1-D175-436B-B059-73ABBF16EF1C}"/>
              </a:ext>
            </a:extLst>
          </p:cNvPr>
          <p:cNvSpPr>
            <a:spLocks noChangeArrowheads="1"/>
          </p:cNvSpPr>
          <p:nvPr/>
        </p:nvSpPr>
        <p:spPr bwMode="auto">
          <a:xfrm>
            <a:off x="5066523" y="3271065"/>
            <a:ext cx="1447800" cy="838200"/>
          </a:xfrm>
          <a:prstGeom prst="ellipse">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Tree>
    <p:extLst>
      <p:ext uri="{BB962C8B-B14F-4D97-AF65-F5344CB8AC3E}">
        <p14:creationId xmlns:p14="http://schemas.microsoft.com/office/powerpoint/2010/main" val="346855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Mach Effect</a:t>
            </a:r>
            <a:br>
              <a:rPr lang="en-US" sz="3600" dirty="0"/>
            </a:br>
            <a:endParaRPr lang="en-US" dirty="0"/>
          </a:p>
        </p:txBody>
      </p:sp>
      <p:sp>
        <p:nvSpPr>
          <p:cNvPr id="3" name="Content Placeholder 2">
            <a:extLst>
              <a:ext uri="{FF2B5EF4-FFF2-40B4-BE49-F238E27FC236}">
                <a16:creationId xmlns:a16="http://schemas.microsoft.com/office/drawing/2014/main" id="{8FB65B9F-6F21-4200-A809-827E8F595038}"/>
              </a:ext>
            </a:extLst>
          </p:cNvPr>
          <p:cNvSpPr>
            <a:spLocks noGrp="1"/>
          </p:cNvSpPr>
          <p:nvPr>
            <p:ph idx="1"/>
          </p:nvPr>
        </p:nvSpPr>
        <p:spPr/>
        <p:txBody>
          <a:bodyPr/>
          <a:lstStyle/>
          <a:p>
            <a:pPr marL="0" indent="0">
              <a:buNone/>
            </a:pPr>
            <a:r>
              <a:rPr lang="en-GB" altLang="en-US" dirty="0"/>
              <a:t>The behaviour of </a:t>
            </a:r>
            <a:r>
              <a:rPr lang="en-GB" altLang="en-US" b="1" dirty="0"/>
              <a:t>C</a:t>
            </a:r>
            <a:r>
              <a:rPr lang="en-GB" altLang="en-US" b="1" baseline="-25000" dirty="0"/>
              <a:t>d</a:t>
            </a:r>
            <a:r>
              <a:rPr lang="en-GB" altLang="en-US" dirty="0"/>
              <a:t> at growing Mach is different than C</a:t>
            </a:r>
            <a:r>
              <a:rPr lang="en-GB" altLang="en-US" baseline="-25000" dirty="0"/>
              <a:t>l</a:t>
            </a:r>
          </a:p>
          <a:p>
            <a:pPr>
              <a:spcBef>
                <a:spcPts val="1200"/>
              </a:spcBef>
            </a:pPr>
            <a:r>
              <a:rPr lang="en-GB" altLang="en-US" sz="2000" dirty="0"/>
              <a:t>C</a:t>
            </a:r>
            <a:r>
              <a:rPr lang="en-GB" altLang="en-US" sz="2000" baseline="-25000" dirty="0"/>
              <a:t>d</a:t>
            </a:r>
            <a:r>
              <a:rPr lang="en-GB" altLang="en-US" sz="2000" dirty="0"/>
              <a:t> remains constant until a critical Mach number </a:t>
            </a:r>
            <a:r>
              <a:rPr lang="en-GB" altLang="en-US" sz="2000" dirty="0" err="1"/>
              <a:t>M</a:t>
            </a:r>
            <a:r>
              <a:rPr lang="en-GB" altLang="en-US" sz="2000" baseline="-25000" dirty="0" err="1"/>
              <a:t>critical</a:t>
            </a:r>
            <a:r>
              <a:rPr lang="en-GB" altLang="en-US" sz="2000" dirty="0"/>
              <a:t> (smaller than M = 1!)</a:t>
            </a:r>
          </a:p>
          <a:p>
            <a:pPr>
              <a:spcBef>
                <a:spcPts val="1200"/>
              </a:spcBef>
            </a:pPr>
            <a:r>
              <a:rPr lang="en-GB" altLang="en-US" sz="2000" dirty="0"/>
              <a:t>At </a:t>
            </a:r>
            <a:r>
              <a:rPr lang="en-GB" altLang="en-US" sz="2000" dirty="0" err="1"/>
              <a:t>M</a:t>
            </a:r>
            <a:r>
              <a:rPr lang="en-GB" altLang="en-US" sz="2000" baseline="-25000" dirty="0" err="1"/>
              <a:t>critical</a:t>
            </a:r>
            <a:r>
              <a:rPr lang="en-GB" altLang="en-US" sz="2000" dirty="0"/>
              <a:t> , the sonic conditions are reached locally on one point of the airfoil</a:t>
            </a:r>
          </a:p>
          <a:p>
            <a:pPr>
              <a:spcBef>
                <a:spcPts val="1200"/>
              </a:spcBef>
            </a:pPr>
            <a:r>
              <a:rPr lang="en-GB" altLang="en-US" sz="2000" dirty="0"/>
              <a:t>Before </a:t>
            </a:r>
            <a:r>
              <a:rPr lang="en-GB" altLang="en-US" sz="2000" dirty="0" err="1"/>
              <a:t>M</a:t>
            </a:r>
            <a:r>
              <a:rPr lang="en-GB" altLang="en-US" sz="2000" baseline="-25000" dirty="0" err="1"/>
              <a:t>critical</a:t>
            </a:r>
            <a:r>
              <a:rPr lang="en-GB" altLang="en-US" sz="2000" dirty="0"/>
              <a:t> , the drag is mainly due to friction. </a:t>
            </a:r>
            <a:r>
              <a:rPr lang="en-GB" altLang="en-US" sz="2000" b="1" dirty="0"/>
              <a:t>Compressibility does not have a relevant effect on friction drag. After </a:t>
            </a:r>
            <a:r>
              <a:rPr lang="en-GB" altLang="en-US" sz="2000" dirty="0" err="1"/>
              <a:t>M</a:t>
            </a:r>
            <a:r>
              <a:rPr lang="en-GB" altLang="en-US" sz="2000" baseline="-25000" dirty="0" err="1"/>
              <a:t>critical</a:t>
            </a:r>
            <a:r>
              <a:rPr lang="en-GB" altLang="en-US" sz="2000" dirty="0"/>
              <a:t> , </a:t>
            </a:r>
            <a:r>
              <a:rPr lang="en-GB" altLang="en-US" sz="2000" b="1" dirty="0"/>
              <a:t>wave drag becomes dominant</a:t>
            </a:r>
            <a:r>
              <a:rPr lang="en-GB" altLang="en-US" sz="2000" dirty="0"/>
              <a:t> </a:t>
            </a:r>
            <a:endParaRPr lang="en-GB" altLang="en-US" sz="2000" b="1" dirty="0"/>
          </a:p>
          <a:p>
            <a:pPr>
              <a:spcBef>
                <a:spcPts val="1200"/>
              </a:spcBef>
            </a:pPr>
            <a:r>
              <a:rPr lang="en-GB" altLang="en-US" sz="2000" dirty="0"/>
              <a:t>After </a:t>
            </a:r>
            <a:r>
              <a:rPr lang="en-GB" altLang="en-US" sz="2000" dirty="0" err="1"/>
              <a:t>M</a:t>
            </a:r>
            <a:r>
              <a:rPr lang="en-GB" altLang="en-US" sz="2000" baseline="-25000" dirty="0" err="1"/>
              <a:t>critical</a:t>
            </a:r>
            <a:r>
              <a:rPr lang="en-GB" altLang="en-US" sz="2000" dirty="0"/>
              <a:t> , a pocket of supersonic flow starts growing on the airfoil (sometimes also on the lower part of the airfoil). A shock wave is formed at the end of this pocket (after that the flow returns subsonic).</a:t>
            </a:r>
          </a:p>
          <a:p>
            <a:pPr>
              <a:spcBef>
                <a:spcPts val="1200"/>
              </a:spcBef>
            </a:pPr>
            <a:r>
              <a:rPr lang="en-GB" altLang="en-US" sz="2000" dirty="0"/>
              <a:t>As the shock wave grows, the large adverse pressure gradient associated to the flow recompression creates a growing separation of the flow, which  causes steep drag increase! </a:t>
            </a:r>
          </a:p>
          <a:p>
            <a:pPr marL="0" indent="0">
              <a:buNone/>
            </a:pPr>
            <a:endParaRPr lang="en-GB" altLang="en-US" dirty="0"/>
          </a:p>
          <a:p>
            <a:endParaRPr lang="en-US" dirty="0"/>
          </a:p>
        </p:txBody>
      </p:sp>
    </p:spTree>
    <p:extLst>
      <p:ext uri="{BB962C8B-B14F-4D97-AF65-F5344CB8AC3E}">
        <p14:creationId xmlns:p14="http://schemas.microsoft.com/office/powerpoint/2010/main" val="2091621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Mach Effect</a:t>
            </a:r>
            <a:br>
              <a:rPr lang="en-US" sz="3600" dirty="0"/>
            </a:br>
            <a:endParaRPr lang="en-US" dirty="0"/>
          </a:p>
        </p:txBody>
      </p:sp>
      <p:sp>
        <p:nvSpPr>
          <p:cNvPr id="3" name="Content Placeholder 2">
            <a:extLst>
              <a:ext uri="{FF2B5EF4-FFF2-40B4-BE49-F238E27FC236}">
                <a16:creationId xmlns:a16="http://schemas.microsoft.com/office/drawing/2014/main" id="{8FB65B9F-6F21-4200-A809-827E8F595038}"/>
              </a:ext>
            </a:extLst>
          </p:cNvPr>
          <p:cNvSpPr>
            <a:spLocks noGrp="1"/>
          </p:cNvSpPr>
          <p:nvPr>
            <p:ph idx="1"/>
          </p:nvPr>
        </p:nvSpPr>
        <p:spPr/>
        <p:txBody>
          <a:bodyPr/>
          <a:lstStyle/>
          <a:p>
            <a:pPr marL="0" indent="0">
              <a:buNone/>
            </a:pPr>
            <a:r>
              <a:rPr lang="en-GB" altLang="en-US" dirty="0"/>
              <a:t>The behaviour of </a:t>
            </a:r>
            <a:r>
              <a:rPr lang="en-GB" altLang="en-US" b="1" dirty="0"/>
              <a:t>C</a:t>
            </a:r>
            <a:r>
              <a:rPr lang="en-GB" altLang="en-US" b="1" baseline="-25000" dirty="0"/>
              <a:t>d</a:t>
            </a:r>
            <a:r>
              <a:rPr lang="en-GB" altLang="en-US" dirty="0"/>
              <a:t> at growing Mach is different than C</a:t>
            </a:r>
            <a:r>
              <a:rPr lang="en-GB" altLang="en-US" baseline="-25000" dirty="0"/>
              <a:t>l </a:t>
            </a:r>
          </a:p>
          <a:p>
            <a:pPr marL="0" indent="0">
              <a:buNone/>
            </a:pPr>
            <a:endParaRPr lang="en-GB" altLang="en-US" dirty="0"/>
          </a:p>
          <a:p>
            <a:endParaRPr lang="en-US" dirty="0"/>
          </a:p>
        </p:txBody>
      </p:sp>
      <p:sp>
        <p:nvSpPr>
          <p:cNvPr id="7" name="Text Box 9">
            <a:extLst>
              <a:ext uri="{FF2B5EF4-FFF2-40B4-BE49-F238E27FC236}">
                <a16:creationId xmlns:a16="http://schemas.microsoft.com/office/drawing/2014/main" id="{3C6FD191-3BBB-48B7-B6C8-A4B9C113F534}"/>
              </a:ext>
            </a:extLst>
          </p:cNvPr>
          <p:cNvSpPr txBox="1">
            <a:spLocks noChangeArrowheads="1"/>
          </p:cNvSpPr>
          <p:nvPr/>
        </p:nvSpPr>
        <p:spPr bwMode="auto">
          <a:xfrm>
            <a:off x="258259" y="3210109"/>
            <a:ext cx="2634476" cy="1815882"/>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The critical Mach number (</a:t>
            </a:r>
            <a:r>
              <a:rPr lang="en-GB" altLang="en-US" sz="1600" dirty="0" err="1">
                <a:latin typeface="+mn-lt"/>
              </a:rPr>
              <a:t>M</a:t>
            </a:r>
            <a:r>
              <a:rPr lang="en-GB" altLang="en-US" sz="1600" baseline="-25000" dirty="0" err="1">
                <a:latin typeface="+mn-lt"/>
              </a:rPr>
              <a:t>cr</a:t>
            </a:r>
            <a:r>
              <a:rPr lang="en-GB" altLang="en-US" sz="1600" dirty="0">
                <a:latin typeface="+mn-lt"/>
              </a:rPr>
              <a:t>) is a specific value of the freestream Mach number (&lt;1) in correspondence of which, the sonic condition (M=1) are locally reached on one airfoil point.</a:t>
            </a:r>
          </a:p>
        </p:txBody>
      </p:sp>
      <p:pic>
        <p:nvPicPr>
          <p:cNvPr id="9" name="Picture 7">
            <a:extLst>
              <a:ext uri="{FF2B5EF4-FFF2-40B4-BE49-F238E27FC236}">
                <a16:creationId xmlns:a16="http://schemas.microsoft.com/office/drawing/2014/main" id="{67A55412-036F-43A3-9A17-6AA5E16616A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7143"/>
          <a:stretch>
            <a:fillRect/>
          </a:stretch>
        </p:blipFill>
        <p:spPr bwMode="auto">
          <a:xfrm>
            <a:off x="8907966" y="2012802"/>
            <a:ext cx="31972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 name="Oval 8">
            <a:extLst>
              <a:ext uri="{FF2B5EF4-FFF2-40B4-BE49-F238E27FC236}">
                <a16:creationId xmlns:a16="http://schemas.microsoft.com/office/drawing/2014/main" id="{93CD913F-C633-4D1E-A3B1-DC6DCE6F0FF1}"/>
              </a:ext>
            </a:extLst>
          </p:cNvPr>
          <p:cNvSpPr>
            <a:spLocks noChangeArrowheads="1"/>
          </p:cNvSpPr>
          <p:nvPr/>
        </p:nvSpPr>
        <p:spPr bwMode="auto">
          <a:xfrm>
            <a:off x="9133391" y="3994002"/>
            <a:ext cx="2800350" cy="990600"/>
          </a:xfrm>
          <a:prstGeom prst="ellipse">
            <a:avLst/>
          </a:prstGeom>
          <a:noFill/>
          <a:ln w="762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grpSp>
        <p:nvGrpSpPr>
          <p:cNvPr id="16" name="Group 15">
            <a:extLst>
              <a:ext uri="{FF2B5EF4-FFF2-40B4-BE49-F238E27FC236}">
                <a16:creationId xmlns:a16="http://schemas.microsoft.com/office/drawing/2014/main" id="{1F7D9DCF-FD89-4119-A8C2-F7A67906381B}"/>
              </a:ext>
            </a:extLst>
          </p:cNvPr>
          <p:cNvGrpSpPr/>
          <p:nvPr/>
        </p:nvGrpSpPr>
        <p:grpSpPr>
          <a:xfrm>
            <a:off x="2888166" y="2309495"/>
            <a:ext cx="6019800" cy="3585507"/>
            <a:chOff x="2888166" y="2309495"/>
            <a:chExt cx="6019800" cy="3585507"/>
          </a:xfrm>
        </p:grpSpPr>
        <p:pic>
          <p:nvPicPr>
            <p:cNvPr id="5" name="Picture 4">
              <a:extLst>
                <a:ext uri="{FF2B5EF4-FFF2-40B4-BE49-F238E27FC236}">
                  <a16:creationId xmlns:a16="http://schemas.microsoft.com/office/drawing/2014/main" id="{02A1043F-BA10-4B33-ACA4-4F041ED9787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9267"/>
            <a:stretch>
              <a:fillRect/>
            </a:stretch>
          </p:blipFill>
          <p:spPr bwMode="auto">
            <a:xfrm>
              <a:off x="2888166" y="2309495"/>
              <a:ext cx="6019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 name="Text Box 10">
              <a:extLst>
                <a:ext uri="{FF2B5EF4-FFF2-40B4-BE49-F238E27FC236}">
                  <a16:creationId xmlns:a16="http://schemas.microsoft.com/office/drawing/2014/main" id="{4560703F-C067-4775-9FC6-991963CCFED9}"/>
                </a:ext>
              </a:extLst>
            </p:cNvPr>
            <p:cNvSpPr txBox="1">
              <a:spLocks noChangeArrowheads="1"/>
            </p:cNvSpPr>
            <p:nvPr/>
          </p:nvSpPr>
          <p:spPr bwMode="auto">
            <a:xfrm>
              <a:off x="8077200" y="5371782"/>
              <a:ext cx="696024" cy="52322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800" dirty="0">
                  <a:latin typeface="+mn-lt"/>
                </a:rPr>
                <a:t>M</a:t>
              </a:r>
              <a:r>
                <a:rPr lang="en-GB" altLang="en-US" sz="2800" baseline="-25000" dirty="0">
                  <a:latin typeface="+mn-lt"/>
                  <a:cs typeface="Tahoma" panose="020B0604030504040204" pitchFamily="34" charset="0"/>
                </a:rPr>
                <a:t>∞</a:t>
              </a:r>
            </a:p>
          </p:txBody>
        </p:sp>
        <p:sp>
          <p:nvSpPr>
            <p:cNvPr id="15" name="Text Box 11">
              <a:extLst>
                <a:ext uri="{FF2B5EF4-FFF2-40B4-BE49-F238E27FC236}">
                  <a16:creationId xmlns:a16="http://schemas.microsoft.com/office/drawing/2014/main" id="{A5F66F86-F4AB-4899-A856-D9022BBE5D93}"/>
                </a:ext>
              </a:extLst>
            </p:cNvPr>
            <p:cNvSpPr txBox="1">
              <a:spLocks noChangeArrowheads="1"/>
            </p:cNvSpPr>
            <p:nvPr/>
          </p:nvSpPr>
          <p:spPr bwMode="auto">
            <a:xfrm>
              <a:off x="3124200" y="2323782"/>
              <a:ext cx="500458" cy="52322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800" dirty="0">
                  <a:latin typeface="+mn-lt"/>
                </a:rPr>
                <a:t>C</a:t>
              </a:r>
              <a:r>
                <a:rPr lang="en-GB" altLang="en-US" sz="2800" baseline="-25000" dirty="0">
                  <a:latin typeface="+mn-lt"/>
                  <a:cs typeface="Tahoma" panose="020B0604030504040204" pitchFamily="34" charset="0"/>
                </a:rPr>
                <a:t>d</a:t>
              </a:r>
            </a:p>
          </p:txBody>
        </p:sp>
      </p:grpSp>
    </p:spTree>
    <p:extLst>
      <p:ext uri="{BB962C8B-B14F-4D97-AF65-F5344CB8AC3E}">
        <p14:creationId xmlns:p14="http://schemas.microsoft.com/office/powerpoint/2010/main" val="130972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Are you on track for this course?</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solidFill>
                  <a:schemeClr val="bg1">
                    <a:lumMod val="65000"/>
                  </a:schemeClr>
                </a:solidFill>
              </a:rPr>
              <a:t>Did you submit assignment 2?</a:t>
            </a:r>
          </a:p>
          <a:p>
            <a:pPr>
              <a:lnSpc>
                <a:spcPct val="150000"/>
              </a:lnSpc>
              <a:buFont typeface="Wingdings" panose="05000000000000000000" pitchFamily="2" charset="2"/>
              <a:buChar char="ü"/>
            </a:pPr>
            <a:r>
              <a:rPr lang="en-US" dirty="0">
                <a:solidFill>
                  <a:schemeClr val="bg1">
                    <a:lumMod val="65000"/>
                  </a:schemeClr>
                </a:solidFill>
              </a:rPr>
              <a:t>Did you review what is needed for assignment 3?</a:t>
            </a:r>
          </a:p>
          <a:p>
            <a:pPr>
              <a:lnSpc>
                <a:spcPct val="150000"/>
              </a:lnSpc>
              <a:buFont typeface="Wingdings" panose="05000000000000000000" pitchFamily="2" charset="2"/>
              <a:buChar char="ü"/>
            </a:pPr>
            <a:r>
              <a:rPr lang="en-US" dirty="0"/>
              <a:t>Have you reviewed the airfoil selection slides?</a:t>
            </a:r>
          </a:p>
          <a:p>
            <a:pPr>
              <a:lnSpc>
                <a:spcPct val="150000"/>
              </a:lnSpc>
              <a:buFont typeface="Wingdings" panose="05000000000000000000" pitchFamily="2" charset="2"/>
              <a:buChar char="ü"/>
            </a:pPr>
            <a:r>
              <a:rPr lang="en-US" dirty="0"/>
              <a:t>Have you started calculating the Re and </a:t>
            </a:r>
            <a:r>
              <a:rPr lang="en-US" dirty="0" err="1"/>
              <a:t>C</a:t>
            </a:r>
            <a:r>
              <a:rPr lang="en-US" baseline="-25000" dirty="0" err="1"/>
              <a:t>l,des</a:t>
            </a:r>
            <a:r>
              <a:rPr lang="en-US" dirty="0"/>
              <a:t> and look for airfoils?</a:t>
            </a:r>
          </a:p>
          <a:p>
            <a:pPr>
              <a:lnSpc>
                <a:spcPct val="150000"/>
              </a:lnSpc>
              <a:buFont typeface="Wingdings" panose="05000000000000000000" pitchFamily="2" charset="2"/>
              <a:buChar char="ü"/>
            </a:pPr>
            <a:r>
              <a:rPr lang="en-US" dirty="0"/>
              <a:t>Have you familiarized yourself with airfoil tools?</a:t>
            </a:r>
          </a:p>
          <a:p>
            <a:pPr>
              <a:lnSpc>
                <a:spcPct val="150000"/>
              </a:lnSpc>
              <a:buFont typeface="Wingdings" panose="05000000000000000000" pitchFamily="2" charset="2"/>
              <a:buChar char="ü"/>
            </a:pPr>
            <a:endParaRPr lang="en-US" dirty="0"/>
          </a:p>
          <a:p>
            <a:pPr marL="0" indent="0">
              <a:lnSpc>
                <a:spcPct val="150000"/>
              </a:lnSpc>
              <a:buNone/>
            </a:pPr>
            <a:endParaRPr lang="en-US" dirty="0"/>
          </a:p>
          <a:p>
            <a:pPr>
              <a:lnSpc>
                <a:spcPct val="150000"/>
              </a:lnSpc>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2720839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Mach Effect</a:t>
            </a:r>
            <a:br>
              <a:rPr lang="en-US" sz="3600" dirty="0"/>
            </a:br>
            <a:endParaRPr lang="en-US" dirty="0"/>
          </a:p>
        </p:txBody>
      </p:sp>
      <p:sp>
        <p:nvSpPr>
          <p:cNvPr id="3" name="Content Placeholder 2">
            <a:extLst>
              <a:ext uri="{FF2B5EF4-FFF2-40B4-BE49-F238E27FC236}">
                <a16:creationId xmlns:a16="http://schemas.microsoft.com/office/drawing/2014/main" id="{8FB65B9F-6F21-4200-A809-827E8F595038}"/>
              </a:ext>
            </a:extLst>
          </p:cNvPr>
          <p:cNvSpPr>
            <a:spLocks noGrp="1"/>
          </p:cNvSpPr>
          <p:nvPr>
            <p:ph idx="1"/>
          </p:nvPr>
        </p:nvSpPr>
        <p:spPr/>
        <p:txBody>
          <a:bodyPr/>
          <a:lstStyle/>
          <a:p>
            <a:pPr marL="0" indent="0" defTabSz="914400" fontAlgn="auto">
              <a:spcBef>
                <a:spcPts val="0"/>
              </a:spcBef>
              <a:spcAft>
                <a:spcPts val="0"/>
              </a:spcAft>
              <a:buNone/>
              <a:defRPr/>
            </a:pPr>
            <a:r>
              <a:rPr lang="en-GB" altLang="en-US" b="1" dirty="0" err="1"/>
              <a:t>M</a:t>
            </a:r>
            <a:r>
              <a:rPr lang="en-GB" altLang="en-US" b="1" baseline="-25000" dirty="0" err="1"/>
              <a:t>critical</a:t>
            </a:r>
            <a:r>
              <a:rPr lang="en-GB" altLang="en-US" b="1" dirty="0"/>
              <a:t> can be regarded as a warning value!</a:t>
            </a:r>
            <a:r>
              <a:rPr lang="en-GB" altLang="en-US" dirty="0"/>
              <a:t> </a:t>
            </a:r>
          </a:p>
          <a:p>
            <a:pPr marL="0" indent="0" defTabSz="914400" fontAlgn="auto">
              <a:spcBef>
                <a:spcPts val="0"/>
              </a:spcBef>
              <a:spcAft>
                <a:spcPts val="0"/>
              </a:spcAft>
              <a:buNone/>
              <a:defRPr/>
            </a:pPr>
            <a:endParaRPr lang="en-GB" altLang="en-US" dirty="0"/>
          </a:p>
          <a:p>
            <a:pPr defTabSz="914400" fontAlgn="auto">
              <a:spcBef>
                <a:spcPts val="0"/>
              </a:spcBef>
              <a:spcAft>
                <a:spcPts val="0"/>
              </a:spcAft>
              <a:defRPr/>
            </a:pPr>
            <a:r>
              <a:rPr lang="en-GB" altLang="en-US" sz="2000" dirty="0"/>
              <a:t>Often addressed in literature as </a:t>
            </a:r>
            <a:r>
              <a:rPr lang="en-GB" altLang="en-US" sz="2000" dirty="0" err="1"/>
              <a:t>M</a:t>
            </a:r>
            <a:r>
              <a:rPr lang="en-GB" altLang="en-US" sz="2000" baseline="-25000" dirty="0" err="1"/>
              <a:t>cr</a:t>
            </a:r>
            <a:r>
              <a:rPr lang="en-GB" altLang="en-US" sz="2000" dirty="0"/>
              <a:t> </a:t>
            </a:r>
          </a:p>
          <a:p>
            <a:pPr defTabSz="914400" fontAlgn="auto">
              <a:spcBef>
                <a:spcPts val="0"/>
              </a:spcBef>
              <a:spcAft>
                <a:spcPts val="0"/>
              </a:spcAft>
              <a:defRPr/>
            </a:pPr>
            <a:endParaRPr lang="en-GB" altLang="en-US" sz="2000" dirty="0"/>
          </a:p>
          <a:p>
            <a:pPr defTabSz="914400" fontAlgn="auto">
              <a:spcBef>
                <a:spcPts val="0"/>
              </a:spcBef>
              <a:spcAft>
                <a:spcPts val="0"/>
              </a:spcAft>
              <a:defRPr/>
            </a:pPr>
            <a:r>
              <a:rPr lang="en-GB" altLang="en-US" sz="2000" dirty="0"/>
              <a:t>Also addressed as M</a:t>
            </a:r>
            <a:r>
              <a:rPr lang="en-GB" altLang="en-US" sz="2000" baseline="-25000" dirty="0"/>
              <a:t>CC</a:t>
            </a:r>
            <a:r>
              <a:rPr lang="en-GB" altLang="en-US" sz="2000" dirty="0"/>
              <a:t>, i.e. </a:t>
            </a:r>
            <a:r>
              <a:rPr lang="en-GB" altLang="en-US" sz="2000" b="1" dirty="0"/>
              <a:t>Mach </a:t>
            </a:r>
            <a:r>
              <a:rPr lang="en-GB" altLang="en-US" sz="2000" b="1" u="sng" dirty="0"/>
              <a:t>c</a:t>
            </a:r>
            <a:r>
              <a:rPr lang="en-GB" altLang="en-US" sz="2000" b="1" dirty="0"/>
              <a:t>rest </a:t>
            </a:r>
            <a:r>
              <a:rPr lang="en-GB" altLang="en-US" sz="2000" b="1" u="sng" dirty="0"/>
              <a:t>c</a:t>
            </a:r>
            <a:r>
              <a:rPr lang="en-GB" altLang="en-US" sz="2000" b="1" dirty="0"/>
              <a:t>ritical</a:t>
            </a:r>
            <a:r>
              <a:rPr lang="en-GB" altLang="en-US" sz="2000" dirty="0"/>
              <a:t>, because the critical conditions are reached in correspondence of the peak or crest of the pressure distribution on the airfoil)</a:t>
            </a:r>
          </a:p>
          <a:p>
            <a:pPr defTabSz="914400" fontAlgn="auto">
              <a:spcBef>
                <a:spcPts val="0"/>
              </a:spcBef>
              <a:spcAft>
                <a:spcPts val="0"/>
              </a:spcAft>
              <a:defRPr/>
            </a:pPr>
            <a:endParaRPr lang="en-GB" altLang="en-US" sz="2000" dirty="0"/>
          </a:p>
          <a:p>
            <a:pPr defTabSz="914400" fontAlgn="auto">
              <a:spcBef>
                <a:spcPts val="0"/>
              </a:spcBef>
              <a:spcAft>
                <a:spcPts val="0"/>
              </a:spcAft>
              <a:defRPr/>
            </a:pPr>
            <a:r>
              <a:rPr lang="en-GB" altLang="en-US" sz="2000" dirty="0"/>
              <a:t>The actual drastic drag increase is encountered at Mach values slightly higher than </a:t>
            </a:r>
            <a:r>
              <a:rPr lang="en-GB" altLang="en-US" sz="2000" dirty="0" err="1"/>
              <a:t>M</a:t>
            </a:r>
            <a:r>
              <a:rPr lang="en-GB" altLang="en-US" sz="2000" baseline="-25000" dirty="0" err="1"/>
              <a:t>cr</a:t>
            </a:r>
            <a:r>
              <a:rPr lang="en-GB" altLang="en-US" sz="2000" dirty="0"/>
              <a:t> , i.e. in correspondence of the so called M</a:t>
            </a:r>
            <a:r>
              <a:rPr lang="en-GB" altLang="en-US" sz="2000" baseline="-25000" dirty="0"/>
              <a:t>DD</a:t>
            </a:r>
            <a:r>
              <a:rPr lang="en-GB" altLang="en-US" sz="2000" dirty="0"/>
              <a:t> (Mach </a:t>
            </a:r>
            <a:r>
              <a:rPr lang="en-GB" altLang="en-US" sz="2000" u="sng" dirty="0"/>
              <a:t>d</a:t>
            </a:r>
            <a:r>
              <a:rPr lang="en-GB" altLang="en-US" sz="2000" dirty="0"/>
              <a:t>rag </a:t>
            </a:r>
            <a:r>
              <a:rPr lang="en-GB" altLang="en-US" sz="2000" u="sng" dirty="0"/>
              <a:t>d</a:t>
            </a:r>
            <a:r>
              <a:rPr lang="en-GB" altLang="en-US" sz="2000" dirty="0"/>
              <a:t>ivergence), or simply </a:t>
            </a:r>
            <a:r>
              <a:rPr lang="en-GB" altLang="en-US" sz="2000" dirty="0" err="1"/>
              <a:t>M</a:t>
            </a:r>
            <a:r>
              <a:rPr lang="en-GB" altLang="en-US" sz="2000" baseline="-25000" dirty="0" err="1"/>
              <a:t>div</a:t>
            </a:r>
            <a:r>
              <a:rPr lang="en-GB" altLang="en-US" sz="2000" dirty="0"/>
              <a:t>. </a:t>
            </a:r>
          </a:p>
          <a:p>
            <a:pPr defTabSz="914400" fontAlgn="auto">
              <a:spcBef>
                <a:spcPts val="0"/>
              </a:spcBef>
              <a:spcAft>
                <a:spcPts val="0"/>
              </a:spcAft>
              <a:defRPr/>
            </a:pPr>
            <a:endParaRPr lang="en-GB" altLang="en-US" sz="2000" dirty="0"/>
          </a:p>
          <a:p>
            <a:pPr defTabSz="914400" fontAlgn="auto">
              <a:spcBef>
                <a:spcPts val="0"/>
              </a:spcBef>
              <a:spcAft>
                <a:spcPts val="0"/>
              </a:spcAft>
              <a:defRPr/>
            </a:pPr>
            <a:r>
              <a:rPr lang="en-GB" altLang="en-US" sz="2000" dirty="0"/>
              <a:t>For conventional airfoils </a:t>
            </a:r>
            <a:r>
              <a:rPr lang="en-GB" altLang="en-US" sz="2000" dirty="0" err="1"/>
              <a:t>M</a:t>
            </a:r>
            <a:r>
              <a:rPr lang="en-GB" altLang="en-US" sz="2000" baseline="-25000" dirty="0" err="1"/>
              <a:t>div</a:t>
            </a:r>
            <a:r>
              <a:rPr lang="en-GB" altLang="en-US" sz="2000" dirty="0"/>
              <a:t> is 2-4% higher than </a:t>
            </a:r>
            <a:r>
              <a:rPr lang="en-GB" altLang="en-US" sz="2000" dirty="0" err="1"/>
              <a:t>M</a:t>
            </a:r>
            <a:r>
              <a:rPr lang="en-GB" altLang="en-US" sz="2000" baseline="-25000" dirty="0" err="1"/>
              <a:t>cr</a:t>
            </a:r>
            <a:r>
              <a:rPr lang="en-GB" altLang="en-US" sz="2000" dirty="0"/>
              <a:t>. As discussed later, special airfoils, so called supercritical, can push M</a:t>
            </a:r>
            <a:r>
              <a:rPr lang="en-GB" altLang="en-US" sz="2000" baseline="-25000" dirty="0"/>
              <a:t>DD</a:t>
            </a:r>
            <a:r>
              <a:rPr lang="en-GB" altLang="en-US" sz="2000" dirty="0"/>
              <a:t> further to values about 6% higher than </a:t>
            </a:r>
            <a:r>
              <a:rPr lang="en-GB" altLang="en-US" sz="2000" dirty="0" err="1"/>
              <a:t>M</a:t>
            </a:r>
            <a:r>
              <a:rPr lang="en-GB" altLang="en-US" sz="2000" baseline="-25000" dirty="0" err="1"/>
              <a:t>cr</a:t>
            </a:r>
            <a:r>
              <a:rPr lang="en-GB" altLang="en-US" sz="2000" dirty="0"/>
              <a:t> !</a:t>
            </a:r>
          </a:p>
          <a:p>
            <a:pPr marL="0" indent="0" defTabSz="914400" fontAlgn="auto">
              <a:spcBef>
                <a:spcPts val="0"/>
              </a:spcBef>
              <a:spcAft>
                <a:spcPts val="0"/>
              </a:spcAft>
              <a:buNone/>
              <a:defRPr/>
            </a:pPr>
            <a:endParaRPr lang="en-GB" altLang="en-US" sz="2000" baseline="-25000" dirty="0"/>
          </a:p>
          <a:p>
            <a:pPr marL="0" indent="0">
              <a:buNone/>
            </a:pPr>
            <a:endParaRPr lang="en-GB" altLang="en-US" dirty="0"/>
          </a:p>
          <a:p>
            <a:endParaRPr lang="en-US" dirty="0"/>
          </a:p>
        </p:txBody>
      </p:sp>
    </p:spTree>
    <p:extLst>
      <p:ext uri="{BB962C8B-B14F-4D97-AF65-F5344CB8AC3E}">
        <p14:creationId xmlns:p14="http://schemas.microsoft.com/office/powerpoint/2010/main" val="3952841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5" name="Content Placeholder 4">
            <a:extLst>
              <a:ext uri="{FF2B5EF4-FFF2-40B4-BE49-F238E27FC236}">
                <a16:creationId xmlns:a16="http://schemas.microsoft.com/office/drawing/2014/main" id="{D916DFF7-5251-49EA-B38E-A3B512451404}"/>
              </a:ext>
            </a:extLst>
          </p:cNvPr>
          <p:cNvSpPr>
            <a:spLocks noGrp="1"/>
          </p:cNvSpPr>
          <p:nvPr>
            <p:ph idx="1"/>
          </p:nvPr>
        </p:nvSpPr>
        <p:spPr/>
        <p:txBody>
          <a:bodyPr/>
          <a:lstStyle/>
          <a:p>
            <a:pPr marL="0" indent="0">
              <a:buNone/>
            </a:pPr>
            <a:r>
              <a:rPr lang="en-GB" altLang="en-US" dirty="0"/>
              <a:t>After the sonic conditions are reached on the airfoil, a further increase in the freestream velocity causes the generation of shock wave(s). The recompression after the shock wave induces boundary layer thickening and then </a:t>
            </a:r>
            <a:r>
              <a:rPr lang="en-GB" altLang="en-US" b="1" dirty="0"/>
              <a:t>major flow separation</a:t>
            </a:r>
            <a:r>
              <a:rPr lang="en-GB" altLang="en-US" dirty="0"/>
              <a:t>. </a:t>
            </a:r>
          </a:p>
          <a:p>
            <a:endParaRPr lang="en-US" dirty="0"/>
          </a:p>
        </p:txBody>
      </p:sp>
      <p:pic>
        <p:nvPicPr>
          <p:cNvPr id="4" name="Picture 4">
            <a:extLst>
              <a:ext uri="{FF2B5EF4-FFF2-40B4-BE49-F238E27FC236}">
                <a16:creationId xmlns:a16="http://schemas.microsoft.com/office/drawing/2014/main" id="{BC5C2DEE-8B0A-4B03-BEE3-0F062BD40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8471"/>
          <a:stretch>
            <a:fillRect/>
          </a:stretch>
        </p:blipFill>
        <p:spPr bwMode="auto">
          <a:xfrm>
            <a:off x="3280317" y="3671637"/>
            <a:ext cx="594360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Rectangle 8">
            <a:extLst>
              <a:ext uri="{FF2B5EF4-FFF2-40B4-BE49-F238E27FC236}">
                <a16:creationId xmlns:a16="http://schemas.microsoft.com/office/drawing/2014/main" id="{74D403E5-812F-45A2-989E-7071F0701359}"/>
              </a:ext>
            </a:extLst>
          </p:cNvPr>
          <p:cNvSpPr>
            <a:spLocks noChangeArrowheads="1"/>
          </p:cNvSpPr>
          <p:nvPr/>
        </p:nvSpPr>
        <p:spPr bwMode="auto">
          <a:xfrm>
            <a:off x="4055178" y="2867443"/>
            <a:ext cx="4393878" cy="923330"/>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To keep the drag low, it is important to select airfoils with </a:t>
            </a:r>
            <a:r>
              <a:rPr lang="en-GB" altLang="en-US" u="sng" dirty="0">
                <a:latin typeface="+mn-lt"/>
              </a:rPr>
              <a:t>higher critical </a:t>
            </a:r>
            <a:r>
              <a:rPr lang="en-GB" altLang="en-US" u="sng" dirty="0" err="1">
                <a:latin typeface="+mn-lt"/>
              </a:rPr>
              <a:t>mach</a:t>
            </a:r>
            <a:r>
              <a:rPr lang="en-GB" altLang="en-US" u="sng" dirty="0">
                <a:latin typeface="+mn-lt"/>
              </a:rPr>
              <a:t> number</a:t>
            </a:r>
            <a:r>
              <a:rPr lang="en-GB" altLang="en-US" dirty="0">
                <a:latin typeface="+mn-lt"/>
              </a:rPr>
              <a:t> than the maximum design Mach number*!</a:t>
            </a:r>
          </a:p>
        </p:txBody>
      </p:sp>
      <p:sp>
        <p:nvSpPr>
          <p:cNvPr id="6" name="TextBox 5">
            <a:extLst>
              <a:ext uri="{FF2B5EF4-FFF2-40B4-BE49-F238E27FC236}">
                <a16:creationId xmlns:a16="http://schemas.microsoft.com/office/drawing/2014/main" id="{8A16C4BA-4E6B-1205-7DEE-E76CF0B89895}"/>
              </a:ext>
            </a:extLst>
          </p:cNvPr>
          <p:cNvSpPr txBox="1"/>
          <p:nvPr/>
        </p:nvSpPr>
        <p:spPr>
          <a:xfrm>
            <a:off x="8875776" y="2900208"/>
            <a:ext cx="1389888" cy="369332"/>
          </a:xfrm>
          <a:prstGeom prst="rect">
            <a:avLst/>
          </a:prstGeom>
          <a:noFill/>
        </p:spPr>
        <p:txBody>
          <a:bodyPr wrap="square">
            <a:spAutoFit/>
          </a:bodyPr>
          <a:lstStyle/>
          <a:p>
            <a:pPr algn="ctr"/>
            <a:r>
              <a:rPr lang="en-GB" altLang="en-US" sz="1800" dirty="0" err="1">
                <a:latin typeface="+mn-lt"/>
              </a:rPr>
              <a:t>M</a:t>
            </a:r>
            <a:r>
              <a:rPr lang="en-GB" altLang="en-US" sz="1800" baseline="-25000" dirty="0" err="1">
                <a:latin typeface="+mn-lt"/>
              </a:rPr>
              <a:t>des</a:t>
            </a:r>
            <a:r>
              <a:rPr lang="en-GB" altLang="en-US" sz="1800" baseline="-25000" dirty="0">
                <a:latin typeface="+mn-lt"/>
              </a:rPr>
              <a:t> </a:t>
            </a:r>
            <a:r>
              <a:rPr lang="en-GB" altLang="en-US" dirty="0">
                <a:latin typeface="+mn-lt"/>
              </a:rPr>
              <a:t>&lt; </a:t>
            </a:r>
            <a:r>
              <a:rPr lang="en-GB" altLang="en-US" sz="1800" dirty="0">
                <a:latin typeface="+mn-lt"/>
              </a:rPr>
              <a:t>M</a:t>
            </a:r>
            <a:r>
              <a:rPr lang="en-GB" altLang="en-US" sz="1800" baseline="-25000" dirty="0">
                <a:latin typeface="+mn-lt"/>
              </a:rPr>
              <a:t>Div</a:t>
            </a:r>
            <a:endParaRPr lang="en-US" dirty="0"/>
          </a:p>
        </p:txBody>
      </p:sp>
      <p:sp>
        <p:nvSpPr>
          <p:cNvPr id="8" name="TextBox 7">
            <a:extLst>
              <a:ext uri="{FF2B5EF4-FFF2-40B4-BE49-F238E27FC236}">
                <a16:creationId xmlns:a16="http://schemas.microsoft.com/office/drawing/2014/main" id="{3C489B20-4DFB-0696-74BC-7F78AC262471}"/>
              </a:ext>
            </a:extLst>
          </p:cNvPr>
          <p:cNvSpPr txBox="1"/>
          <p:nvPr/>
        </p:nvSpPr>
        <p:spPr>
          <a:xfrm>
            <a:off x="8875776" y="3329108"/>
            <a:ext cx="1389888" cy="369332"/>
          </a:xfrm>
          <a:prstGeom prst="rect">
            <a:avLst/>
          </a:prstGeom>
          <a:noFill/>
        </p:spPr>
        <p:txBody>
          <a:bodyPr wrap="square">
            <a:spAutoFit/>
          </a:bodyPr>
          <a:lstStyle/>
          <a:p>
            <a:pPr algn="ctr"/>
            <a:r>
              <a:rPr lang="en-GB" altLang="en-US" sz="1800" dirty="0" err="1">
                <a:latin typeface="+mn-lt"/>
              </a:rPr>
              <a:t>M</a:t>
            </a:r>
            <a:r>
              <a:rPr lang="en-GB" altLang="en-US" sz="1800" baseline="-25000" dirty="0" err="1">
                <a:latin typeface="+mn-lt"/>
              </a:rPr>
              <a:t>des</a:t>
            </a:r>
            <a:r>
              <a:rPr lang="en-GB" altLang="en-US" sz="1800" baseline="-25000" dirty="0">
                <a:latin typeface="+mn-lt"/>
              </a:rPr>
              <a:t> </a:t>
            </a:r>
            <a:r>
              <a:rPr lang="en-GB" altLang="en-US" dirty="0">
                <a:latin typeface="+mn-lt"/>
              </a:rPr>
              <a:t>&lt; </a:t>
            </a:r>
            <a:r>
              <a:rPr lang="en-GB" altLang="en-US" sz="1800" dirty="0" err="1">
                <a:latin typeface="+mn-lt"/>
              </a:rPr>
              <a:t>M</a:t>
            </a:r>
            <a:r>
              <a:rPr lang="en-GB" altLang="en-US" sz="1800" baseline="-25000" dirty="0" err="1">
                <a:latin typeface="+mn-lt"/>
              </a:rPr>
              <a:t>cr</a:t>
            </a:r>
            <a:endParaRPr lang="en-US" dirty="0"/>
          </a:p>
        </p:txBody>
      </p:sp>
    </p:spTree>
    <p:extLst>
      <p:ext uri="{BB962C8B-B14F-4D97-AF65-F5344CB8AC3E}">
        <p14:creationId xmlns:p14="http://schemas.microsoft.com/office/powerpoint/2010/main" val="1391857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5" name="Content Placeholder 4">
            <a:extLst>
              <a:ext uri="{FF2B5EF4-FFF2-40B4-BE49-F238E27FC236}">
                <a16:creationId xmlns:a16="http://schemas.microsoft.com/office/drawing/2014/main" id="{D916DFF7-5251-49EA-B38E-A3B512451404}"/>
              </a:ext>
            </a:extLst>
          </p:cNvPr>
          <p:cNvSpPr>
            <a:spLocks noGrp="1"/>
          </p:cNvSpPr>
          <p:nvPr>
            <p:ph idx="1"/>
          </p:nvPr>
        </p:nvSpPr>
        <p:spPr/>
        <p:txBody>
          <a:bodyPr/>
          <a:lstStyle/>
          <a:p>
            <a:pPr eaLnBrk="1" hangingPunct="1"/>
            <a:r>
              <a:rPr lang="en-GB" altLang="en-US" sz="2400" dirty="0"/>
              <a:t>Since different airfoils accelerate the flow around </a:t>
            </a:r>
            <a:r>
              <a:rPr lang="en-GB" altLang="en-US" dirty="0"/>
              <a:t>their boundary differently, </a:t>
            </a:r>
            <a:r>
              <a:rPr lang="en-GB" altLang="en-US" sz="2400" dirty="0"/>
              <a:t>we can immediately see that </a:t>
            </a:r>
            <a:r>
              <a:rPr lang="en-GB" altLang="en-US" sz="2400" b="1" dirty="0"/>
              <a:t>different airfoils have different values of </a:t>
            </a:r>
            <a:r>
              <a:rPr lang="en-GB" altLang="en-US" sz="2400" b="1" dirty="0" err="1"/>
              <a:t>M</a:t>
            </a:r>
            <a:r>
              <a:rPr lang="en-GB" altLang="en-US" sz="2400" b="1" baseline="-25000" dirty="0" err="1"/>
              <a:t>cr</a:t>
            </a:r>
            <a:endParaRPr lang="en-GB" altLang="en-US" sz="2400" b="1" baseline="-25000" dirty="0"/>
          </a:p>
          <a:p>
            <a:pPr eaLnBrk="1" hangingPunct="1"/>
            <a:endParaRPr lang="en-GB" altLang="en-US" sz="2000" b="1" dirty="0"/>
          </a:p>
          <a:p>
            <a:pPr eaLnBrk="1" hangingPunct="1"/>
            <a:r>
              <a:rPr lang="en-GB" altLang="en-US" sz="2400" dirty="0"/>
              <a:t>Intuitively: thicker airfoils force the flow to accelerate to higher speeds compared to thin airfoils (of the same kind)</a:t>
            </a:r>
          </a:p>
          <a:p>
            <a:pPr eaLnBrk="1" hangingPunct="1"/>
            <a:endParaRPr lang="en-GB" altLang="en-US" sz="2000" dirty="0"/>
          </a:p>
          <a:p>
            <a:pPr eaLnBrk="1" hangingPunct="1"/>
            <a:r>
              <a:rPr lang="en-GB" altLang="en-US" sz="2400" b="1" dirty="0"/>
              <a:t>Conventional thick airfoils reach critical conditions at lower values of the freestream Mach than thin airfoils</a:t>
            </a:r>
            <a:endParaRPr lang="en-GB" altLang="en-US" sz="2400" dirty="0"/>
          </a:p>
          <a:p>
            <a:pPr eaLnBrk="1" hangingPunct="1"/>
            <a:endParaRPr lang="en-GB" altLang="en-US" sz="1600" dirty="0"/>
          </a:p>
          <a:p>
            <a:pPr eaLnBrk="1" hangingPunct="1"/>
            <a:r>
              <a:rPr lang="en-GB" altLang="en-US" sz="2400" dirty="0"/>
              <a:t>The </a:t>
            </a:r>
            <a:r>
              <a:rPr lang="en-GB" altLang="en-US" sz="2400" b="1" u="sng" dirty="0"/>
              <a:t>airfoil thickness</a:t>
            </a:r>
            <a:r>
              <a:rPr lang="en-GB" altLang="en-US" sz="2400" dirty="0"/>
              <a:t> plays a fundamental role in determining the critical Mach number </a:t>
            </a:r>
            <a:r>
              <a:rPr lang="en-GB" altLang="en-US" dirty="0"/>
              <a:t>(</a:t>
            </a:r>
            <a:r>
              <a:rPr lang="en-GB" altLang="en-US" u="sng" dirty="0"/>
              <a:t>but not only thickness</a:t>
            </a:r>
            <a:r>
              <a:rPr lang="en-GB" altLang="en-US" dirty="0"/>
              <a:t>!*) </a:t>
            </a:r>
            <a:endParaRPr lang="en-GB" altLang="en-US" sz="2400" dirty="0"/>
          </a:p>
          <a:p>
            <a:endParaRPr lang="en-US" dirty="0"/>
          </a:p>
        </p:txBody>
      </p:sp>
    </p:spTree>
    <p:extLst>
      <p:ext uri="{BB962C8B-B14F-4D97-AF65-F5344CB8AC3E}">
        <p14:creationId xmlns:p14="http://schemas.microsoft.com/office/powerpoint/2010/main" val="732318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5" name="Content Placeholder 4">
            <a:extLst>
              <a:ext uri="{FF2B5EF4-FFF2-40B4-BE49-F238E27FC236}">
                <a16:creationId xmlns:a16="http://schemas.microsoft.com/office/drawing/2014/main" id="{D916DFF7-5251-49EA-B38E-A3B512451404}"/>
              </a:ext>
            </a:extLst>
          </p:cNvPr>
          <p:cNvSpPr>
            <a:spLocks noGrp="1"/>
          </p:cNvSpPr>
          <p:nvPr>
            <p:ph idx="1"/>
          </p:nvPr>
        </p:nvSpPr>
        <p:spPr/>
        <p:txBody>
          <a:bodyPr/>
          <a:lstStyle/>
          <a:p>
            <a:pPr marL="0" indent="0" eaLnBrk="1" hangingPunct="1">
              <a:buNone/>
            </a:pPr>
            <a:r>
              <a:rPr lang="en-US" altLang="en-US" sz="2400" dirty="0"/>
              <a:t>The question now is: </a:t>
            </a:r>
          </a:p>
          <a:p>
            <a:pPr marL="0" indent="0" eaLnBrk="1" hangingPunct="1">
              <a:buNone/>
            </a:pPr>
            <a:r>
              <a:rPr lang="en-US" altLang="en-US" sz="2400" b="1" dirty="0"/>
              <a:t>How to make sure we are using airfoils with adequate </a:t>
            </a:r>
            <a:r>
              <a:rPr lang="en-US" altLang="en-US" sz="2400" b="1" dirty="0" err="1"/>
              <a:t>M</a:t>
            </a:r>
            <a:r>
              <a:rPr lang="en-US" altLang="en-US" sz="2400" b="1" baseline="-25000" dirty="0" err="1"/>
              <a:t>cr</a:t>
            </a:r>
            <a:r>
              <a:rPr lang="en-US" altLang="en-US" sz="2400" b="1" dirty="0"/>
              <a:t> for our mission?</a:t>
            </a:r>
          </a:p>
          <a:p>
            <a:pPr eaLnBrk="1" hangingPunct="1"/>
            <a:endParaRPr lang="en-US" altLang="en-US" sz="2400" b="1" dirty="0"/>
          </a:p>
          <a:p>
            <a:pPr marL="0" indent="0" eaLnBrk="1" hangingPunct="1">
              <a:buNone/>
            </a:pPr>
            <a:r>
              <a:rPr lang="en-US" altLang="en-US" sz="2400" dirty="0"/>
              <a:t>Three possibilities are illustrated in the following slides (in order of increasing effectiveness)</a:t>
            </a:r>
          </a:p>
          <a:p>
            <a:pPr eaLnBrk="1" hangingPunct="1"/>
            <a:endParaRPr lang="en-US" altLang="en-US" sz="2000" dirty="0"/>
          </a:p>
          <a:p>
            <a:pPr marL="457200" indent="-457200" eaLnBrk="1" hangingPunct="1">
              <a:buFont typeface="+mj-lt"/>
              <a:buAutoNum type="arabicPeriod"/>
            </a:pPr>
            <a:r>
              <a:rPr lang="en-US" altLang="en-US" sz="2000" dirty="0"/>
              <a:t>Look at statistics, historical trends and reference aircraft (good to get a rough feeling)</a:t>
            </a:r>
          </a:p>
          <a:p>
            <a:pPr marL="457200" indent="-457200" eaLnBrk="1" hangingPunct="1">
              <a:buFont typeface="+mj-lt"/>
              <a:buAutoNum type="arabicPeriod"/>
            </a:pPr>
            <a:r>
              <a:rPr lang="en-US" altLang="en-US" sz="2000" dirty="0"/>
              <a:t>Use experimental data (when available!) showing the variation of </a:t>
            </a:r>
            <a:r>
              <a:rPr lang="en-US" altLang="en-US" sz="2000" dirty="0" err="1"/>
              <a:t>M</a:t>
            </a:r>
            <a:r>
              <a:rPr lang="en-US" altLang="en-US" sz="2000" baseline="-25000" dirty="0" err="1"/>
              <a:t>cr</a:t>
            </a:r>
            <a:r>
              <a:rPr lang="en-US" altLang="en-US" sz="2000" dirty="0"/>
              <a:t> with the maximum airfoil thickness*</a:t>
            </a:r>
          </a:p>
          <a:p>
            <a:pPr marL="457200" indent="-457200" eaLnBrk="1" hangingPunct="1">
              <a:buFont typeface="+mj-lt"/>
              <a:buAutoNum type="arabicPeriod"/>
            </a:pPr>
            <a:r>
              <a:rPr lang="en-US" altLang="en-US" sz="2000" dirty="0"/>
              <a:t>Calculate the actual </a:t>
            </a:r>
            <a:r>
              <a:rPr lang="en-US" altLang="en-US" sz="2000" dirty="0" err="1"/>
              <a:t>M</a:t>
            </a:r>
            <a:r>
              <a:rPr lang="en-US" altLang="en-US" sz="2000" baseline="-25000" dirty="0" err="1"/>
              <a:t>cr</a:t>
            </a:r>
            <a:r>
              <a:rPr lang="en-US" altLang="en-US" sz="2000" dirty="0"/>
              <a:t> of the given airfoil!</a:t>
            </a:r>
          </a:p>
          <a:p>
            <a:endParaRPr lang="en-US" dirty="0"/>
          </a:p>
        </p:txBody>
      </p:sp>
    </p:spTree>
    <p:extLst>
      <p:ext uri="{BB962C8B-B14F-4D97-AF65-F5344CB8AC3E}">
        <p14:creationId xmlns:p14="http://schemas.microsoft.com/office/powerpoint/2010/main" val="1979761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5" name="Content Placeholder 4">
            <a:extLst>
              <a:ext uri="{FF2B5EF4-FFF2-40B4-BE49-F238E27FC236}">
                <a16:creationId xmlns:a16="http://schemas.microsoft.com/office/drawing/2014/main" id="{D916DFF7-5251-49EA-B38E-A3B512451404}"/>
              </a:ext>
            </a:extLst>
          </p:cNvPr>
          <p:cNvSpPr>
            <a:spLocks noGrp="1"/>
          </p:cNvSpPr>
          <p:nvPr>
            <p:ph idx="1"/>
          </p:nvPr>
        </p:nvSpPr>
        <p:spPr/>
        <p:txBody>
          <a:bodyPr/>
          <a:lstStyle/>
          <a:p>
            <a:pPr marL="0" indent="0">
              <a:buNone/>
            </a:pPr>
            <a:r>
              <a:rPr lang="en-GB" altLang="en-US" sz="2400" b="1" dirty="0"/>
              <a:t>1</a:t>
            </a:r>
            <a:r>
              <a:rPr lang="en-GB" altLang="en-US" sz="2400" dirty="0"/>
              <a:t> - Historical trend of (t/c)</a:t>
            </a:r>
            <a:r>
              <a:rPr lang="en-GB" altLang="en-US" sz="2400" baseline="-25000" dirty="0"/>
              <a:t>max</a:t>
            </a:r>
            <a:r>
              <a:rPr lang="en-GB" altLang="en-US" sz="2400" dirty="0"/>
              <a:t> on the main wing of aircraft vs. design Mach number:</a:t>
            </a:r>
          </a:p>
          <a:p>
            <a:endParaRPr lang="en-US" dirty="0"/>
          </a:p>
        </p:txBody>
      </p:sp>
      <p:grpSp>
        <p:nvGrpSpPr>
          <p:cNvPr id="18" name="Group 17">
            <a:extLst>
              <a:ext uri="{FF2B5EF4-FFF2-40B4-BE49-F238E27FC236}">
                <a16:creationId xmlns:a16="http://schemas.microsoft.com/office/drawing/2014/main" id="{1D6DEEF3-5BDC-42F4-A044-DD08F74B506A}"/>
              </a:ext>
            </a:extLst>
          </p:cNvPr>
          <p:cNvGrpSpPr/>
          <p:nvPr/>
        </p:nvGrpSpPr>
        <p:grpSpPr>
          <a:xfrm>
            <a:off x="2211388" y="2873397"/>
            <a:ext cx="2625813" cy="3106172"/>
            <a:chOff x="2211388" y="2438407"/>
            <a:chExt cx="2625813" cy="3545804"/>
          </a:xfrm>
        </p:grpSpPr>
        <p:sp>
          <p:nvSpPr>
            <p:cNvPr id="11" name="Line 9">
              <a:extLst>
                <a:ext uri="{FF2B5EF4-FFF2-40B4-BE49-F238E27FC236}">
                  <a16:creationId xmlns:a16="http://schemas.microsoft.com/office/drawing/2014/main" id="{7E4047DB-506B-4A6A-914D-6E451ECB5151}"/>
                </a:ext>
              </a:extLst>
            </p:cNvPr>
            <p:cNvSpPr>
              <a:spLocks noChangeShapeType="1"/>
            </p:cNvSpPr>
            <p:nvPr/>
          </p:nvSpPr>
          <p:spPr bwMode="auto">
            <a:xfrm flipV="1">
              <a:off x="4649788" y="2590807"/>
              <a:ext cx="0" cy="2819400"/>
            </a:xfrm>
            <a:prstGeom prst="line">
              <a:avLst/>
            </a:prstGeom>
            <a:noFill/>
            <a:ln w="44450">
              <a:solidFill>
                <a:srgbClr val="FF3300"/>
              </a:solidFill>
              <a:prstDash val="sysDash"/>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13" name="Line 10">
              <a:extLst>
                <a:ext uri="{FF2B5EF4-FFF2-40B4-BE49-F238E27FC236}">
                  <a16:creationId xmlns:a16="http://schemas.microsoft.com/office/drawing/2014/main" id="{81610B07-3053-439E-A2A2-DD2FB6B1213E}"/>
                </a:ext>
              </a:extLst>
            </p:cNvPr>
            <p:cNvSpPr>
              <a:spLocks noChangeShapeType="1"/>
            </p:cNvSpPr>
            <p:nvPr/>
          </p:nvSpPr>
          <p:spPr bwMode="auto">
            <a:xfrm rot="5400000">
              <a:off x="4074319" y="2175676"/>
              <a:ext cx="20638" cy="1003300"/>
            </a:xfrm>
            <a:prstGeom prst="line">
              <a:avLst/>
            </a:prstGeom>
            <a:noFill/>
            <a:ln w="44450">
              <a:solidFill>
                <a:srgbClr val="FF3300"/>
              </a:solidFill>
              <a:prstDash val="sysDash"/>
              <a:round/>
              <a:headEnd/>
              <a:tailEnd type="triangle" w="lg" len="lg"/>
            </a:ln>
            <a:extLst>
              <a:ext uri="{909E8E84-426E-40DD-AFC4-6F175D3DCCD1}">
                <a14:hiddenFill xmlns:a14="http://schemas.microsoft.com/office/drawing/2010/main">
                  <a:noFill/>
                </a14:hiddenFill>
              </a:ext>
            </a:extLst>
          </p:spPr>
          <p:txBody>
            <a:bodyPr>
              <a:spAutoFit/>
            </a:bodyPr>
            <a:lstStyle/>
            <a:p>
              <a:endParaRPr lang="en-US"/>
            </a:p>
          </p:txBody>
        </p:sp>
        <p:sp>
          <p:nvSpPr>
            <p:cNvPr id="15" name="Text Box 11">
              <a:extLst>
                <a:ext uri="{FF2B5EF4-FFF2-40B4-BE49-F238E27FC236}">
                  <a16:creationId xmlns:a16="http://schemas.microsoft.com/office/drawing/2014/main" id="{05AAAEF7-BA3C-4702-839C-E403DDA5BA0B}"/>
                </a:ext>
              </a:extLst>
            </p:cNvPr>
            <p:cNvSpPr txBox="1">
              <a:spLocks noChangeArrowheads="1"/>
            </p:cNvSpPr>
            <p:nvPr/>
          </p:nvSpPr>
          <p:spPr bwMode="auto">
            <a:xfrm>
              <a:off x="4040188" y="5562606"/>
              <a:ext cx="797013" cy="42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latin typeface="+mn-lt"/>
                </a:rPr>
                <a:t>M=0.8</a:t>
              </a:r>
            </a:p>
          </p:txBody>
        </p:sp>
        <p:sp>
          <p:nvSpPr>
            <p:cNvPr id="17" name="Text Box 12">
              <a:extLst>
                <a:ext uri="{FF2B5EF4-FFF2-40B4-BE49-F238E27FC236}">
                  <a16:creationId xmlns:a16="http://schemas.microsoft.com/office/drawing/2014/main" id="{0CAF1A0B-53AB-4212-AF7E-7270588C1377}"/>
                </a:ext>
              </a:extLst>
            </p:cNvPr>
            <p:cNvSpPr txBox="1">
              <a:spLocks noChangeArrowheads="1"/>
            </p:cNvSpPr>
            <p:nvPr/>
          </p:nvSpPr>
          <p:spPr bwMode="auto">
            <a:xfrm>
              <a:off x="2211388" y="2438407"/>
              <a:ext cx="982128" cy="42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t/c=0.15</a:t>
              </a:r>
            </a:p>
          </p:txBody>
        </p:sp>
      </p:grpSp>
      <p:pic>
        <p:nvPicPr>
          <p:cNvPr id="20" name="Picture 19" descr="warning">
            <a:extLst>
              <a:ext uri="{FF2B5EF4-FFF2-40B4-BE49-F238E27FC236}">
                <a16:creationId xmlns:a16="http://schemas.microsoft.com/office/drawing/2014/main" id="{2612E781-EB16-4A88-824D-4F6763805EF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22306" y="2383032"/>
            <a:ext cx="10668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a:extLst>
              <a:ext uri="{FF2B5EF4-FFF2-40B4-BE49-F238E27FC236}">
                <a16:creationId xmlns:a16="http://schemas.microsoft.com/office/drawing/2014/main" id="{9511F4E1-82BB-44C9-BC92-6FC05F3E582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329"/>
          <a:stretch>
            <a:fillRect/>
          </a:stretch>
        </p:blipFill>
        <p:spPr bwMode="auto">
          <a:xfrm>
            <a:off x="2668588" y="2139123"/>
            <a:ext cx="6477000" cy="3807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6397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5" name="Content Placeholder 4">
            <a:extLst>
              <a:ext uri="{FF2B5EF4-FFF2-40B4-BE49-F238E27FC236}">
                <a16:creationId xmlns:a16="http://schemas.microsoft.com/office/drawing/2014/main" id="{D916DFF7-5251-49EA-B38E-A3B512451404}"/>
              </a:ext>
            </a:extLst>
          </p:cNvPr>
          <p:cNvSpPr>
            <a:spLocks noGrp="1"/>
          </p:cNvSpPr>
          <p:nvPr>
            <p:ph idx="1"/>
          </p:nvPr>
        </p:nvSpPr>
        <p:spPr/>
        <p:txBody>
          <a:bodyPr/>
          <a:lstStyle/>
          <a:p>
            <a:pPr marL="0" indent="0">
              <a:buNone/>
            </a:pPr>
            <a:r>
              <a:rPr lang="en-GB" altLang="en-US" sz="2400" b="1" dirty="0"/>
              <a:t>2</a:t>
            </a:r>
            <a:r>
              <a:rPr lang="en-GB" altLang="en-US" sz="2400" dirty="0"/>
              <a:t> - Historical trend of (t/c)</a:t>
            </a:r>
            <a:r>
              <a:rPr lang="en-GB" altLang="en-US" sz="2400" baseline="-25000" dirty="0"/>
              <a:t>max</a:t>
            </a:r>
            <a:r>
              <a:rPr lang="en-GB" altLang="en-US" sz="2400" dirty="0"/>
              <a:t> on the main wing of aircraft vs. crit. Mach number:</a:t>
            </a:r>
          </a:p>
          <a:p>
            <a:endParaRPr lang="en-US" dirty="0"/>
          </a:p>
        </p:txBody>
      </p:sp>
      <p:grpSp>
        <p:nvGrpSpPr>
          <p:cNvPr id="53" name="Group 52">
            <a:extLst>
              <a:ext uri="{FF2B5EF4-FFF2-40B4-BE49-F238E27FC236}">
                <a16:creationId xmlns:a16="http://schemas.microsoft.com/office/drawing/2014/main" id="{32F70CE9-A773-40B9-B5D7-E440494AF8C5}"/>
              </a:ext>
            </a:extLst>
          </p:cNvPr>
          <p:cNvGrpSpPr/>
          <p:nvPr/>
        </p:nvGrpSpPr>
        <p:grpSpPr>
          <a:xfrm>
            <a:off x="2906082" y="2091057"/>
            <a:ext cx="6638705" cy="3912397"/>
            <a:chOff x="2903537" y="1934369"/>
            <a:chExt cx="6638705" cy="4191000"/>
          </a:xfrm>
        </p:grpSpPr>
        <p:pic>
          <p:nvPicPr>
            <p:cNvPr id="3" name="Picture 6">
              <a:extLst>
                <a:ext uri="{FF2B5EF4-FFF2-40B4-BE49-F238E27FC236}">
                  <a16:creationId xmlns:a16="http://schemas.microsoft.com/office/drawing/2014/main" id="{E4798980-EE84-4009-B200-F62BDAB8E30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0779" b="6474"/>
            <a:stretch>
              <a:fillRect/>
            </a:stretch>
          </p:blipFill>
          <p:spPr bwMode="auto">
            <a:xfrm rot="21466017">
              <a:off x="2979737" y="1934369"/>
              <a:ext cx="6229350"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Text Box 4">
              <a:extLst>
                <a:ext uri="{FF2B5EF4-FFF2-40B4-BE49-F238E27FC236}">
                  <a16:creationId xmlns:a16="http://schemas.microsoft.com/office/drawing/2014/main" id="{37CB3B01-2839-47FC-8284-8DCBDE72B7F5}"/>
                </a:ext>
              </a:extLst>
            </p:cNvPr>
            <p:cNvSpPr txBox="1">
              <a:spLocks noChangeArrowheads="1"/>
            </p:cNvSpPr>
            <p:nvPr/>
          </p:nvSpPr>
          <p:spPr bwMode="auto">
            <a:xfrm>
              <a:off x="8682831" y="5567247"/>
              <a:ext cx="832407" cy="42860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a:latin typeface="+mn-lt"/>
                </a:rPr>
                <a:t>(t/c)%</a:t>
              </a:r>
            </a:p>
          </p:txBody>
        </p:sp>
        <p:sp>
          <p:nvSpPr>
            <p:cNvPr id="6" name="Text Box 5">
              <a:extLst>
                <a:ext uri="{FF2B5EF4-FFF2-40B4-BE49-F238E27FC236}">
                  <a16:creationId xmlns:a16="http://schemas.microsoft.com/office/drawing/2014/main" id="{5010DD5E-8576-4FB4-A4D4-5F172C42D447}"/>
                </a:ext>
              </a:extLst>
            </p:cNvPr>
            <p:cNvSpPr txBox="1">
              <a:spLocks noChangeArrowheads="1"/>
            </p:cNvSpPr>
            <p:nvPr/>
          </p:nvSpPr>
          <p:spPr bwMode="auto">
            <a:xfrm rot="16200000">
              <a:off x="2339975" y="2650331"/>
              <a:ext cx="1524000" cy="3968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b="1" dirty="0">
                  <a:latin typeface="+mn-lt"/>
                </a:rPr>
                <a:t>Airfoil </a:t>
              </a:r>
              <a:r>
                <a:rPr lang="en-GB" altLang="en-US" sz="2000" b="1" dirty="0" err="1">
                  <a:latin typeface="+mn-lt"/>
                </a:rPr>
                <a:t>M</a:t>
              </a:r>
              <a:r>
                <a:rPr lang="en-GB" altLang="en-US" sz="2000" b="1" baseline="-25000" dirty="0" err="1">
                  <a:latin typeface="+mn-lt"/>
                </a:rPr>
                <a:t>cr</a:t>
              </a:r>
              <a:endParaRPr lang="en-GB" altLang="en-US" sz="2000" b="1" baseline="-25000" dirty="0">
                <a:latin typeface="+mn-lt"/>
              </a:endParaRPr>
            </a:p>
          </p:txBody>
        </p:sp>
        <p:sp>
          <p:nvSpPr>
            <p:cNvPr id="7" name="Line 9">
              <a:extLst>
                <a:ext uri="{FF2B5EF4-FFF2-40B4-BE49-F238E27FC236}">
                  <a16:creationId xmlns:a16="http://schemas.microsoft.com/office/drawing/2014/main" id="{C9CF8E37-D543-47C6-BEF8-46EFBC96D882}"/>
                </a:ext>
              </a:extLst>
            </p:cNvPr>
            <p:cNvSpPr>
              <a:spLocks noChangeShapeType="1"/>
            </p:cNvSpPr>
            <p:nvPr/>
          </p:nvSpPr>
          <p:spPr bwMode="auto">
            <a:xfrm>
              <a:off x="4578350" y="3839369"/>
              <a:ext cx="2057400" cy="0"/>
            </a:xfrm>
            <a:prstGeom prst="line">
              <a:avLst/>
            </a:prstGeom>
            <a:noFill/>
            <a:ln w="3175">
              <a:solidFill>
                <a:srgbClr val="FF330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8" name="Line 10">
              <a:extLst>
                <a:ext uri="{FF2B5EF4-FFF2-40B4-BE49-F238E27FC236}">
                  <a16:creationId xmlns:a16="http://schemas.microsoft.com/office/drawing/2014/main" id="{9BA0D27A-8FF8-4E71-A99C-59C4F9628095}"/>
                </a:ext>
              </a:extLst>
            </p:cNvPr>
            <p:cNvSpPr>
              <a:spLocks noChangeShapeType="1"/>
            </p:cNvSpPr>
            <p:nvPr/>
          </p:nvSpPr>
          <p:spPr bwMode="auto">
            <a:xfrm>
              <a:off x="5264150" y="3229769"/>
              <a:ext cx="0" cy="289560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9" name="Line 11">
              <a:extLst>
                <a:ext uri="{FF2B5EF4-FFF2-40B4-BE49-F238E27FC236}">
                  <a16:creationId xmlns:a16="http://schemas.microsoft.com/office/drawing/2014/main" id="{75BC3045-2647-4877-B438-7BE1F6150721}"/>
                </a:ext>
              </a:extLst>
            </p:cNvPr>
            <p:cNvSpPr>
              <a:spLocks noChangeShapeType="1"/>
            </p:cNvSpPr>
            <p:nvPr/>
          </p:nvSpPr>
          <p:spPr bwMode="auto">
            <a:xfrm>
              <a:off x="5681662" y="3223419"/>
              <a:ext cx="0" cy="2895600"/>
            </a:xfrm>
            <a:prstGeom prst="line">
              <a:avLst/>
            </a:prstGeom>
            <a:noFill/>
            <a:ln w="9525">
              <a:solidFill>
                <a:srgbClr val="FF3300"/>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0" name="Text Box 12">
              <a:extLst>
                <a:ext uri="{FF2B5EF4-FFF2-40B4-BE49-F238E27FC236}">
                  <a16:creationId xmlns:a16="http://schemas.microsoft.com/office/drawing/2014/main" id="{82905303-9750-4CCE-A3DD-D51CD51427CE}"/>
                </a:ext>
              </a:extLst>
            </p:cNvPr>
            <p:cNvSpPr txBox="1">
              <a:spLocks noChangeArrowheads="1"/>
            </p:cNvSpPr>
            <p:nvPr/>
          </p:nvSpPr>
          <p:spPr bwMode="auto">
            <a:xfrm>
              <a:off x="5781675" y="3413919"/>
              <a:ext cx="6588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solidFill>
                    <a:srgbClr val="FF3300"/>
                  </a:solidFill>
                </a:rPr>
                <a:t>10%</a:t>
              </a:r>
            </a:p>
          </p:txBody>
        </p:sp>
        <p:sp>
          <p:nvSpPr>
            <p:cNvPr id="26" name="Line 13">
              <a:extLst>
                <a:ext uri="{FF2B5EF4-FFF2-40B4-BE49-F238E27FC236}">
                  <a16:creationId xmlns:a16="http://schemas.microsoft.com/office/drawing/2014/main" id="{1124863D-EFFC-43DD-95A1-38332739B623}"/>
                </a:ext>
              </a:extLst>
            </p:cNvPr>
            <p:cNvSpPr>
              <a:spLocks noChangeShapeType="1"/>
            </p:cNvSpPr>
            <p:nvPr/>
          </p:nvSpPr>
          <p:spPr bwMode="auto">
            <a:xfrm flipV="1">
              <a:off x="6254750" y="4296569"/>
              <a:ext cx="0" cy="1676400"/>
            </a:xfrm>
            <a:prstGeom prst="line">
              <a:avLst/>
            </a:prstGeom>
            <a:noFill/>
            <a:ln w="9525">
              <a:solidFill>
                <a:srgbClr val="00A4DE"/>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8" name="Line 14">
              <a:extLst>
                <a:ext uri="{FF2B5EF4-FFF2-40B4-BE49-F238E27FC236}">
                  <a16:creationId xmlns:a16="http://schemas.microsoft.com/office/drawing/2014/main" id="{AF51D236-9CD9-4FBF-9BC6-DB7B5328DFE0}"/>
                </a:ext>
              </a:extLst>
            </p:cNvPr>
            <p:cNvSpPr>
              <a:spLocks noChangeShapeType="1"/>
            </p:cNvSpPr>
            <p:nvPr/>
          </p:nvSpPr>
          <p:spPr bwMode="auto">
            <a:xfrm>
              <a:off x="6102350" y="4525169"/>
              <a:ext cx="457200" cy="0"/>
            </a:xfrm>
            <a:prstGeom prst="line">
              <a:avLst/>
            </a:prstGeom>
            <a:noFill/>
            <a:ln w="9525">
              <a:solidFill>
                <a:srgbClr val="00A4DE"/>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0" name="Line 15">
              <a:extLst>
                <a:ext uri="{FF2B5EF4-FFF2-40B4-BE49-F238E27FC236}">
                  <a16:creationId xmlns:a16="http://schemas.microsoft.com/office/drawing/2014/main" id="{DF3F10BE-9027-4951-A970-D00DDA363351}"/>
                </a:ext>
              </a:extLst>
            </p:cNvPr>
            <p:cNvSpPr>
              <a:spLocks noChangeShapeType="1"/>
            </p:cNvSpPr>
            <p:nvPr/>
          </p:nvSpPr>
          <p:spPr bwMode="auto">
            <a:xfrm flipV="1">
              <a:off x="6088062" y="4982369"/>
              <a:ext cx="547688" cy="28575"/>
            </a:xfrm>
            <a:prstGeom prst="line">
              <a:avLst/>
            </a:prstGeom>
            <a:noFill/>
            <a:ln w="9525">
              <a:solidFill>
                <a:srgbClr val="00A4DE"/>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2" name="Line 16">
              <a:extLst>
                <a:ext uri="{FF2B5EF4-FFF2-40B4-BE49-F238E27FC236}">
                  <a16:creationId xmlns:a16="http://schemas.microsoft.com/office/drawing/2014/main" id="{436057F3-6652-491C-87AA-4E474F95F69C}"/>
                </a:ext>
              </a:extLst>
            </p:cNvPr>
            <p:cNvSpPr>
              <a:spLocks noChangeShapeType="1"/>
            </p:cNvSpPr>
            <p:nvPr/>
          </p:nvSpPr>
          <p:spPr bwMode="auto">
            <a:xfrm>
              <a:off x="4578350" y="3839369"/>
              <a:ext cx="685800" cy="0"/>
            </a:xfrm>
            <a:prstGeom prst="line">
              <a:avLst/>
            </a:prstGeom>
            <a:noFill/>
            <a:ln w="9525">
              <a:solidFill>
                <a:srgbClr val="FF3300"/>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4" name="Line 17">
              <a:extLst>
                <a:ext uri="{FF2B5EF4-FFF2-40B4-BE49-F238E27FC236}">
                  <a16:creationId xmlns:a16="http://schemas.microsoft.com/office/drawing/2014/main" id="{0ECA5938-C046-4441-A475-16FF8A3D9E34}"/>
                </a:ext>
              </a:extLst>
            </p:cNvPr>
            <p:cNvSpPr>
              <a:spLocks noChangeShapeType="1"/>
            </p:cNvSpPr>
            <p:nvPr/>
          </p:nvSpPr>
          <p:spPr bwMode="auto">
            <a:xfrm flipH="1">
              <a:off x="5645150" y="3839369"/>
              <a:ext cx="838200" cy="0"/>
            </a:xfrm>
            <a:prstGeom prst="line">
              <a:avLst/>
            </a:prstGeom>
            <a:noFill/>
            <a:ln w="9525">
              <a:solidFill>
                <a:srgbClr val="FF3300"/>
              </a:solidFill>
              <a:round/>
              <a:headEnd/>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6" name="Line 18">
              <a:extLst>
                <a:ext uri="{FF2B5EF4-FFF2-40B4-BE49-F238E27FC236}">
                  <a16:creationId xmlns:a16="http://schemas.microsoft.com/office/drawing/2014/main" id="{96846BDE-D240-4AE2-A7DB-D5AEA76AAD31}"/>
                </a:ext>
              </a:extLst>
            </p:cNvPr>
            <p:cNvSpPr>
              <a:spLocks noChangeShapeType="1"/>
            </p:cNvSpPr>
            <p:nvPr/>
          </p:nvSpPr>
          <p:spPr bwMode="auto">
            <a:xfrm>
              <a:off x="6254750" y="4525169"/>
              <a:ext cx="0" cy="457200"/>
            </a:xfrm>
            <a:prstGeom prst="line">
              <a:avLst/>
            </a:prstGeom>
            <a:noFill/>
            <a:ln w="9525">
              <a:solidFill>
                <a:srgbClr val="00A4DE"/>
              </a:solidFill>
              <a:round/>
              <a:headEnd type="triangle" w="lg" len="lg"/>
              <a:tailEnd type="triangle" w="lg" len="lg"/>
            </a:ln>
            <a:extLst>
              <a:ext uri="{909E8E84-426E-40DD-AFC4-6F175D3DCCD1}">
                <a14:hiddenFill xmlns:a14="http://schemas.microsoft.com/office/drawing/2010/main">
                  <a:noFill/>
                </a14:hiddenFill>
              </a:ext>
            </a:extLst>
          </p:spPr>
          <p:txBody>
            <a:bodyPr wrap="none">
              <a:spAutoFit/>
            </a:bodyPr>
            <a:lstStyle/>
            <a:p>
              <a:endParaRPr lang="en-US"/>
            </a:p>
          </p:txBody>
        </p:sp>
        <p:sp>
          <p:nvSpPr>
            <p:cNvPr id="38" name="Text Box 19">
              <a:extLst>
                <a:ext uri="{FF2B5EF4-FFF2-40B4-BE49-F238E27FC236}">
                  <a16:creationId xmlns:a16="http://schemas.microsoft.com/office/drawing/2014/main" id="{DF732FD3-4D66-499C-8833-AB2A1B9F5FFA}"/>
                </a:ext>
              </a:extLst>
            </p:cNvPr>
            <p:cNvSpPr txBox="1">
              <a:spLocks noChangeArrowheads="1"/>
            </p:cNvSpPr>
            <p:nvPr/>
          </p:nvSpPr>
          <p:spPr bwMode="auto">
            <a:xfrm>
              <a:off x="7932737" y="5058569"/>
              <a:ext cx="1275221" cy="3956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latin typeface="+mn-lt"/>
                </a:rPr>
                <a:t>NACA 00XX</a:t>
              </a:r>
            </a:p>
          </p:txBody>
        </p:sp>
        <p:sp>
          <p:nvSpPr>
            <p:cNvPr id="40" name="Text Box 21">
              <a:extLst>
                <a:ext uri="{FF2B5EF4-FFF2-40B4-BE49-F238E27FC236}">
                  <a16:creationId xmlns:a16="http://schemas.microsoft.com/office/drawing/2014/main" id="{1CD8AEA1-CA3E-4408-9319-4AA4ABAAFFB2}"/>
                </a:ext>
              </a:extLst>
            </p:cNvPr>
            <p:cNvSpPr txBox="1">
              <a:spLocks noChangeArrowheads="1"/>
            </p:cNvSpPr>
            <p:nvPr/>
          </p:nvSpPr>
          <p:spPr bwMode="auto">
            <a:xfrm>
              <a:off x="8008937" y="2924969"/>
              <a:ext cx="1369477" cy="39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latin typeface="+mn-lt"/>
                </a:rPr>
                <a:t>Supercritical</a:t>
              </a:r>
            </a:p>
          </p:txBody>
        </p:sp>
        <p:sp>
          <p:nvSpPr>
            <p:cNvPr id="42" name="Text Box 22">
              <a:extLst>
                <a:ext uri="{FF2B5EF4-FFF2-40B4-BE49-F238E27FC236}">
                  <a16:creationId xmlns:a16="http://schemas.microsoft.com/office/drawing/2014/main" id="{BFB2B2D4-ECC7-4C2F-8A43-96331DBC3551}"/>
                </a:ext>
              </a:extLst>
            </p:cNvPr>
            <p:cNvSpPr txBox="1">
              <a:spLocks noChangeArrowheads="1"/>
            </p:cNvSpPr>
            <p:nvPr/>
          </p:nvSpPr>
          <p:spPr bwMode="auto">
            <a:xfrm>
              <a:off x="8008937" y="3991769"/>
              <a:ext cx="1533305" cy="3956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latin typeface="+mn-lt"/>
                </a:rPr>
                <a:t>NACA 64</a:t>
              </a:r>
              <a:r>
                <a:rPr lang="en-GB" altLang="en-US" b="1" baseline="-25000">
                  <a:latin typeface="+mn-lt"/>
                </a:rPr>
                <a:t>1</a:t>
              </a:r>
              <a:r>
                <a:rPr lang="en-GB" altLang="en-US" b="1">
                  <a:latin typeface="+mn-lt"/>
                </a:rPr>
                <a:t> XXX</a:t>
              </a:r>
            </a:p>
          </p:txBody>
        </p:sp>
        <p:sp>
          <p:nvSpPr>
            <p:cNvPr id="44" name="Rectangle 23">
              <a:extLst>
                <a:ext uri="{FF2B5EF4-FFF2-40B4-BE49-F238E27FC236}">
                  <a16:creationId xmlns:a16="http://schemas.microsoft.com/office/drawing/2014/main" id="{134E931C-6D34-4936-B779-B7B9F3BEFA24}"/>
                </a:ext>
              </a:extLst>
            </p:cNvPr>
            <p:cNvSpPr>
              <a:spLocks noChangeArrowheads="1"/>
            </p:cNvSpPr>
            <p:nvPr/>
          </p:nvSpPr>
          <p:spPr bwMode="auto">
            <a:xfrm>
              <a:off x="6635750" y="4296569"/>
              <a:ext cx="1295400" cy="6096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46" name="Line 24">
              <a:extLst>
                <a:ext uri="{FF2B5EF4-FFF2-40B4-BE49-F238E27FC236}">
                  <a16:creationId xmlns:a16="http://schemas.microsoft.com/office/drawing/2014/main" id="{97FAC7B9-F564-4C9B-811A-B45B2579B8FF}"/>
                </a:ext>
              </a:extLst>
            </p:cNvPr>
            <p:cNvSpPr>
              <a:spLocks noChangeShapeType="1"/>
            </p:cNvSpPr>
            <p:nvPr/>
          </p:nvSpPr>
          <p:spPr bwMode="auto">
            <a:xfrm flipV="1">
              <a:off x="6103937" y="3229769"/>
              <a:ext cx="1905000" cy="9144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48" name="Line 25">
              <a:extLst>
                <a:ext uri="{FF2B5EF4-FFF2-40B4-BE49-F238E27FC236}">
                  <a16:creationId xmlns:a16="http://schemas.microsoft.com/office/drawing/2014/main" id="{96A5D7CB-9666-41B2-A4B7-9ADB46948967}"/>
                </a:ext>
              </a:extLst>
            </p:cNvPr>
            <p:cNvSpPr>
              <a:spLocks noChangeShapeType="1"/>
            </p:cNvSpPr>
            <p:nvPr/>
          </p:nvSpPr>
          <p:spPr bwMode="auto">
            <a:xfrm flipV="1">
              <a:off x="6407150" y="4220369"/>
              <a:ext cx="1601787" cy="3810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sp>
          <p:nvSpPr>
            <p:cNvPr id="50" name="Text Box 26">
              <a:extLst>
                <a:ext uri="{FF2B5EF4-FFF2-40B4-BE49-F238E27FC236}">
                  <a16:creationId xmlns:a16="http://schemas.microsoft.com/office/drawing/2014/main" id="{A6FAA3E7-8DD4-4DEA-8288-29D163B4457F}"/>
                </a:ext>
              </a:extLst>
            </p:cNvPr>
            <p:cNvSpPr txBox="1">
              <a:spLocks noChangeArrowheads="1"/>
            </p:cNvSpPr>
            <p:nvPr/>
          </p:nvSpPr>
          <p:spPr bwMode="auto">
            <a:xfrm>
              <a:off x="4884737" y="1934369"/>
              <a:ext cx="2819400" cy="692356"/>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latin typeface="+mn-lt"/>
                </a:rPr>
                <a:t>Curves from experimental data (zero lift)</a:t>
              </a:r>
            </a:p>
          </p:txBody>
        </p:sp>
        <p:sp>
          <p:nvSpPr>
            <p:cNvPr id="52" name="Line 27">
              <a:extLst>
                <a:ext uri="{FF2B5EF4-FFF2-40B4-BE49-F238E27FC236}">
                  <a16:creationId xmlns:a16="http://schemas.microsoft.com/office/drawing/2014/main" id="{328A8266-4D84-4F40-94A8-7B1137D7B875}"/>
                </a:ext>
              </a:extLst>
            </p:cNvPr>
            <p:cNvSpPr>
              <a:spLocks noChangeShapeType="1"/>
            </p:cNvSpPr>
            <p:nvPr/>
          </p:nvSpPr>
          <p:spPr bwMode="auto">
            <a:xfrm flipV="1">
              <a:off x="7475537" y="5210969"/>
              <a:ext cx="457200" cy="762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en-US"/>
            </a:p>
          </p:txBody>
        </p:sp>
      </p:grpSp>
    </p:spTree>
    <p:extLst>
      <p:ext uri="{BB962C8B-B14F-4D97-AF65-F5344CB8AC3E}">
        <p14:creationId xmlns:p14="http://schemas.microsoft.com/office/powerpoint/2010/main" val="1877752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5" name="Content Placeholder 4">
            <a:extLst>
              <a:ext uri="{FF2B5EF4-FFF2-40B4-BE49-F238E27FC236}">
                <a16:creationId xmlns:a16="http://schemas.microsoft.com/office/drawing/2014/main" id="{D916DFF7-5251-49EA-B38E-A3B512451404}"/>
              </a:ext>
            </a:extLst>
          </p:cNvPr>
          <p:cNvSpPr>
            <a:spLocks noGrp="1"/>
          </p:cNvSpPr>
          <p:nvPr>
            <p:ph idx="1"/>
          </p:nvPr>
        </p:nvSpPr>
        <p:spPr>
          <a:xfrm>
            <a:off x="609600" y="1600207"/>
            <a:ext cx="6850566" cy="4108119"/>
          </a:xfrm>
        </p:spPr>
        <p:txBody>
          <a:bodyPr/>
          <a:lstStyle/>
          <a:p>
            <a:pPr marL="0" indent="0">
              <a:buNone/>
            </a:pPr>
            <a:r>
              <a:rPr lang="en-GB" altLang="en-US" sz="2400" dirty="0"/>
              <a:t>Intermezz</a:t>
            </a:r>
            <a:r>
              <a:rPr lang="en-GB" altLang="en-US" dirty="0"/>
              <a:t>o: Supercritical Airfoils</a:t>
            </a:r>
            <a:endParaRPr lang="en-GB" altLang="en-US" sz="2400" dirty="0"/>
          </a:p>
          <a:p>
            <a:r>
              <a:rPr lang="en-GB" altLang="en-US" sz="2000" dirty="0"/>
              <a:t>Supercritical airfoils</a:t>
            </a:r>
            <a:r>
              <a:rPr lang="en-GB" altLang="en-US" sz="2000" b="1" dirty="0"/>
              <a:t> </a:t>
            </a:r>
            <a:r>
              <a:rPr lang="en-GB" altLang="en-US" sz="2000" dirty="0"/>
              <a:t>are designed to delay the transonic drag rise (M</a:t>
            </a:r>
            <a:r>
              <a:rPr lang="en-GB" altLang="en-US" sz="2000" baseline="-25000" dirty="0"/>
              <a:t>DD</a:t>
            </a:r>
            <a:r>
              <a:rPr lang="en-GB" altLang="en-US" sz="2000" dirty="0"/>
              <a:t>)</a:t>
            </a:r>
          </a:p>
          <a:p>
            <a:r>
              <a:rPr lang="en-GB" altLang="en-US" sz="2000" dirty="0"/>
              <a:t>Compared to a conventional airfoil, a supercritical airfoil has a smaller camber, a larger leading-edge radius, a small surface curvature on the suction side and a concavity in the rear part of the pressure side.</a:t>
            </a:r>
          </a:p>
          <a:p>
            <a:endParaRPr lang="en-US" dirty="0"/>
          </a:p>
        </p:txBody>
      </p:sp>
      <p:pic>
        <p:nvPicPr>
          <p:cNvPr id="11" name="Picture 7" descr="whitcomb">
            <a:extLst>
              <a:ext uri="{FF2B5EF4-FFF2-40B4-BE49-F238E27FC236}">
                <a16:creationId xmlns:a16="http://schemas.microsoft.com/office/drawing/2014/main" id="{D7979C7B-F1BE-4CF7-813E-B64CD11545C0}"/>
              </a:ext>
            </a:extLst>
          </p:cNvPr>
          <p:cNvPicPr>
            <a:picLocks noChangeAspect="1" noChangeArrowheads="1"/>
          </p:cNvPicPr>
          <p:nvPr/>
        </p:nvPicPr>
        <p:blipFill>
          <a:blip r:embed="rId3">
            <a:lum bright="-36000" contrast="54000"/>
            <a:extLst>
              <a:ext uri="{28A0092B-C50C-407E-A947-70E740481C1C}">
                <a14:useLocalDpi xmlns:a14="http://schemas.microsoft.com/office/drawing/2010/main" val="0"/>
              </a:ext>
            </a:extLst>
          </a:blip>
          <a:srcRect l="13734" t="38620" r="6380" b="42070"/>
          <a:stretch>
            <a:fillRect/>
          </a:stretch>
        </p:blipFill>
        <p:spPr bwMode="auto">
          <a:xfrm>
            <a:off x="1952394" y="4188142"/>
            <a:ext cx="4114800"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8">
            <a:extLst>
              <a:ext uri="{FF2B5EF4-FFF2-40B4-BE49-F238E27FC236}">
                <a16:creationId xmlns:a16="http://schemas.microsoft.com/office/drawing/2014/main" id="{47C33FFB-DE89-4CBE-BEB4-B800CE178DB2}"/>
              </a:ext>
            </a:extLst>
          </p:cNvPr>
          <p:cNvSpPr txBox="1">
            <a:spLocks noChangeArrowheads="1"/>
          </p:cNvSpPr>
          <p:nvPr/>
        </p:nvSpPr>
        <p:spPr bwMode="auto">
          <a:xfrm>
            <a:off x="2257194" y="5178742"/>
            <a:ext cx="2950936" cy="369332"/>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j-lt"/>
              </a:rPr>
              <a:t>Whitcomb supercritical airfoil</a:t>
            </a:r>
          </a:p>
        </p:txBody>
      </p:sp>
      <p:pic>
        <p:nvPicPr>
          <p:cNvPr id="13" name="Picture 3" descr="Supercritical Airfoil">
            <a:extLst>
              <a:ext uri="{FF2B5EF4-FFF2-40B4-BE49-F238E27FC236}">
                <a16:creationId xmlns:a16="http://schemas.microsoft.com/office/drawing/2014/main" id="{399247C7-3A5D-40BC-AE4B-E1D499E8029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0877" y="2140267"/>
            <a:ext cx="41148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rrow: Right 13">
            <a:extLst>
              <a:ext uri="{FF2B5EF4-FFF2-40B4-BE49-F238E27FC236}">
                <a16:creationId xmlns:a16="http://schemas.microsoft.com/office/drawing/2014/main" id="{4DDC3F43-C105-4B3F-9689-7666A4782893}"/>
              </a:ext>
            </a:extLst>
          </p:cNvPr>
          <p:cNvSpPr/>
          <p:nvPr/>
        </p:nvSpPr>
        <p:spPr>
          <a:xfrm rot="3327593" flipH="1">
            <a:off x="5302328" y="4871019"/>
            <a:ext cx="1036723"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Concavity</a:t>
            </a:r>
          </a:p>
        </p:txBody>
      </p:sp>
      <p:sp>
        <p:nvSpPr>
          <p:cNvPr id="35" name="Arrow: Right 34">
            <a:extLst>
              <a:ext uri="{FF2B5EF4-FFF2-40B4-BE49-F238E27FC236}">
                <a16:creationId xmlns:a16="http://schemas.microsoft.com/office/drawing/2014/main" id="{33D565FD-5E3F-4C5A-B151-6A5CF8941B0C}"/>
              </a:ext>
            </a:extLst>
          </p:cNvPr>
          <p:cNvSpPr/>
          <p:nvPr/>
        </p:nvSpPr>
        <p:spPr>
          <a:xfrm rot="19971273" flipH="1">
            <a:off x="4147186" y="3875656"/>
            <a:ext cx="1036723"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Flat suction</a:t>
            </a:r>
          </a:p>
        </p:txBody>
      </p:sp>
      <p:sp>
        <p:nvSpPr>
          <p:cNvPr id="37" name="Arrow: Right 36">
            <a:extLst>
              <a:ext uri="{FF2B5EF4-FFF2-40B4-BE49-F238E27FC236}">
                <a16:creationId xmlns:a16="http://schemas.microsoft.com/office/drawing/2014/main" id="{2CAC139D-6965-4B5D-9883-3FEC1E1023EE}"/>
              </a:ext>
            </a:extLst>
          </p:cNvPr>
          <p:cNvSpPr/>
          <p:nvPr/>
        </p:nvSpPr>
        <p:spPr>
          <a:xfrm>
            <a:off x="844873" y="4390225"/>
            <a:ext cx="993855"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Large LE Radius</a:t>
            </a:r>
          </a:p>
        </p:txBody>
      </p:sp>
      <p:sp>
        <p:nvSpPr>
          <p:cNvPr id="39" name="Arrow: Right 38">
            <a:extLst>
              <a:ext uri="{FF2B5EF4-FFF2-40B4-BE49-F238E27FC236}">
                <a16:creationId xmlns:a16="http://schemas.microsoft.com/office/drawing/2014/main" id="{B660D667-AF98-4F7B-A6F4-34F7570BDF66}"/>
              </a:ext>
            </a:extLst>
          </p:cNvPr>
          <p:cNvSpPr/>
          <p:nvPr/>
        </p:nvSpPr>
        <p:spPr>
          <a:xfrm rot="19971273">
            <a:off x="1004081" y="5034935"/>
            <a:ext cx="1163434" cy="624971"/>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Small camber</a:t>
            </a:r>
          </a:p>
        </p:txBody>
      </p:sp>
      <p:sp>
        <p:nvSpPr>
          <p:cNvPr id="18" name="Freeform: Shape 17">
            <a:extLst>
              <a:ext uri="{FF2B5EF4-FFF2-40B4-BE49-F238E27FC236}">
                <a16:creationId xmlns:a16="http://schemas.microsoft.com/office/drawing/2014/main" id="{644E8C0E-3557-419D-88D0-5259E99C7522}"/>
              </a:ext>
            </a:extLst>
          </p:cNvPr>
          <p:cNvSpPr/>
          <p:nvPr/>
        </p:nvSpPr>
        <p:spPr>
          <a:xfrm>
            <a:off x="1962615" y="4626890"/>
            <a:ext cx="3914078" cy="103971"/>
          </a:xfrm>
          <a:custGeom>
            <a:avLst/>
            <a:gdLst>
              <a:gd name="connsiteX0" fmla="*/ 0 w 3914078"/>
              <a:gd name="connsiteY0" fmla="*/ 78438 h 78438"/>
              <a:gd name="connsiteX1" fmla="*/ 2029522 w 3914078"/>
              <a:gd name="connsiteY1" fmla="*/ 67287 h 78438"/>
              <a:gd name="connsiteX2" fmla="*/ 2821258 w 3914078"/>
              <a:gd name="connsiteY2" fmla="*/ 380 h 78438"/>
              <a:gd name="connsiteX3" fmla="*/ 3914078 w 3914078"/>
              <a:gd name="connsiteY3" fmla="*/ 44985 h 78438"/>
              <a:gd name="connsiteX0" fmla="*/ 0 w 3914078"/>
              <a:gd name="connsiteY0" fmla="*/ 95555 h 95555"/>
              <a:gd name="connsiteX1" fmla="*/ 2029522 w 3914078"/>
              <a:gd name="connsiteY1" fmla="*/ 84404 h 95555"/>
              <a:gd name="connsiteX2" fmla="*/ 2821258 w 3914078"/>
              <a:gd name="connsiteY2" fmla="*/ 17497 h 95555"/>
              <a:gd name="connsiteX3" fmla="*/ 3914078 w 3914078"/>
              <a:gd name="connsiteY3" fmla="*/ 62102 h 95555"/>
              <a:gd name="connsiteX0" fmla="*/ 0 w 3914078"/>
              <a:gd name="connsiteY0" fmla="*/ 95555 h 95555"/>
              <a:gd name="connsiteX1" fmla="*/ 2029522 w 3914078"/>
              <a:gd name="connsiteY1" fmla="*/ 84404 h 95555"/>
              <a:gd name="connsiteX2" fmla="*/ 2821258 w 3914078"/>
              <a:gd name="connsiteY2" fmla="*/ 17497 h 95555"/>
              <a:gd name="connsiteX3" fmla="*/ 3914078 w 3914078"/>
              <a:gd name="connsiteY3" fmla="*/ 62102 h 95555"/>
              <a:gd name="connsiteX0" fmla="*/ 0 w 3914078"/>
              <a:gd name="connsiteY0" fmla="*/ 95555 h 95555"/>
              <a:gd name="connsiteX1" fmla="*/ 2029522 w 3914078"/>
              <a:gd name="connsiteY1" fmla="*/ 84404 h 95555"/>
              <a:gd name="connsiteX2" fmla="*/ 2821258 w 3914078"/>
              <a:gd name="connsiteY2" fmla="*/ 17497 h 95555"/>
              <a:gd name="connsiteX3" fmla="*/ 3914078 w 3914078"/>
              <a:gd name="connsiteY3" fmla="*/ 62102 h 95555"/>
              <a:gd name="connsiteX0" fmla="*/ 0 w 3914078"/>
              <a:gd name="connsiteY0" fmla="*/ 103971 h 103971"/>
              <a:gd name="connsiteX1" fmla="*/ 2029522 w 3914078"/>
              <a:gd name="connsiteY1" fmla="*/ 92820 h 103971"/>
              <a:gd name="connsiteX2" fmla="*/ 2821258 w 3914078"/>
              <a:gd name="connsiteY2" fmla="*/ 25913 h 103971"/>
              <a:gd name="connsiteX3" fmla="*/ 3914078 w 3914078"/>
              <a:gd name="connsiteY3" fmla="*/ 70518 h 103971"/>
            </a:gdLst>
            <a:ahLst/>
            <a:cxnLst>
              <a:cxn ang="0">
                <a:pos x="connsiteX0" y="connsiteY0"/>
              </a:cxn>
              <a:cxn ang="0">
                <a:pos x="connsiteX1" y="connsiteY1"/>
              </a:cxn>
              <a:cxn ang="0">
                <a:pos x="connsiteX2" y="connsiteY2"/>
              </a:cxn>
              <a:cxn ang="0">
                <a:pos x="connsiteX3" y="connsiteY3"/>
              </a:cxn>
            </a:cxnLst>
            <a:rect l="l" t="t" r="r" b="b"/>
            <a:pathLst>
              <a:path w="3914078" h="103971">
                <a:moveTo>
                  <a:pt x="0" y="103971"/>
                </a:moveTo>
                <a:lnTo>
                  <a:pt x="2029522" y="92820"/>
                </a:lnTo>
                <a:cubicBezTo>
                  <a:pt x="2499732" y="79810"/>
                  <a:pt x="2640980" y="51933"/>
                  <a:pt x="2821258" y="25913"/>
                </a:cubicBezTo>
                <a:cubicBezTo>
                  <a:pt x="3001536" y="-107"/>
                  <a:pt x="3368597" y="-31701"/>
                  <a:pt x="3914078" y="70518"/>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19747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6F03-A49F-4664-9E05-AE6446EB4EA9}"/>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3" name="Content Placeholder 2">
            <a:extLst>
              <a:ext uri="{FF2B5EF4-FFF2-40B4-BE49-F238E27FC236}">
                <a16:creationId xmlns:a16="http://schemas.microsoft.com/office/drawing/2014/main" id="{E69C6F78-9056-4BC5-AAC9-C805FE5A8723}"/>
              </a:ext>
            </a:extLst>
          </p:cNvPr>
          <p:cNvSpPr>
            <a:spLocks noGrp="1"/>
          </p:cNvSpPr>
          <p:nvPr>
            <p:ph idx="1"/>
          </p:nvPr>
        </p:nvSpPr>
        <p:spPr/>
        <p:txBody>
          <a:bodyPr/>
          <a:lstStyle/>
          <a:p>
            <a:pPr marL="0" indent="0">
              <a:buNone/>
            </a:pPr>
            <a:r>
              <a:rPr lang="en-US" b="1" dirty="0"/>
              <a:t>3 </a:t>
            </a:r>
            <a:r>
              <a:rPr lang="en-US" dirty="0"/>
              <a:t>- Calculating the critical Mach number for any airfoil:</a:t>
            </a:r>
          </a:p>
        </p:txBody>
      </p:sp>
      <p:grpSp>
        <p:nvGrpSpPr>
          <p:cNvPr id="8" name="Group 19">
            <a:extLst>
              <a:ext uri="{FF2B5EF4-FFF2-40B4-BE49-F238E27FC236}">
                <a16:creationId xmlns:a16="http://schemas.microsoft.com/office/drawing/2014/main" id="{AB6C6F3E-6F8B-4826-84DB-81DE25E783AB}"/>
              </a:ext>
            </a:extLst>
          </p:cNvPr>
          <p:cNvGrpSpPr>
            <a:grpSpLocks/>
          </p:cNvGrpSpPr>
          <p:nvPr/>
        </p:nvGrpSpPr>
        <p:grpSpPr bwMode="auto">
          <a:xfrm>
            <a:off x="2226527" y="2350743"/>
            <a:ext cx="3657600" cy="1028700"/>
            <a:chOff x="384" y="816"/>
            <a:chExt cx="2304" cy="648"/>
          </a:xfrm>
        </p:grpSpPr>
        <p:graphicFrame>
          <p:nvGraphicFramePr>
            <p:cNvPr id="9" name="Object 4">
              <a:extLst>
                <a:ext uri="{FF2B5EF4-FFF2-40B4-BE49-F238E27FC236}">
                  <a16:creationId xmlns:a16="http://schemas.microsoft.com/office/drawing/2014/main" id="{9A82180B-290B-4BDB-BBDA-616C47B03092}"/>
                </a:ext>
              </a:extLst>
            </p:cNvPr>
            <p:cNvGraphicFramePr>
              <a:graphicFrameLocks noChangeAspect="1"/>
            </p:cNvGraphicFramePr>
            <p:nvPr/>
          </p:nvGraphicFramePr>
          <p:xfrm>
            <a:off x="384" y="816"/>
            <a:ext cx="2304" cy="648"/>
          </p:xfrm>
          <a:graphic>
            <a:graphicData uri="http://schemas.openxmlformats.org/presentationml/2006/ole">
              <mc:AlternateContent xmlns:mc="http://schemas.openxmlformats.org/markup-compatibility/2006">
                <mc:Choice xmlns:v="urn:schemas-microsoft-com:vml" Requires="v">
                  <p:oleObj name="Equation" r:id="rId3" imgW="2438280" imgH="685800" progId="Equation.3">
                    <p:embed/>
                  </p:oleObj>
                </mc:Choice>
                <mc:Fallback>
                  <p:oleObj name="Equation" r:id="rId3" imgW="2438280" imgH="685800" progId="Equation.3">
                    <p:embed/>
                    <p:pic>
                      <p:nvPicPr>
                        <p:cNvPr id="9" name="Object 4">
                          <a:extLst>
                            <a:ext uri="{FF2B5EF4-FFF2-40B4-BE49-F238E27FC236}">
                              <a16:creationId xmlns:a16="http://schemas.microsoft.com/office/drawing/2014/main" id="{9A82180B-290B-4BDB-BBDA-616C47B03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816"/>
                          <a:ext cx="2304"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Oval 12">
              <a:extLst>
                <a:ext uri="{FF2B5EF4-FFF2-40B4-BE49-F238E27FC236}">
                  <a16:creationId xmlns:a16="http://schemas.microsoft.com/office/drawing/2014/main" id="{B4B5B9C7-678B-4E12-9F83-B06B3D652F27}"/>
                </a:ext>
              </a:extLst>
            </p:cNvPr>
            <p:cNvSpPr>
              <a:spLocks noChangeArrowheads="1"/>
            </p:cNvSpPr>
            <p:nvPr/>
          </p:nvSpPr>
          <p:spPr bwMode="auto">
            <a:xfrm>
              <a:off x="1920" y="1104"/>
              <a:ext cx="384" cy="336"/>
            </a:xfrm>
            <a:prstGeom prst="ellipse">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grpSp>
      <p:pic>
        <p:nvPicPr>
          <p:cNvPr id="12" name="Picture 15">
            <a:extLst>
              <a:ext uri="{FF2B5EF4-FFF2-40B4-BE49-F238E27FC236}">
                <a16:creationId xmlns:a16="http://schemas.microsoft.com/office/drawing/2014/main" id="{D0DAC418-8CEB-48D1-96F9-D8123B8FE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84465"/>
          <a:stretch>
            <a:fillRect/>
          </a:stretch>
        </p:blipFill>
        <p:spPr bwMode="auto">
          <a:xfrm>
            <a:off x="2893742" y="3429000"/>
            <a:ext cx="6934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 name="Text Box 18">
            <a:extLst>
              <a:ext uri="{FF2B5EF4-FFF2-40B4-BE49-F238E27FC236}">
                <a16:creationId xmlns:a16="http://schemas.microsoft.com/office/drawing/2014/main" id="{4350EA99-5DB8-4134-8B9D-A392B22FAA64}"/>
              </a:ext>
            </a:extLst>
          </p:cNvPr>
          <p:cNvSpPr txBox="1">
            <a:spLocks noChangeArrowheads="1"/>
          </p:cNvSpPr>
          <p:nvPr/>
        </p:nvSpPr>
        <p:spPr bwMode="auto">
          <a:xfrm>
            <a:off x="2725467" y="4006850"/>
            <a:ext cx="1039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j-lt"/>
              </a:rPr>
              <a:t>Example:</a:t>
            </a:r>
          </a:p>
        </p:txBody>
      </p:sp>
      <p:sp>
        <p:nvSpPr>
          <p:cNvPr id="16" name="Text Box 16">
            <a:extLst>
              <a:ext uri="{FF2B5EF4-FFF2-40B4-BE49-F238E27FC236}">
                <a16:creationId xmlns:a16="http://schemas.microsoft.com/office/drawing/2014/main" id="{86133B45-67F6-450D-92F5-E190723D72C9}"/>
              </a:ext>
            </a:extLst>
          </p:cNvPr>
          <p:cNvSpPr txBox="1">
            <a:spLocks noChangeArrowheads="1"/>
          </p:cNvSpPr>
          <p:nvPr/>
        </p:nvSpPr>
        <p:spPr bwMode="auto">
          <a:xfrm>
            <a:off x="3316224" y="5189956"/>
            <a:ext cx="5559552" cy="650875"/>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US" altLang="en-US" dirty="0">
                <a:latin typeface="+mn-lt"/>
              </a:rPr>
              <a:t>This equation is just the relation for isentropic flow, </a:t>
            </a:r>
            <a:br>
              <a:rPr lang="en-US" altLang="en-US" dirty="0">
                <a:latin typeface="+mn-lt"/>
              </a:rPr>
            </a:br>
            <a:r>
              <a:rPr lang="en-US" altLang="en-US" b="1" dirty="0">
                <a:latin typeface="+mn-lt"/>
              </a:rPr>
              <a:t>It has no connection with any specific airfoil shape!</a:t>
            </a:r>
          </a:p>
        </p:txBody>
      </p:sp>
      <p:grpSp>
        <p:nvGrpSpPr>
          <p:cNvPr id="17" name="Group 26">
            <a:extLst>
              <a:ext uri="{FF2B5EF4-FFF2-40B4-BE49-F238E27FC236}">
                <a16:creationId xmlns:a16="http://schemas.microsoft.com/office/drawing/2014/main" id="{184AEA12-84DC-4E9C-A85F-5AAF5CE53FF6}"/>
              </a:ext>
            </a:extLst>
          </p:cNvPr>
          <p:cNvGrpSpPr>
            <a:grpSpLocks/>
          </p:cNvGrpSpPr>
          <p:nvPr/>
        </p:nvGrpSpPr>
        <p:grpSpPr bwMode="auto">
          <a:xfrm>
            <a:off x="7547517" y="2329243"/>
            <a:ext cx="3733800" cy="1028700"/>
            <a:chOff x="276" y="1920"/>
            <a:chExt cx="2352" cy="648"/>
          </a:xfrm>
        </p:grpSpPr>
        <p:graphicFrame>
          <p:nvGraphicFramePr>
            <p:cNvPr id="18" name="Object 17">
              <a:extLst>
                <a:ext uri="{FF2B5EF4-FFF2-40B4-BE49-F238E27FC236}">
                  <a16:creationId xmlns:a16="http://schemas.microsoft.com/office/drawing/2014/main" id="{2F220677-8A6A-4FD8-84CA-5BE6BF951C0E}"/>
                </a:ext>
              </a:extLst>
            </p:cNvPr>
            <p:cNvGraphicFramePr>
              <a:graphicFrameLocks noChangeAspect="1"/>
            </p:cNvGraphicFramePr>
            <p:nvPr/>
          </p:nvGraphicFramePr>
          <p:xfrm>
            <a:off x="276" y="1920"/>
            <a:ext cx="2352" cy="648"/>
          </p:xfrm>
          <a:graphic>
            <a:graphicData uri="http://schemas.openxmlformats.org/presentationml/2006/ole">
              <mc:AlternateContent xmlns:mc="http://schemas.openxmlformats.org/markup-compatibility/2006">
                <mc:Choice xmlns:v="urn:schemas-microsoft-com:vml" Requires="v">
                  <p:oleObj name="Equation" r:id="rId6" imgW="2489040" imgH="685800" progId="Equation.3">
                    <p:embed/>
                  </p:oleObj>
                </mc:Choice>
                <mc:Fallback>
                  <p:oleObj name="Equation" r:id="rId6" imgW="2489040" imgH="685800" progId="Equation.3">
                    <p:embed/>
                    <p:pic>
                      <p:nvPicPr>
                        <p:cNvPr id="18" name="Object 17">
                          <a:extLst>
                            <a:ext uri="{FF2B5EF4-FFF2-40B4-BE49-F238E27FC236}">
                              <a16:creationId xmlns:a16="http://schemas.microsoft.com/office/drawing/2014/main" id="{2F220677-8A6A-4FD8-84CA-5BE6BF951C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 y="1920"/>
                          <a:ext cx="2352"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Oval 18">
              <a:extLst>
                <a:ext uri="{FF2B5EF4-FFF2-40B4-BE49-F238E27FC236}">
                  <a16:creationId xmlns:a16="http://schemas.microsoft.com/office/drawing/2014/main" id="{EA5C5D40-1FFC-425E-91C5-C2DCF2D5D7A5}"/>
                </a:ext>
              </a:extLst>
            </p:cNvPr>
            <p:cNvSpPr>
              <a:spLocks noChangeArrowheads="1"/>
            </p:cNvSpPr>
            <p:nvPr/>
          </p:nvSpPr>
          <p:spPr bwMode="auto">
            <a:xfrm>
              <a:off x="672" y="2208"/>
              <a:ext cx="384" cy="336"/>
            </a:xfrm>
            <a:prstGeom prst="ellipse">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20" name="Oval 20">
              <a:extLst>
                <a:ext uri="{FF2B5EF4-FFF2-40B4-BE49-F238E27FC236}">
                  <a16:creationId xmlns:a16="http://schemas.microsoft.com/office/drawing/2014/main" id="{01870164-179B-4E2A-B545-D27F79087753}"/>
                </a:ext>
              </a:extLst>
            </p:cNvPr>
            <p:cNvSpPr>
              <a:spLocks noChangeArrowheads="1"/>
            </p:cNvSpPr>
            <p:nvPr/>
          </p:nvSpPr>
          <p:spPr bwMode="auto">
            <a:xfrm>
              <a:off x="1824" y="1968"/>
              <a:ext cx="384" cy="336"/>
            </a:xfrm>
            <a:prstGeom prst="ellipse">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grpSp>
      <p:sp>
        <p:nvSpPr>
          <p:cNvPr id="22" name="Arrow: Right 21">
            <a:extLst>
              <a:ext uri="{FF2B5EF4-FFF2-40B4-BE49-F238E27FC236}">
                <a16:creationId xmlns:a16="http://schemas.microsoft.com/office/drawing/2014/main" id="{ABADE182-A1A4-49C3-AF20-9511AC54FAB5}"/>
              </a:ext>
            </a:extLst>
          </p:cNvPr>
          <p:cNvSpPr/>
          <p:nvPr/>
        </p:nvSpPr>
        <p:spPr>
          <a:xfrm>
            <a:off x="6096000" y="2329243"/>
            <a:ext cx="1163434" cy="1028700"/>
          </a:xfrm>
          <a:prstGeom prst="rightArrow">
            <a:avLst>
              <a:gd name="adj1" fmla="val 50000"/>
              <a:gd name="adj2" fmla="val 26152"/>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600" dirty="0" err="1"/>
              <a:t>M</a:t>
            </a:r>
            <a:r>
              <a:rPr lang="en-US" altLang="en-US" sz="1600" baseline="-25000" dirty="0" err="1"/>
              <a:t>inf</a:t>
            </a:r>
            <a:r>
              <a:rPr lang="en-US" altLang="en-US" sz="1600" dirty="0"/>
              <a:t>=</a:t>
            </a:r>
            <a:r>
              <a:rPr lang="en-US" altLang="en-US" sz="1600" dirty="0" err="1"/>
              <a:t>M</a:t>
            </a:r>
            <a:r>
              <a:rPr lang="en-US" altLang="en-US" sz="1600" baseline="-25000" dirty="0" err="1"/>
              <a:t>cr</a:t>
            </a:r>
            <a:r>
              <a:rPr lang="en-US" altLang="en-US" sz="1600" baseline="-25000" dirty="0"/>
              <a:t>, </a:t>
            </a:r>
          </a:p>
          <a:p>
            <a:pPr algn="ctr" eaLnBrk="1" hangingPunct="1">
              <a:spcBef>
                <a:spcPct val="20000"/>
              </a:spcBef>
            </a:pPr>
            <a:r>
              <a:rPr lang="en-US" altLang="en-US" sz="2000" baseline="-25000" dirty="0"/>
              <a:t>M</a:t>
            </a:r>
            <a:r>
              <a:rPr lang="en-US" altLang="en-US" sz="1600" baseline="-25000" dirty="0"/>
              <a:t>a</a:t>
            </a:r>
            <a:r>
              <a:rPr lang="en-US" altLang="en-US" sz="2000" baseline="-25000" dirty="0"/>
              <a:t>=1</a:t>
            </a:r>
          </a:p>
        </p:txBody>
      </p:sp>
    </p:spTree>
    <p:extLst>
      <p:ext uri="{BB962C8B-B14F-4D97-AF65-F5344CB8AC3E}">
        <p14:creationId xmlns:p14="http://schemas.microsoft.com/office/powerpoint/2010/main" val="267600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6F03-A49F-4664-9E05-AE6446EB4EA9}"/>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3" name="Content Placeholder 2">
            <a:extLst>
              <a:ext uri="{FF2B5EF4-FFF2-40B4-BE49-F238E27FC236}">
                <a16:creationId xmlns:a16="http://schemas.microsoft.com/office/drawing/2014/main" id="{E69C6F78-9056-4BC5-AAC9-C805FE5A8723}"/>
              </a:ext>
            </a:extLst>
          </p:cNvPr>
          <p:cNvSpPr>
            <a:spLocks noGrp="1"/>
          </p:cNvSpPr>
          <p:nvPr>
            <p:ph idx="1"/>
          </p:nvPr>
        </p:nvSpPr>
        <p:spPr>
          <a:xfrm>
            <a:off x="609600" y="1600207"/>
            <a:ext cx="8119022" cy="4108119"/>
          </a:xfrm>
        </p:spPr>
        <p:txBody>
          <a:bodyPr/>
          <a:lstStyle/>
          <a:p>
            <a:pPr marL="0" indent="0">
              <a:buNone/>
            </a:pPr>
            <a:r>
              <a:rPr lang="en-US" b="1" dirty="0"/>
              <a:t>3 </a:t>
            </a:r>
            <a:r>
              <a:rPr lang="en-US" dirty="0"/>
              <a:t>- Calculating the critical Mach number for </a:t>
            </a:r>
            <a:r>
              <a:rPr lang="en-US" b="1" dirty="0"/>
              <a:t>any airfoil</a:t>
            </a:r>
            <a:r>
              <a:rPr lang="en-US" dirty="0"/>
              <a:t>:</a:t>
            </a:r>
          </a:p>
          <a:p>
            <a:pPr marL="0" indent="0">
              <a:buNone/>
            </a:pPr>
            <a:endParaRPr lang="en-US" dirty="0"/>
          </a:p>
          <a:p>
            <a:pPr marL="0" indent="0">
              <a:buNone/>
            </a:pPr>
            <a:endParaRPr lang="en-US" dirty="0"/>
          </a:p>
          <a:p>
            <a:pPr marL="0" indent="0">
              <a:buNone/>
            </a:pPr>
            <a:endParaRPr lang="en-US" dirty="0"/>
          </a:p>
          <a:p>
            <a:pPr eaLnBrk="1" hangingPunct="1"/>
            <a:r>
              <a:rPr lang="en-GB" altLang="en-US" sz="2000" dirty="0"/>
              <a:t>When we know how the value of the minimum pressure coefficient </a:t>
            </a:r>
            <a:r>
              <a:rPr lang="en-GB" altLang="en-US" sz="2000" b="1" u="sng" dirty="0"/>
              <a:t>on a given airfoil</a:t>
            </a:r>
            <a:r>
              <a:rPr lang="en-GB" altLang="en-US" sz="2000" dirty="0"/>
              <a:t> varies with Mach, we can find the value of </a:t>
            </a:r>
            <a:r>
              <a:rPr lang="en-GB" altLang="en-US" sz="2000" dirty="0" err="1"/>
              <a:t>M</a:t>
            </a:r>
            <a:r>
              <a:rPr lang="en-GB" altLang="en-US" sz="2000" baseline="-25000" dirty="0" err="1"/>
              <a:t>cr</a:t>
            </a:r>
            <a:r>
              <a:rPr lang="en-GB" altLang="en-US" sz="2000" dirty="0"/>
              <a:t> for that given airfoil.</a:t>
            </a:r>
          </a:p>
          <a:p>
            <a:pPr eaLnBrk="1" hangingPunct="1"/>
            <a:endParaRPr lang="en-GB" altLang="en-US" sz="2000" dirty="0"/>
          </a:p>
          <a:p>
            <a:pPr eaLnBrk="1" hangingPunct="1"/>
            <a:r>
              <a:rPr lang="en-US" altLang="en-US" sz="2000" dirty="0"/>
              <a:t>When we have C</a:t>
            </a:r>
            <a:r>
              <a:rPr lang="en-US" altLang="en-US" sz="2000" baseline="-25000" dirty="0"/>
              <a:t>p,0, </a:t>
            </a:r>
            <a:r>
              <a:rPr lang="en-US" altLang="en-US" sz="2000" dirty="0"/>
              <a:t>which is the </a:t>
            </a:r>
            <a:r>
              <a:rPr lang="en-US" altLang="en-US" sz="2000" b="1" dirty="0"/>
              <a:t>low speed (incompressible)</a:t>
            </a:r>
            <a:r>
              <a:rPr lang="en-US" altLang="en-US" sz="2000" dirty="0"/>
              <a:t> value of the pressure coefficient at the minimum pressure point on </a:t>
            </a:r>
            <a:r>
              <a:rPr lang="en-US" altLang="en-US" sz="2000" b="1" dirty="0"/>
              <a:t>the given airfoil</a:t>
            </a:r>
            <a:r>
              <a:rPr lang="en-US" altLang="en-US" sz="2000" dirty="0"/>
              <a:t> (the crest of the pressure distribution), by using the Prandtl compressibility correction, we can draw the curve of the C</a:t>
            </a:r>
            <a:r>
              <a:rPr lang="en-US" altLang="en-US" sz="2000" baseline="-25000" dirty="0"/>
              <a:t>p</a:t>
            </a:r>
            <a:r>
              <a:rPr lang="en-US" altLang="en-US" sz="2000" dirty="0"/>
              <a:t> with M</a:t>
            </a:r>
            <a:r>
              <a:rPr lang="en-US" altLang="en-US" sz="2000" baseline="-25000" dirty="0"/>
              <a:t>∞</a:t>
            </a:r>
            <a:r>
              <a:rPr lang="en-US" altLang="en-US" sz="2000" dirty="0"/>
              <a:t>.</a:t>
            </a:r>
          </a:p>
          <a:p>
            <a:pPr marL="0" indent="0">
              <a:buNone/>
            </a:pPr>
            <a:endParaRPr lang="en-US" dirty="0"/>
          </a:p>
        </p:txBody>
      </p:sp>
      <p:graphicFrame>
        <p:nvGraphicFramePr>
          <p:cNvPr id="18" name="Object 17">
            <a:extLst>
              <a:ext uri="{FF2B5EF4-FFF2-40B4-BE49-F238E27FC236}">
                <a16:creationId xmlns:a16="http://schemas.microsoft.com/office/drawing/2014/main" id="{2F220677-8A6A-4FD8-84CA-5BE6BF951C0E}"/>
              </a:ext>
            </a:extLst>
          </p:cNvPr>
          <p:cNvGraphicFramePr>
            <a:graphicFrameLocks noChangeAspect="1"/>
          </p:cNvGraphicFramePr>
          <p:nvPr>
            <p:extLst>
              <p:ext uri="{D42A27DB-BD31-4B8C-83A1-F6EECF244321}">
                <p14:modId xmlns:p14="http://schemas.microsoft.com/office/powerpoint/2010/main" val="1013073137"/>
              </p:ext>
            </p:extLst>
          </p:nvPr>
        </p:nvGraphicFramePr>
        <p:xfrm>
          <a:off x="3621437" y="2149281"/>
          <a:ext cx="3733800" cy="1028700"/>
        </p:xfrm>
        <a:graphic>
          <a:graphicData uri="http://schemas.openxmlformats.org/presentationml/2006/ole">
            <mc:AlternateContent xmlns:mc="http://schemas.openxmlformats.org/markup-compatibility/2006">
              <mc:Choice xmlns:v="urn:schemas-microsoft-com:vml" Requires="v">
                <p:oleObj name="Equation" r:id="rId3" imgW="2489040" imgH="685800" progId="Equation.3">
                  <p:embed/>
                </p:oleObj>
              </mc:Choice>
              <mc:Fallback>
                <p:oleObj name="Equation" r:id="rId3" imgW="2489040" imgH="685800" progId="Equation.3">
                  <p:embed/>
                  <p:pic>
                    <p:nvPicPr>
                      <p:cNvPr id="18" name="Object 17">
                        <a:extLst>
                          <a:ext uri="{FF2B5EF4-FFF2-40B4-BE49-F238E27FC236}">
                            <a16:creationId xmlns:a16="http://schemas.microsoft.com/office/drawing/2014/main" id="{2F220677-8A6A-4FD8-84CA-5BE6BF951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437" y="2149281"/>
                        <a:ext cx="37338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Line 24">
            <a:extLst>
              <a:ext uri="{FF2B5EF4-FFF2-40B4-BE49-F238E27FC236}">
                <a16:creationId xmlns:a16="http://schemas.microsoft.com/office/drawing/2014/main" id="{A66D1451-C737-4E30-AC15-74B7A6D79ECC}"/>
              </a:ext>
            </a:extLst>
          </p:cNvPr>
          <p:cNvSpPr>
            <a:spLocks noChangeShapeType="1"/>
          </p:cNvSpPr>
          <p:nvPr/>
        </p:nvSpPr>
        <p:spPr bwMode="auto">
          <a:xfrm>
            <a:off x="9043639" y="3235131"/>
            <a:ext cx="1905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6" name="Line 25">
            <a:extLst>
              <a:ext uri="{FF2B5EF4-FFF2-40B4-BE49-F238E27FC236}">
                <a16:creationId xmlns:a16="http://schemas.microsoft.com/office/drawing/2014/main" id="{EDAE27A3-00D7-4595-A6FD-34EB34AF9889}"/>
              </a:ext>
            </a:extLst>
          </p:cNvPr>
          <p:cNvSpPr>
            <a:spLocks noChangeShapeType="1"/>
          </p:cNvSpPr>
          <p:nvPr/>
        </p:nvSpPr>
        <p:spPr bwMode="auto">
          <a:xfrm rot="5400000" flipH="1">
            <a:off x="8472139" y="2663631"/>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7" name="Freeform 26">
            <a:extLst>
              <a:ext uri="{FF2B5EF4-FFF2-40B4-BE49-F238E27FC236}">
                <a16:creationId xmlns:a16="http://schemas.microsoft.com/office/drawing/2014/main" id="{1D76032A-2773-4CD9-BF33-1F6CBB3A94BA}"/>
              </a:ext>
            </a:extLst>
          </p:cNvPr>
          <p:cNvSpPr>
            <a:spLocks/>
          </p:cNvSpPr>
          <p:nvPr/>
        </p:nvSpPr>
        <p:spPr bwMode="auto">
          <a:xfrm>
            <a:off x="9500839" y="2168331"/>
            <a:ext cx="835025" cy="947738"/>
          </a:xfrm>
          <a:custGeom>
            <a:avLst/>
            <a:gdLst>
              <a:gd name="T0" fmla="*/ 0 w 526"/>
              <a:gd name="T1" fmla="*/ 0 h 597"/>
              <a:gd name="T2" fmla="*/ 93662 w 526"/>
              <a:gd name="T3" fmla="*/ 381000 h 597"/>
              <a:gd name="T4" fmla="*/ 414338 w 526"/>
              <a:gd name="T5" fmla="*/ 758825 h 597"/>
              <a:gd name="T6" fmla="*/ 835025 w 526"/>
              <a:gd name="T7" fmla="*/ 947738 h 597"/>
              <a:gd name="T8" fmla="*/ 0 60000 65536"/>
              <a:gd name="T9" fmla="*/ 0 60000 65536"/>
              <a:gd name="T10" fmla="*/ 0 60000 65536"/>
              <a:gd name="T11" fmla="*/ 0 60000 65536"/>
              <a:gd name="T12" fmla="*/ 0 w 526"/>
              <a:gd name="T13" fmla="*/ 0 h 597"/>
              <a:gd name="T14" fmla="*/ 526 w 526"/>
              <a:gd name="T15" fmla="*/ 597 h 597"/>
            </a:gdLst>
            <a:ahLst/>
            <a:cxnLst>
              <a:cxn ang="T8">
                <a:pos x="T0" y="T1"/>
              </a:cxn>
              <a:cxn ang="T9">
                <a:pos x="T2" y="T3"/>
              </a:cxn>
              <a:cxn ang="T10">
                <a:pos x="T4" y="T5"/>
              </a:cxn>
              <a:cxn ang="T11">
                <a:pos x="T6" y="T7"/>
              </a:cxn>
            </a:cxnLst>
            <a:rect l="T12" t="T13" r="T14" b="T15"/>
            <a:pathLst>
              <a:path w="526" h="597">
                <a:moveTo>
                  <a:pt x="0" y="0"/>
                </a:moveTo>
                <a:cubicBezTo>
                  <a:pt x="10" y="40"/>
                  <a:pt x="16" y="160"/>
                  <a:pt x="59" y="240"/>
                </a:cubicBezTo>
                <a:cubicBezTo>
                  <a:pt x="102" y="320"/>
                  <a:pt x="183" y="418"/>
                  <a:pt x="261" y="478"/>
                </a:cubicBezTo>
                <a:cubicBezTo>
                  <a:pt x="339" y="538"/>
                  <a:pt x="471" y="572"/>
                  <a:pt x="526" y="59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sp>
        <p:nvSpPr>
          <p:cNvPr id="11" name="Text Box 27">
            <a:extLst>
              <a:ext uri="{FF2B5EF4-FFF2-40B4-BE49-F238E27FC236}">
                <a16:creationId xmlns:a16="http://schemas.microsoft.com/office/drawing/2014/main" id="{6758D401-C563-48DF-BAA3-9DD1D2FBE0FE}"/>
              </a:ext>
            </a:extLst>
          </p:cNvPr>
          <p:cNvSpPr txBox="1">
            <a:spLocks noChangeArrowheads="1"/>
          </p:cNvSpPr>
          <p:nvPr/>
        </p:nvSpPr>
        <p:spPr bwMode="auto">
          <a:xfrm>
            <a:off x="8570564" y="1971481"/>
            <a:ext cx="404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C</a:t>
            </a:r>
            <a:r>
              <a:rPr lang="en-GB" altLang="en-US" baseline="-25000"/>
              <a:t>p</a:t>
            </a:r>
          </a:p>
        </p:txBody>
      </p:sp>
      <p:sp>
        <p:nvSpPr>
          <p:cNvPr id="13" name="Text Box 28">
            <a:extLst>
              <a:ext uri="{FF2B5EF4-FFF2-40B4-BE49-F238E27FC236}">
                <a16:creationId xmlns:a16="http://schemas.microsoft.com/office/drawing/2014/main" id="{A6DA83A6-FC97-4E5E-9473-700E138081D2}"/>
              </a:ext>
            </a:extLst>
          </p:cNvPr>
          <p:cNvSpPr txBox="1">
            <a:spLocks noChangeArrowheads="1"/>
          </p:cNvSpPr>
          <p:nvPr/>
        </p:nvSpPr>
        <p:spPr bwMode="auto">
          <a:xfrm>
            <a:off x="10948639" y="3082731"/>
            <a:ext cx="498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M</a:t>
            </a:r>
            <a:r>
              <a:rPr lang="en-GB" altLang="en-US" baseline="-25000">
                <a:cs typeface="Tahoma" panose="020B0604030504040204" pitchFamily="34" charset="0"/>
              </a:rPr>
              <a:t>∞</a:t>
            </a:r>
          </a:p>
        </p:txBody>
      </p:sp>
      <p:sp>
        <p:nvSpPr>
          <p:cNvPr id="28" name="Arrow: Right 27">
            <a:extLst>
              <a:ext uri="{FF2B5EF4-FFF2-40B4-BE49-F238E27FC236}">
                <a16:creationId xmlns:a16="http://schemas.microsoft.com/office/drawing/2014/main" id="{A13D89DD-94DE-4E04-9F79-D089F7164152}"/>
              </a:ext>
            </a:extLst>
          </p:cNvPr>
          <p:cNvSpPr/>
          <p:nvPr/>
        </p:nvSpPr>
        <p:spPr>
          <a:xfrm rot="16200000">
            <a:off x="8642619" y="3964946"/>
            <a:ext cx="1163434" cy="447082"/>
          </a:xfrm>
          <a:prstGeom prst="rightArrow">
            <a:avLst>
              <a:gd name="adj1" fmla="val 50000"/>
              <a:gd name="adj2" fmla="val 26152"/>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sz="2000" baseline="-25000" dirty="0"/>
          </a:p>
        </p:txBody>
      </p:sp>
      <p:graphicFrame>
        <p:nvGraphicFramePr>
          <p:cNvPr id="15" name="Object 15">
            <a:extLst>
              <a:ext uri="{FF2B5EF4-FFF2-40B4-BE49-F238E27FC236}">
                <a16:creationId xmlns:a16="http://schemas.microsoft.com/office/drawing/2014/main" id="{75ED435D-B0A7-4880-A3B9-4A0308786B1E}"/>
              </a:ext>
            </a:extLst>
          </p:cNvPr>
          <p:cNvGraphicFramePr>
            <a:graphicFrameLocks noChangeAspect="1"/>
          </p:cNvGraphicFramePr>
          <p:nvPr>
            <p:extLst>
              <p:ext uri="{D42A27DB-BD31-4B8C-83A1-F6EECF244321}">
                <p14:modId xmlns:p14="http://schemas.microsoft.com/office/powerpoint/2010/main" val="4126420067"/>
              </p:ext>
            </p:extLst>
          </p:nvPr>
        </p:nvGraphicFramePr>
        <p:xfrm>
          <a:off x="9006972" y="4869551"/>
          <a:ext cx="1981200" cy="1058863"/>
        </p:xfrm>
        <a:graphic>
          <a:graphicData uri="http://schemas.openxmlformats.org/presentationml/2006/ole">
            <mc:AlternateContent xmlns:mc="http://schemas.openxmlformats.org/markup-compatibility/2006">
              <mc:Choice xmlns:v="urn:schemas-microsoft-com:vml" Requires="v">
                <p:oleObj name="Equation" r:id="rId5" imgW="927000" imgH="495000" progId="Equation.3">
                  <p:embed/>
                </p:oleObj>
              </mc:Choice>
              <mc:Fallback>
                <p:oleObj name="Equation" r:id="rId5" imgW="927000" imgH="495000" progId="Equation.3">
                  <p:embed/>
                  <p:pic>
                    <p:nvPicPr>
                      <p:cNvPr id="15" name="Object 15">
                        <a:extLst>
                          <a:ext uri="{FF2B5EF4-FFF2-40B4-BE49-F238E27FC236}">
                            <a16:creationId xmlns:a16="http://schemas.microsoft.com/office/drawing/2014/main" id="{75ED435D-B0A7-4880-A3B9-4A0308786B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6972" y="4869551"/>
                        <a:ext cx="1981200" cy="1058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Oval 16">
            <a:extLst>
              <a:ext uri="{FF2B5EF4-FFF2-40B4-BE49-F238E27FC236}">
                <a16:creationId xmlns:a16="http://schemas.microsoft.com/office/drawing/2014/main" id="{89ACB322-DD26-4DDB-892D-81CE80D6E953}"/>
              </a:ext>
            </a:extLst>
          </p:cNvPr>
          <p:cNvSpPr>
            <a:spLocks noChangeArrowheads="1"/>
          </p:cNvSpPr>
          <p:nvPr/>
        </p:nvSpPr>
        <p:spPr bwMode="auto">
          <a:xfrm>
            <a:off x="9997572" y="4869551"/>
            <a:ext cx="685800" cy="609600"/>
          </a:xfrm>
          <a:prstGeom prst="ellipse">
            <a:avLst/>
          </a:prstGeom>
          <a:noFill/>
          <a:ln w="952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33" name="Text Box 17">
            <a:extLst>
              <a:ext uri="{FF2B5EF4-FFF2-40B4-BE49-F238E27FC236}">
                <a16:creationId xmlns:a16="http://schemas.microsoft.com/office/drawing/2014/main" id="{DF1A777D-61ED-45A1-B98E-48636BFF87FE}"/>
              </a:ext>
            </a:extLst>
          </p:cNvPr>
          <p:cNvSpPr txBox="1">
            <a:spLocks noChangeArrowheads="1"/>
          </p:cNvSpPr>
          <p:nvPr/>
        </p:nvSpPr>
        <p:spPr bwMode="auto">
          <a:xfrm>
            <a:off x="9447877" y="3857460"/>
            <a:ext cx="26911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j-lt"/>
              </a:rPr>
              <a:t>You can calculate this value using a panel code*</a:t>
            </a:r>
          </a:p>
        </p:txBody>
      </p:sp>
      <p:sp>
        <p:nvSpPr>
          <p:cNvPr id="35" name="Line 19">
            <a:extLst>
              <a:ext uri="{FF2B5EF4-FFF2-40B4-BE49-F238E27FC236}">
                <a16:creationId xmlns:a16="http://schemas.microsoft.com/office/drawing/2014/main" id="{E30AB8EF-F46D-4106-8561-926627713E94}"/>
              </a:ext>
            </a:extLst>
          </p:cNvPr>
          <p:cNvSpPr>
            <a:spLocks noChangeShapeType="1"/>
          </p:cNvSpPr>
          <p:nvPr/>
        </p:nvSpPr>
        <p:spPr bwMode="auto">
          <a:xfrm flipV="1">
            <a:off x="10335864" y="4503791"/>
            <a:ext cx="0" cy="36576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Tree>
    <p:extLst>
      <p:ext uri="{BB962C8B-B14F-4D97-AF65-F5344CB8AC3E}">
        <p14:creationId xmlns:p14="http://schemas.microsoft.com/office/powerpoint/2010/main" val="16363828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6F03-A49F-4664-9E05-AE6446EB4EA9}"/>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3" name="Content Placeholder 2">
            <a:extLst>
              <a:ext uri="{FF2B5EF4-FFF2-40B4-BE49-F238E27FC236}">
                <a16:creationId xmlns:a16="http://schemas.microsoft.com/office/drawing/2014/main" id="{E69C6F78-9056-4BC5-AAC9-C805FE5A8723}"/>
              </a:ext>
            </a:extLst>
          </p:cNvPr>
          <p:cNvSpPr>
            <a:spLocks noGrp="1"/>
          </p:cNvSpPr>
          <p:nvPr>
            <p:ph idx="1"/>
          </p:nvPr>
        </p:nvSpPr>
        <p:spPr>
          <a:xfrm>
            <a:off x="609600" y="1600207"/>
            <a:ext cx="11582400" cy="4108119"/>
          </a:xfrm>
        </p:spPr>
        <p:txBody>
          <a:bodyPr/>
          <a:lstStyle/>
          <a:p>
            <a:pPr marL="0" indent="0">
              <a:buNone/>
            </a:pPr>
            <a:r>
              <a:rPr lang="en-US" b="1" dirty="0"/>
              <a:t>3 </a:t>
            </a:r>
            <a:r>
              <a:rPr lang="en-US" dirty="0"/>
              <a:t>- Calculating the critical Mach number for </a:t>
            </a:r>
            <a:r>
              <a:rPr lang="en-US" b="1" dirty="0"/>
              <a:t>any airfoil</a:t>
            </a:r>
            <a:r>
              <a:rPr lang="en-US" dirty="0"/>
              <a:t>:</a:t>
            </a:r>
          </a:p>
          <a:p>
            <a:r>
              <a:rPr lang="en-GB" altLang="en-US" sz="2000" dirty="0"/>
              <a:t>The intersection of these two curves will give the value of the </a:t>
            </a:r>
            <a:r>
              <a:rPr lang="en-GB" altLang="en-US" sz="2000" dirty="0" err="1"/>
              <a:t>M</a:t>
            </a:r>
            <a:r>
              <a:rPr lang="en-GB" altLang="en-US" sz="2000" baseline="-25000" dirty="0" err="1"/>
              <a:t>cr</a:t>
            </a:r>
            <a:r>
              <a:rPr lang="en-GB" altLang="en-US" sz="2000" dirty="0"/>
              <a:t> </a:t>
            </a:r>
            <a:r>
              <a:rPr lang="en-GB" altLang="en-US" sz="2000" b="1" dirty="0"/>
              <a:t>specific</a:t>
            </a:r>
            <a:r>
              <a:rPr lang="en-GB" altLang="en-US" sz="2000" dirty="0"/>
              <a:t> for the airfoil.</a:t>
            </a:r>
          </a:p>
          <a:p>
            <a:pPr marL="0" indent="0">
              <a:buNone/>
            </a:pPr>
            <a:endParaRPr lang="en-US" dirty="0"/>
          </a:p>
          <a:p>
            <a:pPr marL="0" indent="0">
              <a:buNone/>
            </a:pPr>
            <a:endParaRPr lang="en-US" dirty="0"/>
          </a:p>
        </p:txBody>
      </p:sp>
      <p:graphicFrame>
        <p:nvGraphicFramePr>
          <p:cNvPr id="18" name="Object 17">
            <a:extLst>
              <a:ext uri="{FF2B5EF4-FFF2-40B4-BE49-F238E27FC236}">
                <a16:creationId xmlns:a16="http://schemas.microsoft.com/office/drawing/2014/main" id="{2F220677-8A6A-4FD8-84CA-5BE6BF951C0E}"/>
              </a:ext>
            </a:extLst>
          </p:cNvPr>
          <p:cNvGraphicFramePr>
            <a:graphicFrameLocks noChangeAspect="1"/>
          </p:cNvGraphicFramePr>
          <p:nvPr>
            <p:extLst>
              <p:ext uri="{D42A27DB-BD31-4B8C-83A1-F6EECF244321}">
                <p14:modId xmlns:p14="http://schemas.microsoft.com/office/powerpoint/2010/main" val="1809098768"/>
              </p:ext>
            </p:extLst>
          </p:nvPr>
        </p:nvGraphicFramePr>
        <p:xfrm>
          <a:off x="7441276" y="3541542"/>
          <a:ext cx="3733800" cy="1028700"/>
        </p:xfrm>
        <a:graphic>
          <a:graphicData uri="http://schemas.openxmlformats.org/presentationml/2006/ole">
            <mc:AlternateContent xmlns:mc="http://schemas.openxmlformats.org/markup-compatibility/2006">
              <mc:Choice xmlns:v="urn:schemas-microsoft-com:vml" Requires="v">
                <p:oleObj name="Equation" r:id="rId3" imgW="2489040" imgH="685800" progId="Equation.3">
                  <p:embed/>
                </p:oleObj>
              </mc:Choice>
              <mc:Fallback>
                <p:oleObj name="Equation" r:id="rId3" imgW="2489040" imgH="685800" progId="Equation.3">
                  <p:embed/>
                  <p:pic>
                    <p:nvPicPr>
                      <p:cNvPr id="18" name="Object 17">
                        <a:extLst>
                          <a:ext uri="{FF2B5EF4-FFF2-40B4-BE49-F238E27FC236}">
                            <a16:creationId xmlns:a16="http://schemas.microsoft.com/office/drawing/2014/main" id="{2F220677-8A6A-4FD8-84CA-5BE6BF951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1276" y="3541542"/>
                        <a:ext cx="37338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Group 10">
            <a:extLst>
              <a:ext uri="{FF2B5EF4-FFF2-40B4-BE49-F238E27FC236}">
                <a16:creationId xmlns:a16="http://schemas.microsoft.com/office/drawing/2014/main" id="{F9D74596-3D1B-4187-A4D3-6E4154EF0337}"/>
              </a:ext>
            </a:extLst>
          </p:cNvPr>
          <p:cNvGrpSpPr>
            <a:grpSpLocks/>
          </p:cNvGrpSpPr>
          <p:nvPr/>
        </p:nvGrpSpPr>
        <p:grpSpPr bwMode="auto">
          <a:xfrm>
            <a:off x="3763941" y="2630093"/>
            <a:ext cx="5087304" cy="3388919"/>
            <a:chOff x="1104" y="1104"/>
            <a:chExt cx="3888" cy="2590"/>
          </a:xfrm>
        </p:grpSpPr>
        <p:pic>
          <p:nvPicPr>
            <p:cNvPr id="20" name="Picture 4">
              <a:extLst>
                <a:ext uri="{FF2B5EF4-FFF2-40B4-BE49-F238E27FC236}">
                  <a16:creationId xmlns:a16="http://schemas.microsoft.com/office/drawing/2014/main" id="{79B7AFE6-7B26-4E8F-815D-258244E0930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220" t="3831" b="24181"/>
            <a:stretch>
              <a:fillRect/>
            </a:stretch>
          </p:blipFill>
          <p:spPr bwMode="auto">
            <a:xfrm>
              <a:off x="1104" y="1104"/>
              <a:ext cx="3888" cy="2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 name="Rectangle 5">
              <a:extLst>
                <a:ext uri="{FF2B5EF4-FFF2-40B4-BE49-F238E27FC236}">
                  <a16:creationId xmlns:a16="http://schemas.microsoft.com/office/drawing/2014/main" id="{6C0DEF96-B973-4D0D-A9F3-8DBE7E9BB7F9}"/>
                </a:ext>
              </a:extLst>
            </p:cNvPr>
            <p:cNvSpPr>
              <a:spLocks noChangeArrowheads="1"/>
            </p:cNvSpPr>
            <p:nvPr/>
          </p:nvSpPr>
          <p:spPr bwMode="auto">
            <a:xfrm>
              <a:off x="2496" y="1728"/>
              <a:ext cx="816"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22" name="Rectangle 9">
              <a:extLst>
                <a:ext uri="{FF2B5EF4-FFF2-40B4-BE49-F238E27FC236}">
                  <a16:creationId xmlns:a16="http://schemas.microsoft.com/office/drawing/2014/main" id="{A529949F-9A4E-42C0-8B00-C76F65EC1B21}"/>
                </a:ext>
              </a:extLst>
            </p:cNvPr>
            <p:cNvSpPr>
              <a:spLocks noChangeArrowheads="1"/>
            </p:cNvSpPr>
            <p:nvPr/>
          </p:nvSpPr>
          <p:spPr bwMode="auto">
            <a:xfrm>
              <a:off x="2976" y="2592"/>
              <a:ext cx="1920" cy="24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grpSp>
      <p:graphicFrame>
        <p:nvGraphicFramePr>
          <p:cNvPr id="15" name="Object 15">
            <a:extLst>
              <a:ext uri="{FF2B5EF4-FFF2-40B4-BE49-F238E27FC236}">
                <a16:creationId xmlns:a16="http://schemas.microsoft.com/office/drawing/2014/main" id="{75ED435D-B0A7-4880-A3B9-4A0308786B1E}"/>
              </a:ext>
            </a:extLst>
          </p:cNvPr>
          <p:cNvGraphicFramePr>
            <a:graphicFrameLocks noChangeAspect="1"/>
          </p:cNvGraphicFramePr>
          <p:nvPr>
            <p:extLst>
              <p:ext uri="{D42A27DB-BD31-4B8C-83A1-F6EECF244321}">
                <p14:modId xmlns:p14="http://schemas.microsoft.com/office/powerpoint/2010/main" val="3053958816"/>
              </p:ext>
            </p:extLst>
          </p:nvPr>
        </p:nvGraphicFramePr>
        <p:xfrm>
          <a:off x="9486612" y="4570835"/>
          <a:ext cx="1460420" cy="780529"/>
        </p:xfrm>
        <a:graphic>
          <a:graphicData uri="http://schemas.openxmlformats.org/presentationml/2006/ole">
            <mc:AlternateContent xmlns:mc="http://schemas.openxmlformats.org/markup-compatibility/2006">
              <mc:Choice xmlns:v="urn:schemas-microsoft-com:vml" Requires="v">
                <p:oleObj name="Equation" r:id="rId6" imgW="927000" imgH="495000" progId="Equation.3">
                  <p:embed/>
                </p:oleObj>
              </mc:Choice>
              <mc:Fallback>
                <p:oleObj name="Equation" r:id="rId6" imgW="927000" imgH="495000" progId="Equation.3">
                  <p:embed/>
                  <p:pic>
                    <p:nvPicPr>
                      <p:cNvPr id="15" name="Object 15">
                        <a:extLst>
                          <a:ext uri="{FF2B5EF4-FFF2-40B4-BE49-F238E27FC236}">
                            <a16:creationId xmlns:a16="http://schemas.microsoft.com/office/drawing/2014/main" id="{75ED435D-B0A7-4880-A3B9-4A0308786B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6612" y="4570835"/>
                        <a:ext cx="1460420" cy="780529"/>
                      </a:xfrm>
                      <a:prstGeom prst="rect">
                        <a:avLst/>
                      </a:prstGeom>
                      <a:noFill/>
                      <a:ln>
                        <a:noFill/>
                      </a:ln>
                      <a:effectLst/>
                    </p:spPr>
                  </p:pic>
                </p:oleObj>
              </mc:Fallback>
            </mc:AlternateContent>
          </a:graphicData>
        </a:graphic>
      </p:graphicFrame>
      <p:sp>
        <p:nvSpPr>
          <p:cNvPr id="8" name="Text Box 16">
            <a:extLst>
              <a:ext uri="{FF2B5EF4-FFF2-40B4-BE49-F238E27FC236}">
                <a16:creationId xmlns:a16="http://schemas.microsoft.com/office/drawing/2014/main" id="{813DF383-7852-40A1-A078-798603E3D7BB}"/>
              </a:ext>
            </a:extLst>
          </p:cNvPr>
          <p:cNvSpPr txBox="1">
            <a:spLocks noChangeArrowheads="1"/>
          </p:cNvSpPr>
          <p:nvPr/>
        </p:nvSpPr>
        <p:spPr bwMode="auto">
          <a:xfrm>
            <a:off x="6817502" y="4707760"/>
            <a:ext cx="26238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Airfoil </a:t>
            </a:r>
            <a:r>
              <a:rPr lang="en-GB" altLang="en-US" u="sng" dirty="0"/>
              <a:t>dependent</a:t>
            </a:r>
            <a:r>
              <a:rPr lang="en-GB" altLang="en-US" dirty="0"/>
              <a:t> curve:</a:t>
            </a:r>
          </a:p>
        </p:txBody>
      </p:sp>
      <p:sp>
        <p:nvSpPr>
          <p:cNvPr id="9" name="Text Box 15">
            <a:extLst>
              <a:ext uri="{FF2B5EF4-FFF2-40B4-BE49-F238E27FC236}">
                <a16:creationId xmlns:a16="http://schemas.microsoft.com/office/drawing/2014/main" id="{EE9E2324-2B78-4177-80B7-2175A689A4FD}"/>
              </a:ext>
            </a:extLst>
          </p:cNvPr>
          <p:cNvSpPr txBox="1">
            <a:spLocks noChangeArrowheads="1"/>
          </p:cNvSpPr>
          <p:nvPr/>
        </p:nvSpPr>
        <p:spPr bwMode="auto">
          <a:xfrm>
            <a:off x="5619748" y="3135888"/>
            <a:ext cx="2804999" cy="369332"/>
          </a:xfrm>
          <a:prstGeom prst="rect">
            <a:avLst/>
          </a:prstGeom>
          <a:solidFill>
            <a:schemeClr val="bg1"/>
          </a:solidFill>
          <a:ln>
            <a:noFill/>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Airfoil </a:t>
            </a:r>
            <a:r>
              <a:rPr lang="en-GB" altLang="en-US" u="sng" dirty="0"/>
              <a:t>independent</a:t>
            </a:r>
            <a:r>
              <a:rPr lang="en-GB" altLang="en-US" dirty="0"/>
              <a:t> curve:</a:t>
            </a:r>
          </a:p>
        </p:txBody>
      </p:sp>
      <p:sp>
        <p:nvSpPr>
          <p:cNvPr id="10" name="Text Box 12">
            <a:extLst>
              <a:ext uri="{FF2B5EF4-FFF2-40B4-BE49-F238E27FC236}">
                <a16:creationId xmlns:a16="http://schemas.microsoft.com/office/drawing/2014/main" id="{5BF7EDBA-39F3-480B-BF0B-C3B6B6AD935A}"/>
              </a:ext>
            </a:extLst>
          </p:cNvPr>
          <p:cNvSpPr txBox="1">
            <a:spLocks noChangeArrowheads="1"/>
          </p:cNvSpPr>
          <p:nvPr/>
        </p:nvSpPr>
        <p:spPr bwMode="auto">
          <a:xfrm>
            <a:off x="5922585" y="4309356"/>
            <a:ext cx="6142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400" b="1">
                <a:solidFill>
                  <a:srgbClr val="FF3300"/>
                </a:solidFill>
                <a:latin typeface="+mn-lt"/>
              </a:rPr>
              <a:t>M</a:t>
            </a:r>
            <a:r>
              <a:rPr lang="en-GB" altLang="en-US" sz="2400" b="1" baseline="-25000">
                <a:solidFill>
                  <a:srgbClr val="FF3300"/>
                </a:solidFill>
                <a:latin typeface="+mn-lt"/>
              </a:rPr>
              <a:t>cr</a:t>
            </a:r>
          </a:p>
        </p:txBody>
      </p:sp>
      <p:sp>
        <p:nvSpPr>
          <p:cNvPr id="12" name="Line 13">
            <a:extLst>
              <a:ext uri="{FF2B5EF4-FFF2-40B4-BE49-F238E27FC236}">
                <a16:creationId xmlns:a16="http://schemas.microsoft.com/office/drawing/2014/main" id="{33C14A8B-4187-413F-AC1F-D67B16985801}"/>
              </a:ext>
            </a:extLst>
          </p:cNvPr>
          <p:cNvSpPr>
            <a:spLocks noChangeShapeType="1"/>
          </p:cNvSpPr>
          <p:nvPr/>
        </p:nvSpPr>
        <p:spPr bwMode="auto">
          <a:xfrm>
            <a:off x="6227385" y="4842756"/>
            <a:ext cx="0" cy="8382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latin typeface="+mn-lt"/>
            </a:endParaRPr>
          </a:p>
        </p:txBody>
      </p:sp>
    </p:spTree>
    <p:extLst>
      <p:ext uri="{BB962C8B-B14F-4D97-AF65-F5344CB8AC3E}">
        <p14:creationId xmlns:p14="http://schemas.microsoft.com/office/powerpoint/2010/main" val="321018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Are you on track for this course?</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solidFill>
                  <a:schemeClr val="bg1">
                    <a:lumMod val="65000"/>
                  </a:schemeClr>
                </a:solidFill>
              </a:rPr>
              <a:t>Did you review what is needed for assignment 3?</a:t>
            </a:r>
          </a:p>
          <a:p>
            <a:pPr>
              <a:lnSpc>
                <a:spcPct val="150000"/>
              </a:lnSpc>
              <a:buFont typeface="Wingdings" panose="05000000000000000000" pitchFamily="2" charset="2"/>
              <a:buChar char="ü"/>
            </a:pPr>
            <a:r>
              <a:rPr lang="en-US" dirty="0">
                <a:solidFill>
                  <a:schemeClr val="bg1">
                    <a:lumMod val="65000"/>
                  </a:schemeClr>
                </a:solidFill>
              </a:rPr>
              <a:t>Have you reviewed the airfoil selection slides and selected an airfoil?</a:t>
            </a:r>
          </a:p>
          <a:p>
            <a:pPr>
              <a:lnSpc>
                <a:spcPct val="150000"/>
              </a:lnSpc>
              <a:buFont typeface="Wingdings" panose="05000000000000000000" pitchFamily="2" charset="2"/>
              <a:buChar char="ü"/>
            </a:pPr>
            <a:r>
              <a:rPr lang="en-US" dirty="0">
                <a:solidFill>
                  <a:schemeClr val="bg1">
                    <a:lumMod val="65000"/>
                  </a:schemeClr>
                </a:solidFill>
              </a:rPr>
              <a:t>Have you familiarized yourself with airfoil tools?</a:t>
            </a:r>
          </a:p>
          <a:p>
            <a:pPr>
              <a:lnSpc>
                <a:spcPct val="150000"/>
              </a:lnSpc>
              <a:buFont typeface="Wingdings" panose="05000000000000000000" pitchFamily="2" charset="2"/>
              <a:buChar char="ü"/>
            </a:pPr>
            <a:r>
              <a:rPr lang="en-US" dirty="0"/>
              <a:t>Have you calculated the Re and </a:t>
            </a:r>
            <a:r>
              <a:rPr lang="en-US" dirty="0" err="1"/>
              <a:t>C</a:t>
            </a:r>
            <a:r>
              <a:rPr lang="en-US" baseline="-25000" dirty="0" err="1"/>
              <a:t>l,des</a:t>
            </a:r>
            <a:r>
              <a:rPr lang="en-US" dirty="0"/>
              <a:t> , S, b, and other parameters for a clean wing?</a:t>
            </a:r>
          </a:p>
          <a:p>
            <a:pPr>
              <a:lnSpc>
                <a:spcPct val="150000"/>
              </a:lnSpc>
              <a:buFont typeface="Wingdings" panose="05000000000000000000" pitchFamily="2" charset="2"/>
              <a:buChar char="ü"/>
            </a:pPr>
            <a:r>
              <a:rPr lang="en-US" dirty="0"/>
              <a:t>Have you calculated and located your MAC?</a:t>
            </a:r>
          </a:p>
          <a:p>
            <a:pPr>
              <a:lnSpc>
                <a:spcPct val="150000"/>
              </a:lnSpc>
              <a:buFont typeface="Wingdings" panose="05000000000000000000" pitchFamily="2" charset="2"/>
              <a:buChar char="ü"/>
            </a:pPr>
            <a:r>
              <a:rPr lang="en-US" dirty="0"/>
              <a:t>Have you updated your clean wing CAD for assignment 3?</a:t>
            </a:r>
          </a:p>
          <a:p>
            <a:pPr>
              <a:lnSpc>
                <a:spcPct val="150000"/>
              </a:lnSpc>
              <a:buFont typeface="Wingdings" panose="05000000000000000000" pitchFamily="2" charset="2"/>
              <a:buChar char="ü"/>
            </a:pPr>
            <a:endParaRPr lang="en-US" dirty="0"/>
          </a:p>
          <a:p>
            <a:pPr>
              <a:lnSpc>
                <a:spcPct val="150000"/>
              </a:lnSpc>
              <a:buFont typeface="Wingdings" panose="05000000000000000000" pitchFamily="2" charset="2"/>
              <a:buChar char="ü"/>
            </a:pPr>
            <a:endParaRPr lang="en-US" dirty="0"/>
          </a:p>
          <a:p>
            <a:pPr>
              <a:lnSpc>
                <a:spcPct val="150000"/>
              </a:lnSpc>
              <a:buFont typeface="Wingdings" panose="05000000000000000000" pitchFamily="2" charset="2"/>
              <a:buChar char="ü"/>
            </a:pPr>
            <a:endParaRPr lang="en-US" dirty="0"/>
          </a:p>
          <a:p>
            <a:pPr marL="0" indent="0">
              <a:lnSpc>
                <a:spcPct val="150000"/>
              </a:lnSpc>
              <a:buNone/>
            </a:pPr>
            <a:endParaRPr lang="en-US" dirty="0"/>
          </a:p>
          <a:p>
            <a:pPr>
              <a:lnSpc>
                <a:spcPct val="150000"/>
              </a:lnSpc>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426152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6F03-A49F-4664-9E05-AE6446EB4EA9}"/>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3" name="Content Placeholder 2">
            <a:extLst>
              <a:ext uri="{FF2B5EF4-FFF2-40B4-BE49-F238E27FC236}">
                <a16:creationId xmlns:a16="http://schemas.microsoft.com/office/drawing/2014/main" id="{E69C6F78-9056-4BC5-AAC9-C805FE5A8723}"/>
              </a:ext>
            </a:extLst>
          </p:cNvPr>
          <p:cNvSpPr>
            <a:spLocks noGrp="1"/>
          </p:cNvSpPr>
          <p:nvPr>
            <p:ph idx="1"/>
          </p:nvPr>
        </p:nvSpPr>
        <p:spPr>
          <a:xfrm>
            <a:off x="609600" y="1600207"/>
            <a:ext cx="6939776" cy="4108119"/>
          </a:xfrm>
        </p:spPr>
        <p:txBody>
          <a:bodyPr/>
          <a:lstStyle/>
          <a:p>
            <a:pPr marL="0" indent="0">
              <a:buNone/>
            </a:pPr>
            <a:r>
              <a:rPr lang="en-US" b="1" dirty="0"/>
              <a:t>3 </a:t>
            </a:r>
            <a:r>
              <a:rPr lang="en-US" dirty="0"/>
              <a:t>- Calculating the critical Mach number for </a:t>
            </a:r>
            <a:r>
              <a:rPr lang="en-US" b="1" dirty="0"/>
              <a:t>any airfoil</a:t>
            </a:r>
            <a:r>
              <a:rPr lang="en-US" dirty="0"/>
              <a:t>:</a:t>
            </a:r>
          </a:p>
          <a:p>
            <a:pPr eaLnBrk="1" hangingPunct="1"/>
            <a:endParaRPr lang="en-GB" altLang="en-US" sz="2000" dirty="0"/>
          </a:p>
          <a:p>
            <a:pPr eaLnBrk="1" hangingPunct="1"/>
            <a:r>
              <a:rPr lang="en-GB" altLang="en-US" sz="2000" dirty="0"/>
              <a:t>Thick airfoils have in general a more negative C</a:t>
            </a:r>
            <a:r>
              <a:rPr lang="en-GB" altLang="en-US" sz="2000" baseline="-25000" dirty="0"/>
              <a:t>p0 </a:t>
            </a:r>
            <a:r>
              <a:rPr lang="en-GB" altLang="en-US" sz="2000" dirty="0"/>
              <a:t>than similar thin airfoils, hence their C</a:t>
            </a:r>
            <a:r>
              <a:rPr lang="en-GB" altLang="en-US" sz="2000" baseline="-25000" dirty="0"/>
              <a:t>p</a:t>
            </a:r>
            <a:r>
              <a:rPr lang="en-GB" altLang="en-US" sz="2000" dirty="0"/>
              <a:t> curve will intersect the </a:t>
            </a:r>
            <a:r>
              <a:rPr lang="en-GB" altLang="en-US" sz="2000" dirty="0" err="1"/>
              <a:t>C</a:t>
            </a:r>
            <a:r>
              <a:rPr lang="en-GB" altLang="en-US" sz="2000" baseline="-25000" dirty="0" err="1"/>
              <a:t>p,cr</a:t>
            </a:r>
            <a:r>
              <a:rPr lang="en-GB" altLang="en-US" sz="2000" dirty="0"/>
              <a:t> curve at lower values of </a:t>
            </a:r>
            <a:r>
              <a:rPr lang="en-GB" altLang="en-US" sz="2000" dirty="0" err="1"/>
              <a:t>M</a:t>
            </a:r>
            <a:r>
              <a:rPr lang="en-GB" altLang="en-US" sz="2000" baseline="-25000" dirty="0" err="1"/>
              <a:t>cr</a:t>
            </a:r>
            <a:r>
              <a:rPr lang="en-GB" altLang="en-US" sz="2000" baseline="-25000" dirty="0"/>
              <a:t>.</a:t>
            </a:r>
          </a:p>
          <a:p>
            <a:pPr marL="0" indent="0">
              <a:buNone/>
            </a:pPr>
            <a:endParaRPr lang="en-US" dirty="0"/>
          </a:p>
          <a:p>
            <a:pPr marL="0" indent="0">
              <a:buNone/>
            </a:pPr>
            <a:endParaRPr lang="en-US" dirty="0"/>
          </a:p>
        </p:txBody>
      </p:sp>
      <p:pic>
        <p:nvPicPr>
          <p:cNvPr id="4" name="Picture 4">
            <a:extLst>
              <a:ext uri="{FF2B5EF4-FFF2-40B4-BE49-F238E27FC236}">
                <a16:creationId xmlns:a16="http://schemas.microsoft.com/office/drawing/2014/main" id="{825BE954-F697-4FFC-8EA1-5B653DD0B04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2668"/>
          <a:stretch>
            <a:fillRect/>
          </a:stretch>
        </p:blipFill>
        <p:spPr bwMode="auto">
          <a:xfrm>
            <a:off x="6760468" y="1706136"/>
            <a:ext cx="5431532" cy="429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933309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6F03-A49F-4664-9E05-AE6446EB4EA9}"/>
              </a:ext>
            </a:extLst>
          </p:cNvPr>
          <p:cNvSpPr>
            <a:spLocks noGrp="1"/>
          </p:cNvSpPr>
          <p:nvPr>
            <p:ph type="title"/>
          </p:nvPr>
        </p:nvSpPr>
        <p:spPr/>
        <p:txBody>
          <a:bodyPr/>
          <a:lstStyle/>
          <a:p>
            <a:r>
              <a:rPr lang="en-US" dirty="0"/>
              <a:t>8.2.4 </a:t>
            </a:r>
            <a:r>
              <a:rPr lang="en-US" sz="3600" dirty="0"/>
              <a:t>Effects of Flow Characteristics: </a:t>
            </a:r>
            <a:br>
              <a:rPr lang="en-US" sz="3600" dirty="0"/>
            </a:br>
            <a:r>
              <a:rPr lang="en-US" sz="3600" dirty="0"/>
              <a:t>Compressibility Effects: Airfoil Critical Mach Number</a:t>
            </a:r>
            <a:br>
              <a:rPr lang="en-US" sz="3600" dirty="0"/>
            </a:br>
            <a:endParaRPr lang="en-US" dirty="0"/>
          </a:p>
        </p:txBody>
      </p:sp>
      <p:sp>
        <p:nvSpPr>
          <p:cNvPr id="3" name="Content Placeholder 2">
            <a:extLst>
              <a:ext uri="{FF2B5EF4-FFF2-40B4-BE49-F238E27FC236}">
                <a16:creationId xmlns:a16="http://schemas.microsoft.com/office/drawing/2014/main" id="{E69C6F78-9056-4BC5-AAC9-C805FE5A8723}"/>
              </a:ext>
            </a:extLst>
          </p:cNvPr>
          <p:cNvSpPr>
            <a:spLocks noGrp="1"/>
          </p:cNvSpPr>
          <p:nvPr>
            <p:ph idx="1"/>
          </p:nvPr>
        </p:nvSpPr>
        <p:spPr>
          <a:xfrm>
            <a:off x="609600" y="1600207"/>
            <a:ext cx="6939776" cy="4108119"/>
          </a:xfrm>
        </p:spPr>
        <p:txBody>
          <a:bodyPr/>
          <a:lstStyle/>
          <a:p>
            <a:pPr marL="0" indent="0">
              <a:buNone/>
            </a:pPr>
            <a:r>
              <a:rPr lang="en-US" b="1" dirty="0"/>
              <a:t>3 </a:t>
            </a:r>
            <a:r>
              <a:rPr lang="en-US" dirty="0"/>
              <a:t>- Calculating the critical Mach number for </a:t>
            </a:r>
            <a:r>
              <a:rPr lang="en-US" b="1" dirty="0"/>
              <a:t>any airfoil</a:t>
            </a:r>
            <a:r>
              <a:rPr lang="en-US" dirty="0"/>
              <a:t>:</a:t>
            </a:r>
          </a:p>
          <a:p>
            <a:pPr eaLnBrk="1" hangingPunct="1"/>
            <a:endParaRPr lang="en-GB" altLang="en-US" dirty="0"/>
          </a:p>
          <a:p>
            <a:pPr marL="0" indent="0" eaLnBrk="1" hangingPunct="1">
              <a:buNone/>
            </a:pPr>
            <a:r>
              <a:rPr lang="en-GB" altLang="en-US" dirty="0"/>
              <a:t>What to do if </a:t>
            </a:r>
            <a:r>
              <a:rPr lang="en-US" altLang="en-US" b="1" dirty="0" err="1"/>
              <a:t>M</a:t>
            </a:r>
            <a:r>
              <a:rPr lang="en-US" altLang="en-US" b="1" baseline="-25000" dirty="0" err="1"/>
              <a:t>des</a:t>
            </a:r>
            <a:r>
              <a:rPr lang="en-US" altLang="en-US" b="1" dirty="0"/>
              <a:t> &gt; </a:t>
            </a:r>
            <a:r>
              <a:rPr lang="en-US" altLang="en-US" b="1" dirty="0" err="1"/>
              <a:t>M</a:t>
            </a:r>
            <a:r>
              <a:rPr lang="en-US" altLang="en-US" b="1" baseline="-25000" dirty="0" err="1"/>
              <a:t>cr</a:t>
            </a:r>
            <a:r>
              <a:rPr lang="en-US" altLang="en-US" b="1" dirty="0"/>
              <a:t>:</a:t>
            </a:r>
          </a:p>
          <a:p>
            <a:pPr lvl="1">
              <a:lnSpc>
                <a:spcPct val="110000"/>
              </a:lnSpc>
              <a:buFontTx/>
              <a:buAutoNum type="arabicPeriod"/>
            </a:pPr>
            <a:r>
              <a:rPr lang="en-GB" altLang="en-US" dirty="0"/>
              <a:t>Chose a similar but thinner airfoil, or</a:t>
            </a:r>
          </a:p>
          <a:p>
            <a:pPr lvl="1">
              <a:lnSpc>
                <a:spcPct val="110000"/>
              </a:lnSpc>
              <a:buFontTx/>
              <a:buAutoNum type="arabicPeriod"/>
            </a:pPr>
            <a:r>
              <a:rPr lang="en-GB" altLang="en-US" dirty="0"/>
              <a:t>Chose a different airfoil with a less negative C</a:t>
            </a:r>
            <a:r>
              <a:rPr lang="en-GB" altLang="en-US" baseline="-25000" dirty="0"/>
              <a:t>p,0</a:t>
            </a:r>
            <a:r>
              <a:rPr lang="en-GB" altLang="en-US" dirty="0"/>
              <a:t> , or</a:t>
            </a:r>
            <a:endParaRPr lang="en-GB" altLang="en-US" baseline="-25000" dirty="0"/>
          </a:p>
          <a:p>
            <a:pPr lvl="1">
              <a:lnSpc>
                <a:spcPct val="110000"/>
              </a:lnSpc>
              <a:buFontTx/>
              <a:buAutoNum type="arabicPeriod"/>
            </a:pPr>
            <a:r>
              <a:rPr lang="en-GB" altLang="en-US" b="1" dirty="0"/>
              <a:t>Make sure the given airfoil operates at lower Mach. </a:t>
            </a:r>
            <a:br>
              <a:rPr lang="en-GB" altLang="en-US" b="1" dirty="0"/>
            </a:br>
            <a:r>
              <a:rPr lang="en-GB" altLang="en-US" b="1" dirty="0"/>
              <a:t>I.e. select a sufficient wing sweep angle (</a:t>
            </a:r>
            <a:r>
              <a:rPr lang="el-GR" altLang="en-US" b="1" dirty="0">
                <a:cs typeface="Tahoma" panose="020B0604030504040204" pitchFamily="34" charset="0"/>
              </a:rPr>
              <a:t>Λ</a:t>
            </a:r>
            <a:r>
              <a:rPr lang="nl-NL" altLang="en-US" b="1" dirty="0">
                <a:cs typeface="Tahoma" panose="020B0604030504040204" pitchFamily="34" charset="0"/>
              </a:rPr>
              <a:t>) </a:t>
            </a:r>
            <a:r>
              <a:rPr lang="en-GB" altLang="en-US" b="1" dirty="0"/>
              <a:t>such that 	</a:t>
            </a:r>
            <a:endParaRPr lang="en-US" dirty="0"/>
          </a:p>
          <a:p>
            <a:pPr marL="0" indent="0">
              <a:buNone/>
            </a:pPr>
            <a:endParaRPr lang="en-US" dirty="0"/>
          </a:p>
        </p:txBody>
      </p:sp>
      <p:pic>
        <p:nvPicPr>
          <p:cNvPr id="4" name="Picture 4">
            <a:extLst>
              <a:ext uri="{FF2B5EF4-FFF2-40B4-BE49-F238E27FC236}">
                <a16:creationId xmlns:a16="http://schemas.microsoft.com/office/drawing/2014/main" id="{825BE954-F697-4FFC-8EA1-5B653DD0B04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2668"/>
          <a:stretch>
            <a:fillRect/>
          </a:stretch>
        </p:blipFill>
        <p:spPr bwMode="auto">
          <a:xfrm>
            <a:off x="7072702" y="1706136"/>
            <a:ext cx="5431532" cy="429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Text Box 15">
            <a:extLst>
              <a:ext uri="{FF2B5EF4-FFF2-40B4-BE49-F238E27FC236}">
                <a16:creationId xmlns:a16="http://schemas.microsoft.com/office/drawing/2014/main" id="{846F08C5-767C-4CB2-A296-73263FA36753}"/>
              </a:ext>
            </a:extLst>
          </p:cNvPr>
          <p:cNvSpPr txBox="1">
            <a:spLocks noChangeArrowheads="1"/>
          </p:cNvSpPr>
          <p:nvPr/>
        </p:nvSpPr>
        <p:spPr bwMode="auto">
          <a:xfrm>
            <a:off x="1723126" y="5233425"/>
            <a:ext cx="4236049" cy="646331"/>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This third approach is the main reason why </a:t>
            </a:r>
            <a:r>
              <a:rPr lang="en-GB" altLang="en-US" b="1" dirty="0">
                <a:latin typeface="+mn-lt"/>
              </a:rPr>
              <a:t>swept wings </a:t>
            </a:r>
            <a:r>
              <a:rPr lang="en-GB" altLang="en-US" dirty="0">
                <a:latin typeface="+mn-lt"/>
              </a:rPr>
              <a:t>are used!!</a:t>
            </a:r>
          </a:p>
        </p:txBody>
      </p:sp>
      <p:sp>
        <p:nvSpPr>
          <p:cNvPr id="8" name="Line 5">
            <a:extLst>
              <a:ext uri="{FF2B5EF4-FFF2-40B4-BE49-F238E27FC236}">
                <a16:creationId xmlns:a16="http://schemas.microsoft.com/office/drawing/2014/main" id="{FF895AF1-07FC-4953-9F2B-74AF8258600D}"/>
              </a:ext>
            </a:extLst>
          </p:cNvPr>
          <p:cNvSpPr>
            <a:spLocks noChangeShapeType="1"/>
          </p:cNvSpPr>
          <p:nvPr/>
        </p:nvSpPr>
        <p:spPr bwMode="auto">
          <a:xfrm>
            <a:off x="9753600" y="2895600"/>
            <a:ext cx="0" cy="213360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latin typeface="+mn-lt"/>
            </a:endParaRPr>
          </a:p>
        </p:txBody>
      </p:sp>
      <p:sp>
        <p:nvSpPr>
          <p:cNvPr id="10" name="Text Box 6">
            <a:extLst>
              <a:ext uri="{FF2B5EF4-FFF2-40B4-BE49-F238E27FC236}">
                <a16:creationId xmlns:a16="http://schemas.microsoft.com/office/drawing/2014/main" id="{C27A243C-943C-4783-BA3A-AC814AF96AC1}"/>
              </a:ext>
            </a:extLst>
          </p:cNvPr>
          <p:cNvSpPr txBox="1">
            <a:spLocks noChangeArrowheads="1"/>
          </p:cNvSpPr>
          <p:nvPr/>
        </p:nvSpPr>
        <p:spPr bwMode="auto">
          <a:xfrm>
            <a:off x="9427368" y="5050069"/>
            <a:ext cx="6078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err="1">
                <a:solidFill>
                  <a:srgbClr val="FF3300"/>
                </a:solidFill>
                <a:latin typeface="+mn-lt"/>
              </a:rPr>
              <a:t>M</a:t>
            </a:r>
            <a:r>
              <a:rPr lang="en-GB" altLang="en-US" b="1" baseline="-25000" dirty="0" err="1">
                <a:solidFill>
                  <a:srgbClr val="FF3300"/>
                </a:solidFill>
                <a:latin typeface="+mn-lt"/>
              </a:rPr>
              <a:t>des</a:t>
            </a:r>
            <a:endParaRPr lang="en-GB" altLang="en-US" b="1" baseline="-25000" dirty="0">
              <a:solidFill>
                <a:srgbClr val="FF3300"/>
              </a:solidFill>
              <a:latin typeface="+mn-lt"/>
            </a:endParaRPr>
          </a:p>
        </p:txBody>
      </p:sp>
      <p:sp>
        <p:nvSpPr>
          <p:cNvPr id="12" name="Text Box 16">
            <a:extLst>
              <a:ext uri="{FF2B5EF4-FFF2-40B4-BE49-F238E27FC236}">
                <a16:creationId xmlns:a16="http://schemas.microsoft.com/office/drawing/2014/main" id="{1E5AF54E-32F1-4499-A1AD-19846E4128F6}"/>
              </a:ext>
            </a:extLst>
          </p:cNvPr>
          <p:cNvSpPr txBox="1">
            <a:spLocks noChangeArrowheads="1"/>
          </p:cNvSpPr>
          <p:nvPr/>
        </p:nvSpPr>
        <p:spPr bwMode="auto">
          <a:xfrm>
            <a:off x="8153400" y="3733800"/>
            <a:ext cx="6729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solidFill>
                  <a:srgbClr val="FF3300"/>
                </a:solidFill>
                <a:latin typeface="+mn-lt"/>
              </a:rPr>
              <a:t>BAD!</a:t>
            </a:r>
          </a:p>
        </p:txBody>
      </p:sp>
      <p:sp>
        <p:nvSpPr>
          <p:cNvPr id="14" name="Text Box 17">
            <a:extLst>
              <a:ext uri="{FF2B5EF4-FFF2-40B4-BE49-F238E27FC236}">
                <a16:creationId xmlns:a16="http://schemas.microsoft.com/office/drawing/2014/main" id="{F48C8EAB-11D5-47AE-BEF1-E99168E7F229}"/>
              </a:ext>
            </a:extLst>
          </p:cNvPr>
          <p:cNvSpPr txBox="1">
            <a:spLocks noChangeArrowheads="1"/>
          </p:cNvSpPr>
          <p:nvPr/>
        </p:nvSpPr>
        <p:spPr bwMode="auto">
          <a:xfrm>
            <a:off x="10134600" y="3733800"/>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a:solidFill>
                  <a:srgbClr val="00FF00"/>
                </a:solidFill>
                <a:latin typeface="+mn-lt"/>
              </a:rPr>
              <a:t>GOOD!</a:t>
            </a:r>
          </a:p>
        </p:txBody>
      </p:sp>
      <p:sp>
        <p:nvSpPr>
          <p:cNvPr id="15" name="Rectangle 14">
            <a:extLst>
              <a:ext uri="{FF2B5EF4-FFF2-40B4-BE49-F238E27FC236}">
                <a16:creationId xmlns:a16="http://schemas.microsoft.com/office/drawing/2014/main" id="{FA409B7C-4703-4BFA-995A-54EA3C4C7F6A}"/>
              </a:ext>
            </a:extLst>
          </p:cNvPr>
          <p:cNvSpPr/>
          <p:nvPr/>
        </p:nvSpPr>
        <p:spPr>
          <a:xfrm>
            <a:off x="8902700" y="3124200"/>
            <a:ext cx="850900" cy="1905000"/>
          </a:xfrm>
          <a:prstGeom prst="rect">
            <a:avLst/>
          </a:prstGeom>
          <a:gradFill>
            <a:gsLst>
              <a:gs pos="0">
                <a:schemeClr val="bg1">
                  <a:alpha val="50000"/>
                </a:schemeClr>
              </a:gs>
              <a:gs pos="100000">
                <a:schemeClr val="tx1">
                  <a:lumMod val="50000"/>
                  <a:lumOff val="50000"/>
                  <a:alpha val="5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F950287-EC6A-4598-A215-64C1F41780A9}"/>
              </a:ext>
            </a:extLst>
          </p:cNvPr>
          <p:cNvSpPr txBox="1"/>
          <p:nvPr/>
        </p:nvSpPr>
        <p:spPr>
          <a:xfrm>
            <a:off x="2679922" y="4558293"/>
            <a:ext cx="2322458" cy="381771"/>
          </a:xfrm>
          <a:prstGeom prst="rect">
            <a:avLst/>
          </a:prstGeom>
          <a:noFill/>
        </p:spPr>
        <p:txBody>
          <a:bodyPr wrap="square">
            <a:spAutoFit/>
          </a:bodyPr>
          <a:lstStyle/>
          <a:p>
            <a:pPr algn="ctr">
              <a:lnSpc>
                <a:spcPct val="110000"/>
              </a:lnSpc>
            </a:pPr>
            <a:r>
              <a:rPr lang="en-GB" altLang="en-US" b="1" dirty="0" err="1"/>
              <a:t>M</a:t>
            </a:r>
            <a:r>
              <a:rPr lang="en-GB" altLang="en-US" b="1" baseline="-25000" dirty="0" err="1">
                <a:cs typeface="Tahoma" panose="020B0604030504040204" pitchFamily="34" charset="0"/>
              </a:rPr>
              <a:t>dive</a:t>
            </a:r>
            <a:r>
              <a:rPr lang="en-GB" altLang="en-US" b="1" dirty="0" err="1"/>
              <a:t>cos</a:t>
            </a:r>
            <a:r>
              <a:rPr lang="el-GR" altLang="en-US" b="1" dirty="0">
                <a:cs typeface="Tahoma" panose="020B0604030504040204" pitchFamily="34" charset="0"/>
              </a:rPr>
              <a:t>Λ</a:t>
            </a:r>
            <a:r>
              <a:rPr lang="nl-NL" altLang="en-US" b="1" dirty="0">
                <a:cs typeface="Tahoma" panose="020B0604030504040204" pitchFamily="34" charset="0"/>
              </a:rPr>
              <a:t> ≤ M</a:t>
            </a:r>
            <a:r>
              <a:rPr lang="nl-NL" altLang="en-US" b="1" baseline="-25000" dirty="0">
                <a:cs typeface="Tahoma" panose="020B0604030504040204" pitchFamily="34" charset="0"/>
              </a:rPr>
              <a:t>DD</a:t>
            </a:r>
            <a:endParaRPr lang="en-GB" altLang="en-US" b="1" baseline="-25000" dirty="0">
              <a:cs typeface="Tahoma" panose="020B0604030504040204" pitchFamily="34" charset="0"/>
            </a:endParaRPr>
          </a:p>
        </p:txBody>
      </p:sp>
    </p:spTree>
    <p:extLst>
      <p:ext uri="{BB962C8B-B14F-4D97-AF65-F5344CB8AC3E}">
        <p14:creationId xmlns:p14="http://schemas.microsoft.com/office/powerpoint/2010/main" val="152636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8.2.5 Selection Procedure</a:t>
            </a:r>
            <a:br>
              <a:rPr lang="en-US"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marL="0" indent="0">
              <a:buNone/>
            </a:pPr>
            <a:r>
              <a:rPr lang="en-US" dirty="0"/>
              <a:t>At this point, we know everything we need to know about airfoils to design the aircraft</a:t>
            </a:r>
          </a:p>
          <a:p>
            <a:pPr marL="0" indent="0">
              <a:buNone/>
            </a:pPr>
            <a:endParaRPr lang="en-US" dirty="0"/>
          </a:p>
          <a:p>
            <a:pPr marL="0" indent="0">
              <a:buNone/>
            </a:pPr>
            <a:r>
              <a:rPr lang="en-US" dirty="0"/>
              <a:t>The question now is:</a:t>
            </a:r>
          </a:p>
        </p:txBody>
      </p:sp>
      <p:sp>
        <p:nvSpPr>
          <p:cNvPr id="5" name="Text Box 15">
            <a:extLst>
              <a:ext uri="{FF2B5EF4-FFF2-40B4-BE49-F238E27FC236}">
                <a16:creationId xmlns:a16="http://schemas.microsoft.com/office/drawing/2014/main" id="{D2BB0BD2-9F45-42D7-8230-F6752C89A4CC}"/>
              </a:ext>
            </a:extLst>
          </p:cNvPr>
          <p:cNvSpPr txBox="1">
            <a:spLocks noChangeArrowheads="1"/>
          </p:cNvSpPr>
          <p:nvPr/>
        </p:nvSpPr>
        <p:spPr bwMode="auto">
          <a:xfrm>
            <a:off x="3197389" y="3641249"/>
            <a:ext cx="5968913" cy="954107"/>
          </a:xfrm>
          <a:prstGeom prst="rect">
            <a:avLst/>
          </a:prstGeom>
          <a:noFill/>
          <a:ln w="9525" algn="ctr">
            <a:no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sz="2800" dirty="0">
                <a:latin typeface="+mn-lt"/>
              </a:rPr>
              <a:t>How to select the appropriate airfoils for our specific wing design case?</a:t>
            </a:r>
          </a:p>
        </p:txBody>
      </p:sp>
      <p:pic>
        <p:nvPicPr>
          <p:cNvPr id="7" name="Picture 2" descr="Confused Head Icon Images, Stock Photos &amp; Vectors | Shutterstock">
            <a:extLst>
              <a:ext uri="{FF2B5EF4-FFF2-40B4-BE49-F238E27FC236}">
                <a16:creationId xmlns:a16="http://schemas.microsoft.com/office/drawing/2014/main" id="{03A3A5ED-58A6-45C7-8D1D-7FFFA67B50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49"/>
          <a:stretch/>
        </p:blipFill>
        <p:spPr bwMode="auto">
          <a:xfrm>
            <a:off x="9714085" y="2849239"/>
            <a:ext cx="2378085" cy="253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42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8.2.5 Selection Procedure</a:t>
            </a:r>
            <a:br>
              <a:rPr lang="en-US"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marL="0" indent="0" eaLnBrk="1" hangingPunct="1">
              <a:buNone/>
            </a:pPr>
            <a:r>
              <a:rPr lang="en-GB" altLang="en-US" dirty="0"/>
              <a:t>The </a:t>
            </a:r>
            <a:r>
              <a:rPr lang="en-GB" altLang="en-US" b="1" dirty="0"/>
              <a:t>cruise condition</a:t>
            </a:r>
            <a:r>
              <a:rPr lang="en-GB" altLang="en-US" dirty="0"/>
              <a:t> (or the flight condition at which the aircraft is supposed to fly most of the time*) must be considered. The total aircraft generated lift (</a:t>
            </a:r>
            <a:r>
              <a:rPr lang="en-GB" altLang="en-US" dirty="0" err="1"/>
              <a:t>L</a:t>
            </a:r>
            <a:r>
              <a:rPr lang="en-GB" altLang="en-US" baseline="-25000" dirty="0" err="1"/>
              <a:t>tot</a:t>
            </a:r>
            <a:r>
              <a:rPr lang="en-GB" altLang="en-US" dirty="0"/>
              <a:t>) must equal the aircraft weight:</a:t>
            </a:r>
          </a:p>
          <a:p>
            <a:pPr marL="0" indent="0" algn="ctr">
              <a:buNone/>
            </a:pPr>
            <a:r>
              <a:rPr lang="en-GB" altLang="en-US" sz="2400" b="1" dirty="0" err="1"/>
              <a:t>L</a:t>
            </a:r>
            <a:r>
              <a:rPr lang="en-GB" altLang="en-US" sz="2400" b="1" baseline="-25000" dirty="0" err="1"/>
              <a:t>tot</a:t>
            </a:r>
            <a:r>
              <a:rPr lang="en-GB" altLang="en-US" sz="2400" b="1" dirty="0"/>
              <a:t> = </a:t>
            </a:r>
            <a:r>
              <a:rPr lang="en-GB" altLang="en-US" sz="2400" b="1" dirty="0" err="1"/>
              <a:t>W</a:t>
            </a:r>
            <a:r>
              <a:rPr lang="en-GB" altLang="en-US" sz="2400" b="1" baseline="-25000" dirty="0" err="1"/>
              <a:t>cruise</a:t>
            </a:r>
            <a:endParaRPr lang="en-GB" altLang="en-US" sz="2400" b="1" baseline="-25000" dirty="0"/>
          </a:p>
          <a:p>
            <a:pPr eaLnBrk="1" hangingPunct="1"/>
            <a:r>
              <a:rPr lang="en-GB" altLang="en-US" sz="2000" dirty="0"/>
              <a:t>How much lift (L) has to be generated by the wing? For a conventional aircraft configuration, the following approximation holds:</a:t>
            </a:r>
          </a:p>
          <a:p>
            <a:pPr marL="0" indent="0" algn="ctr" eaLnBrk="1" hangingPunct="1">
              <a:buNone/>
            </a:pPr>
            <a:r>
              <a:rPr lang="en-GB" altLang="en-US" sz="2800" b="1" dirty="0"/>
              <a:t>L</a:t>
            </a:r>
            <a:r>
              <a:rPr lang="en-GB" altLang="en-US" sz="2800" b="1" dirty="0">
                <a:cs typeface="Tahoma" panose="020B0604030504040204" pitchFamily="34" charset="0"/>
              </a:rPr>
              <a:t>≈1.1 </a:t>
            </a:r>
            <a:r>
              <a:rPr lang="en-GB" altLang="en-US" sz="2800" b="1" dirty="0" err="1">
                <a:cs typeface="Tahoma" panose="020B0604030504040204" pitchFamily="34" charset="0"/>
              </a:rPr>
              <a:t>L</a:t>
            </a:r>
            <a:r>
              <a:rPr lang="en-GB" altLang="en-US" sz="2800" b="1" baseline="-25000" dirty="0" err="1">
                <a:cs typeface="Tahoma" panose="020B0604030504040204" pitchFamily="34" charset="0"/>
              </a:rPr>
              <a:t>tot</a:t>
            </a:r>
            <a:r>
              <a:rPr lang="en-GB" altLang="en-US" dirty="0">
                <a:cs typeface="Tahoma" panose="020B0604030504040204" pitchFamily="34" charset="0"/>
              </a:rPr>
              <a:t> </a:t>
            </a:r>
          </a:p>
          <a:p>
            <a:pPr eaLnBrk="1" hangingPunct="1"/>
            <a:r>
              <a:rPr lang="en-GB" altLang="en-US" sz="2000" dirty="0">
                <a:cs typeface="Tahoma" panose="020B0604030504040204" pitchFamily="34" charset="0"/>
              </a:rPr>
              <a:t>The extra 10% is to compensate for the negative lift contribution generated by the tail to trim the aircraft</a:t>
            </a:r>
            <a:r>
              <a:rPr lang="en-GB" altLang="en-US" dirty="0">
                <a:cs typeface="Tahoma" panose="020B0604030504040204" pitchFamily="34" charset="0"/>
              </a:rPr>
              <a:t>.</a:t>
            </a:r>
          </a:p>
          <a:p>
            <a:pPr eaLnBrk="1" hangingPunct="1"/>
            <a:r>
              <a:rPr lang="en-GB" altLang="en-US" sz="2000" b="1" dirty="0">
                <a:cs typeface="Tahoma" panose="020B0604030504040204" pitchFamily="34" charset="0"/>
              </a:rPr>
              <a:t>In case of canard aircraft or tandem aircraft, where more lifting surfaces contribute to the generation of </a:t>
            </a:r>
            <a:r>
              <a:rPr lang="en-GB" altLang="en-US" sz="2000" b="1" dirty="0" err="1">
                <a:cs typeface="Tahoma" panose="020B0604030504040204" pitchFamily="34" charset="0"/>
              </a:rPr>
              <a:t>L</a:t>
            </a:r>
            <a:r>
              <a:rPr lang="en-GB" altLang="en-US" sz="2000" b="1" baseline="-25000" dirty="0" err="1">
                <a:cs typeface="Tahoma" panose="020B0604030504040204" pitchFamily="34" charset="0"/>
              </a:rPr>
              <a:t>tot</a:t>
            </a:r>
            <a:r>
              <a:rPr lang="en-GB" altLang="en-US" sz="2000" b="1" dirty="0">
                <a:cs typeface="Tahoma" panose="020B0604030504040204" pitchFamily="34" charset="0"/>
              </a:rPr>
              <a:t>, each “wing” will have to be designed based on its required lift contribution!</a:t>
            </a:r>
            <a:endParaRPr lang="en-GB" altLang="en-US" sz="2000" b="1" baseline="-25000" dirty="0">
              <a:cs typeface="Tahoma" panose="020B0604030504040204" pitchFamily="34" charset="0"/>
            </a:endParaRPr>
          </a:p>
          <a:p>
            <a:pPr marL="0" indent="0" eaLnBrk="1" hangingPunct="1">
              <a:buNone/>
            </a:pPr>
            <a:endParaRPr lang="en-GB" dirty="0"/>
          </a:p>
        </p:txBody>
      </p:sp>
      <p:pic>
        <p:nvPicPr>
          <p:cNvPr id="4" name="Picture 4" descr="warning">
            <a:extLst>
              <a:ext uri="{FF2B5EF4-FFF2-40B4-BE49-F238E27FC236}">
                <a16:creationId xmlns:a16="http://schemas.microsoft.com/office/drawing/2014/main" id="{8688E53C-4938-4454-BDA8-98C29A7151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3300" y="1786054"/>
            <a:ext cx="8382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09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8.2.5 Selection Procedure</a:t>
            </a:r>
            <a:br>
              <a:rPr lang="en-US"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marL="0" indent="0" eaLnBrk="1" hangingPunct="1">
              <a:buNone/>
            </a:pPr>
            <a:r>
              <a:rPr lang="en-GB" altLang="en-US" sz="2400" dirty="0"/>
              <a:t>The required wing lift coefficient can be calculated as follows</a:t>
            </a:r>
            <a:r>
              <a:rPr lang="en-GB" altLang="en-US" dirty="0"/>
              <a:t>:</a:t>
            </a:r>
          </a:p>
          <a:p>
            <a:pPr marL="0" indent="0" algn="ctr">
              <a:buNone/>
            </a:pPr>
            <a:endParaRPr lang="en-GB" altLang="en-US" sz="2400" b="1" dirty="0"/>
          </a:p>
          <a:p>
            <a:pPr eaLnBrk="1" hangingPunct="1"/>
            <a:endParaRPr lang="en-GB" altLang="en-US" b="1" dirty="0">
              <a:cs typeface="Tahoma" panose="020B0604030504040204" pitchFamily="34" charset="0"/>
            </a:endParaRPr>
          </a:p>
          <a:p>
            <a:pPr eaLnBrk="1" hangingPunct="1"/>
            <a:endParaRPr lang="en-GB" altLang="en-US" sz="2000" b="1" dirty="0">
              <a:cs typeface="Tahoma" panose="020B0604030504040204" pitchFamily="34" charset="0"/>
            </a:endParaRPr>
          </a:p>
          <a:p>
            <a:pPr eaLnBrk="1" hangingPunct="1"/>
            <a:endParaRPr lang="en-GB" altLang="en-US" sz="2000" b="1" dirty="0">
              <a:cs typeface="Tahoma" panose="020B0604030504040204" pitchFamily="34" charset="0"/>
            </a:endParaRPr>
          </a:p>
          <a:p>
            <a:pPr marL="0" indent="0" eaLnBrk="1" hangingPunct="1">
              <a:buNone/>
            </a:pPr>
            <a:r>
              <a:rPr lang="en-GB" altLang="en-US" dirty="0"/>
              <a:t>Since the </a:t>
            </a:r>
            <a:r>
              <a:rPr lang="en-GB" altLang="en-US" b="1" dirty="0"/>
              <a:t>weight of the aircraft changes </a:t>
            </a:r>
            <a:r>
              <a:rPr lang="en-GB" altLang="en-US" dirty="0"/>
              <a:t>during the mission (due to fuel consumption), assuming a constant value of q during cruise *, the aircraft must be trimmed at different values of C</a:t>
            </a:r>
            <a:r>
              <a:rPr lang="en-GB" altLang="en-US" baseline="-25000" dirty="0"/>
              <a:t>L</a:t>
            </a:r>
            <a:r>
              <a:rPr lang="en-GB" altLang="en-US" dirty="0"/>
              <a:t>. </a:t>
            </a:r>
          </a:p>
          <a:p>
            <a:pPr eaLnBrk="1" hangingPunct="1"/>
            <a:endParaRPr lang="en-GB" altLang="en-US" dirty="0"/>
          </a:p>
          <a:p>
            <a:pPr marL="0" indent="0" algn="ctr" eaLnBrk="1" hangingPunct="1">
              <a:buNone/>
            </a:pPr>
            <a:r>
              <a:rPr lang="en-GB" altLang="en-US" b="1" dirty="0"/>
              <a:t>The average C</a:t>
            </a:r>
            <a:r>
              <a:rPr lang="en-GB" altLang="en-US" b="1" baseline="-25000" dirty="0"/>
              <a:t>L</a:t>
            </a:r>
            <a:r>
              <a:rPr lang="en-GB" altLang="en-US" b="1" dirty="0"/>
              <a:t> is what we will call the </a:t>
            </a:r>
            <a:r>
              <a:rPr lang="en-GB" altLang="en-US" b="1" i="1" dirty="0"/>
              <a:t>wing design lift coefficient</a:t>
            </a:r>
            <a:r>
              <a:rPr lang="en-GB" altLang="en-US" b="1" dirty="0"/>
              <a:t> </a:t>
            </a:r>
            <a:r>
              <a:rPr lang="en-GB" altLang="en-US" b="1" dirty="0" err="1"/>
              <a:t>C</a:t>
            </a:r>
            <a:r>
              <a:rPr lang="en-GB" altLang="en-US" b="1" baseline="-25000" dirty="0" err="1"/>
              <a:t>Ldes</a:t>
            </a:r>
            <a:endParaRPr lang="en-GB" altLang="en-US" b="1" baseline="-25000" dirty="0"/>
          </a:p>
          <a:p>
            <a:pPr marL="0" indent="0" eaLnBrk="1" hangingPunct="1">
              <a:buNone/>
            </a:pPr>
            <a:endParaRPr lang="en-GB" dirty="0"/>
          </a:p>
        </p:txBody>
      </p:sp>
      <p:graphicFrame>
        <p:nvGraphicFramePr>
          <p:cNvPr id="6" name="Object 4">
            <a:extLst>
              <a:ext uri="{FF2B5EF4-FFF2-40B4-BE49-F238E27FC236}">
                <a16:creationId xmlns:a16="http://schemas.microsoft.com/office/drawing/2014/main" id="{EF9D09E1-417B-4D65-9169-D210D57FF062}"/>
              </a:ext>
            </a:extLst>
          </p:cNvPr>
          <p:cNvGraphicFramePr>
            <a:graphicFrameLocks noChangeAspect="1"/>
          </p:cNvGraphicFramePr>
          <p:nvPr>
            <p:extLst>
              <p:ext uri="{D42A27DB-BD31-4B8C-83A1-F6EECF244321}">
                <p14:modId xmlns:p14="http://schemas.microsoft.com/office/powerpoint/2010/main" val="3981303140"/>
              </p:ext>
            </p:extLst>
          </p:nvPr>
        </p:nvGraphicFramePr>
        <p:xfrm>
          <a:off x="3989309" y="2378315"/>
          <a:ext cx="1909762" cy="1196975"/>
        </p:xfrm>
        <a:graphic>
          <a:graphicData uri="http://schemas.openxmlformats.org/presentationml/2006/ole">
            <mc:AlternateContent xmlns:mc="http://schemas.openxmlformats.org/markup-compatibility/2006">
              <mc:Choice xmlns:v="urn:schemas-microsoft-com:vml" Requires="v">
                <p:oleObj name="Equation" r:id="rId3" imgW="1054080" imgH="660240" progId="Equation.DSMT4">
                  <p:embed/>
                </p:oleObj>
              </mc:Choice>
              <mc:Fallback>
                <p:oleObj name="Equation" r:id="rId3" imgW="1054080" imgH="660240" progId="Equation.DSMT4">
                  <p:embed/>
                  <p:pic>
                    <p:nvPicPr>
                      <p:cNvPr id="6" name="Object 4">
                        <a:extLst>
                          <a:ext uri="{FF2B5EF4-FFF2-40B4-BE49-F238E27FC236}">
                            <a16:creationId xmlns:a16="http://schemas.microsoft.com/office/drawing/2014/main" id="{EF9D09E1-417B-4D65-9169-D210D57FF062}"/>
                          </a:ext>
                        </a:extLst>
                      </p:cNvPr>
                      <p:cNvPicPr>
                        <a:picLocks noChangeAspect="1" noChangeArrowheads="1"/>
                      </p:cNvPicPr>
                      <p:nvPr/>
                    </p:nvPicPr>
                    <p:blipFill>
                      <a:blip r:embed="rId4"/>
                      <a:srcRect/>
                      <a:stretch>
                        <a:fillRect/>
                      </a:stretch>
                    </p:blipFill>
                    <p:spPr bwMode="auto">
                      <a:xfrm>
                        <a:off x="3989309" y="2378315"/>
                        <a:ext cx="1909762" cy="119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4">
            <a:extLst>
              <a:ext uri="{FF2B5EF4-FFF2-40B4-BE49-F238E27FC236}">
                <a16:creationId xmlns:a16="http://schemas.microsoft.com/office/drawing/2014/main" id="{1FFD38E8-35F9-4F5B-A653-C4D8B352F048}"/>
              </a:ext>
            </a:extLst>
          </p:cNvPr>
          <p:cNvGraphicFramePr>
            <a:graphicFrameLocks noChangeAspect="1"/>
          </p:cNvGraphicFramePr>
          <p:nvPr>
            <p:extLst>
              <p:ext uri="{D42A27DB-BD31-4B8C-83A1-F6EECF244321}">
                <p14:modId xmlns:p14="http://schemas.microsoft.com/office/powerpoint/2010/main" val="322636510"/>
              </p:ext>
            </p:extLst>
          </p:nvPr>
        </p:nvGraphicFramePr>
        <p:xfrm>
          <a:off x="7227770" y="2621203"/>
          <a:ext cx="1311275" cy="712787"/>
        </p:xfrm>
        <a:graphic>
          <a:graphicData uri="http://schemas.openxmlformats.org/presentationml/2006/ole">
            <mc:AlternateContent xmlns:mc="http://schemas.openxmlformats.org/markup-compatibility/2006">
              <mc:Choice xmlns:v="urn:schemas-microsoft-com:vml" Requires="v">
                <p:oleObj name="Equation" r:id="rId5" imgW="723600" imgH="393480" progId="Equation.DSMT4">
                  <p:embed/>
                </p:oleObj>
              </mc:Choice>
              <mc:Fallback>
                <p:oleObj name="Equation" r:id="rId5" imgW="723600" imgH="393480" progId="Equation.DSMT4">
                  <p:embed/>
                  <p:pic>
                    <p:nvPicPr>
                      <p:cNvPr id="8" name="Object 4">
                        <a:extLst>
                          <a:ext uri="{FF2B5EF4-FFF2-40B4-BE49-F238E27FC236}">
                            <a16:creationId xmlns:a16="http://schemas.microsoft.com/office/drawing/2014/main" id="{1FFD38E8-35F9-4F5B-A653-C4D8B352F048}"/>
                          </a:ext>
                        </a:extLst>
                      </p:cNvPr>
                      <p:cNvPicPr>
                        <a:picLocks noChangeAspect="1" noChangeArrowheads="1"/>
                      </p:cNvPicPr>
                      <p:nvPr/>
                    </p:nvPicPr>
                    <p:blipFill>
                      <a:blip r:embed="rId6"/>
                      <a:srcRect/>
                      <a:stretch>
                        <a:fillRect/>
                      </a:stretch>
                    </p:blipFill>
                    <p:spPr bwMode="auto">
                      <a:xfrm>
                        <a:off x="7227770" y="2621203"/>
                        <a:ext cx="1311275" cy="71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a:extLst>
              <a:ext uri="{FF2B5EF4-FFF2-40B4-BE49-F238E27FC236}">
                <a16:creationId xmlns:a16="http://schemas.microsoft.com/office/drawing/2014/main" id="{F419ECBD-7518-4B63-A55F-DC5A967F4D3E}"/>
              </a:ext>
            </a:extLst>
          </p:cNvPr>
          <p:cNvSpPr txBox="1"/>
          <p:nvPr/>
        </p:nvSpPr>
        <p:spPr>
          <a:xfrm>
            <a:off x="6440448" y="2792136"/>
            <a:ext cx="736443" cy="369332"/>
          </a:xfrm>
          <a:prstGeom prst="rect">
            <a:avLst/>
          </a:prstGeom>
          <a:noFill/>
        </p:spPr>
        <p:txBody>
          <a:bodyPr wrap="square">
            <a:spAutoFit/>
          </a:bodyPr>
          <a:lstStyle/>
          <a:p>
            <a:r>
              <a:rPr lang="en-GB" altLang="en-US" sz="1800" dirty="0"/>
              <a:t>With</a:t>
            </a:r>
            <a:endParaRPr lang="en-US" dirty="0"/>
          </a:p>
        </p:txBody>
      </p:sp>
    </p:spTree>
    <p:extLst>
      <p:ext uri="{BB962C8B-B14F-4D97-AF65-F5344CB8AC3E}">
        <p14:creationId xmlns:p14="http://schemas.microsoft.com/office/powerpoint/2010/main" val="408538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8.2.5 Selection Procedure</a:t>
            </a:r>
            <a:br>
              <a:rPr lang="en-US"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marL="0" indent="0" eaLnBrk="1" hangingPunct="1">
              <a:buNone/>
            </a:pPr>
            <a:r>
              <a:rPr lang="en-GB" altLang="en-US" sz="2400" dirty="0"/>
              <a:t>The design wing lift coefficient can </a:t>
            </a:r>
            <a:r>
              <a:rPr lang="en-GB" altLang="en-US" dirty="0"/>
              <a:t>then </a:t>
            </a:r>
            <a:r>
              <a:rPr lang="en-GB" altLang="en-US" sz="2400" dirty="0"/>
              <a:t>be calculated as follows</a:t>
            </a:r>
            <a:r>
              <a:rPr lang="en-GB" altLang="en-US" dirty="0"/>
              <a:t>:</a:t>
            </a:r>
          </a:p>
          <a:p>
            <a:pPr marL="0" indent="0" algn="ctr">
              <a:buNone/>
            </a:pPr>
            <a:endParaRPr lang="en-GB" altLang="en-US" sz="2400" b="1" dirty="0"/>
          </a:p>
          <a:p>
            <a:pPr eaLnBrk="1" hangingPunct="1"/>
            <a:endParaRPr lang="en-GB" altLang="en-US" b="1" dirty="0">
              <a:cs typeface="Tahoma" panose="020B0604030504040204" pitchFamily="34" charset="0"/>
            </a:endParaRPr>
          </a:p>
          <a:p>
            <a:pPr eaLnBrk="1" hangingPunct="1"/>
            <a:endParaRPr lang="en-GB" altLang="en-US" sz="2000" b="1" dirty="0">
              <a:cs typeface="Tahoma" panose="020B0604030504040204" pitchFamily="34" charset="0"/>
            </a:endParaRPr>
          </a:p>
          <a:p>
            <a:pPr eaLnBrk="1" hangingPunct="1"/>
            <a:endParaRPr lang="en-GB" altLang="en-US" sz="2000" b="1" dirty="0">
              <a:cs typeface="Tahoma" panose="020B0604030504040204" pitchFamily="34" charset="0"/>
            </a:endParaRPr>
          </a:p>
          <a:p>
            <a:pPr eaLnBrk="1" hangingPunct="1"/>
            <a:endParaRPr lang="en-GB" altLang="en-US" sz="2000" b="1" dirty="0">
              <a:cs typeface="Tahoma" panose="020B0604030504040204" pitchFamily="34" charset="0"/>
            </a:endParaRPr>
          </a:p>
          <a:p>
            <a:pPr eaLnBrk="1" hangingPunct="1"/>
            <a:endParaRPr lang="en-GB" altLang="en-US" sz="2000" b="1" dirty="0">
              <a:cs typeface="Tahoma" panose="020B0604030504040204" pitchFamily="34" charset="0"/>
            </a:endParaRPr>
          </a:p>
          <a:p>
            <a:pPr marL="0" indent="0" eaLnBrk="1" hangingPunct="1">
              <a:buNone/>
            </a:pPr>
            <a:r>
              <a:rPr lang="en-GB" altLang="en-US" sz="2400" dirty="0"/>
              <a:t>It is also interesting to compute the excursion of </a:t>
            </a:r>
            <a:r>
              <a:rPr lang="en-GB" altLang="en-US" sz="2400" dirty="0" err="1"/>
              <a:t>C</a:t>
            </a:r>
            <a:r>
              <a:rPr lang="en-GB" altLang="en-US" sz="2400" baseline="-25000" dirty="0" err="1"/>
              <a:t>Ldes</a:t>
            </a:r>
            <a:r>
              <a:rPr lang="en-GB" altLang="en-US" sz="2400" baseline="-25000" dirty="0"/>
              <a:t> </a:t>
            </a:r>
            <a:r>
              <a:rPr lang="en-GB" altLang="en-US" sz="2400" dirty="0"/>
              <a:t>(i.e., how it varies during the most fuel intensive part of the mission*)</a:t>
            </a:r>
            <a:endParaRPr lang="en-GB" altLang="en-US" sz="2400" baseline="-25000" dirty="0"/>
          </a:p>
          <a:p>
            <a:pPr marL="0" indent="0" algn="ctr" eaLnBrk="1" hangingPunct="1">
              <a:buNone/>
            </a:pPr>
            <a:r>
              <a:rPr lang="en-GB" altLang="en-US" sz="2400" b="1" dirty="0"/>
              <a:t>What kind of airfoils should we use to build up a wing with such lift coefficient? </a:t>
            </a:r>
            <a:endParaRPr lang="en-GB" altLang="en-US" sz="2400" b="1" baseline="-25000" dirty="0"/>
          </a:p>
          <a:p>
            <a:pPr marL="0" indent="0" eaLnBrk="1" hangingPunct="1">
              <a:buNone/>
            </a:pPr>
            <a:endParaRPr lang="en-GB" dirty="0"/>
          </a:p>
        </p:txBody>
      </p:sp>
      <p:graphicFrame>
        <p:nvGraphicFramePr>
          <p:cNvPr id="4" name="Object 5">
            <a:extLst>
              <a:ext uri="{FF2B5EF4-FFF2-40B4-BE49-F238E27FC236}">
                <a16:creationId xmlns:a16="http://schemas.microsoft.com/office/drawing/2014/main" id="{30097809-88F8-4DD4-80B3-47E1C2DD244F}"/>
              </a:ext>
            </a:extLst>
          </p:cNvPr>
          <p:cNvGraphicFramePr>
            <a:graphicFrameLocks noChangeAspect="1"/>
          </p:cNvGraphicFramePr>
          <p:nvPr>
            <p:extLst>
              <p:ext uri="{D42A27DB-BD31-4B8C-83A1-F6EECF244321}">
                <p14:modId xmlns:p14="http://schemas.microsoft.com/office/powerpoint/2010/main" val="3076237667"/>
              </p:ext>
            </p:extLst>
          </p:nvPr>
        </p:nvGraphicFramePr>
        <p:xfrm>
          <a:off x="3484562" y="2224668"/>
          <a:ext cx="5222875" cy="966788"/>
        </p:xfrm>
        <a:graphic>
          <a:graphicData uri="http://schemas.openxmlformats.org/presentationml/2006/ole">
            <mc:AlternateContent xmlns:mc="http://schemas.openxmlformats.org/markup-compatibility/2006">
              <mc:Choice xmlns:v="urn:schemas-microsoft-com:vml" Requires="v">
                <p:oleObj name="Equation" r:id="rId3" imgW="2882880" imgH="533160" progId="Equation.3">
                  <p:embed/>
                </p:oleObj>
              </mc:Choice>
              <mc:Fallback>
                <p:oleObj name="Equation" r:id="rId3" imgW="2882880" imgH="533160" progId="Equation.3">
                  <p:embed/>
                  <p:pic>
                    <p:nvPicPr>
                      <p:cNvPr id="4" name="Object 5">
                        <a:extLst>
                          <a:ext uri="{FF2B5EF4-FFF2-40B4-BE49-F238E27FC236}">
                            <a16:creationId xmlns:a16="http://schemas.microsoft.com/office/drawing/2014/main" id="{30097809-88F8-4DD4-80B3-47E1C2DD2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562" y="2224668"/>
                        <a:ext cx="5222875" cy="966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7">
            <a:extLst>
              <a:ext uri="{FF2B5EF4-FFF2-40B4-BE49-F238E27FC236}">
                <a16:creationId xmlns:a16="http://schemas.microsoft.com/office/drawing/2014/main" id="{BF8D8446-4FCA-41AF-AB33-F56611EB3F26}"/>
              </a:ext>
            </a:extLst>
          </p:cNvPr>
          <p:cNvSpPr txBox="1">
            <a:spLocks noChangeArrowheads="1"/>
          </p:cNvSpPr>
          <p:nvPr/>
        </p:nvSpPr>
        <p:spPr bwMode="auto">
          <a:xfrm>
            <a:off x="4731834" y="3577675"/>
            <a:ext cx="4054475" cy="646331"/>
          </a:xfrm>
          <a:prstGeom prst="rect">
            <a:avLst/>
          </a:prstGeom>
          <a:solidFill>
            <a:srgbClr val="FFFF00"/>
          </a:solidFill>
          <a:ln w="9525" algn="ctr">
            <a:solidFill>
              <a:schemeClr val="tx1"/>
            </a:solidFill>
            <a:miter lim="800000"/>
            <a:headEnd/>
            <a:tailEnd/>
          </a:ln>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n-GB" altLang="en-US" dirty="0">
                <a:latin typeface="+mn-lt"/>
              </a:rPr>
              <a:t>Note that you have already computed these two values in assignment 2*!</a:t>
            </a:r>
          </a:p>
        </p:txBody>
      </p:sp>
      <p:sp>
        <p:nvSpPr>
          <p:cNvPr id="12" name="Line 8">
            <a:extLst>
              <a:ext uri="{FF2B5EF4-FFF2-40B4-BE49-F238E27FC236}">
                <a16:creationId xmlns:a16="http://schemas.microsoft.com/office/drawing/2014/main" id="{1893E7E5-1EC4-4837-BF03-E77CFA3E8804}"/>
              </a:ext>
            </a:extLst>
          </p:cNvPr>
          <p:cNvSpPr>
            <a:spLocks noChangeShapeType="1"/>
          </p:cNvSpPr>
          <p:nvPr/>
        </p:nvSpPr>
        <p:spPr bwMode="auto">
          <a:xfrm flipH="1" flipV="1">
            <a:off x="5713142" y="3191456"/>
            <a:ext cx="0"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4" name="Line 9">
            <a:extLst>
              <a:ext uri="{FF2B5EF4-FFF2-40B4-BE49-F238E27FC236}">
                <a16:creationId xmlns:a16="http://schemas.microsoft.com/office/drawing/2014/main" id="{D3C2C631-EFF2-4304-ADC6-1B59E26358EA}"/>
              </a:ext>
            </a:extLst>
          </p:cNvPr>
          <p:cNvSpPr>
            <a:spLocks noChangeShapeType="1"/>
          </p:cNvSpPr>
          <p:nvPr/>
        </p:nvSpPr>
        <p:spPr bwMode="auto">
          <a:xfrm flipH="1" flipV="1">
            <a:off x="7370956" y="3219333"/>
            <a:ext cx="0" cy="35834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pic>
        <p:nvPicPr>
          <p:cNvPr id="16" name="Picture 4" descr="warning">
            <a:extLst>
              <a:ext uri="{FF2B5EF4-FFF2-40B4-BE49-F238E27FC236}">
                <a16:creationId xmlns:a16="http://schemas.microsoft.com/office/drawing/2014/main" id="{EAE887C3-4D86-4B54-BE0E-4C457EE68CB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32147" y="2354227"/>
            <a:ext cx="793912" cy="70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7170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8.2.5 Selection Procedure</a:t>
            </a:r>
            <a:br>
              <a:rPr lang="en-US"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marL="0" indent="0" algn="ctr" eaLnBrk="1" hangingPunct="1">
              <a:buNone/>
            </a:pPr>
            <a:r>
              <a:rPr lang="en-GB" altLang="en-US" sz="2400" b="1" dirty="0"/>
              <a:t>What kind of airfoils should we use to build up a wing with such lift coefficient? </a:t>
            </a:r>
            <a:endParaRPr lang="en-GB" altLang="en-US" sz="2400" b="1" baseline="-25000" dirty="0"/>
          </a:p>
          <a:p>
            <a:pPr marL="0" indent="0" eaLnBrk="1" hangingPunct="1">
              <a:buNone/>
            </a:pPr>
            <a:endParaRPr lang="en-GB" dirty="0"/>
          </a:p>
        </p:txBody>
      </p:sp>
      <p:sp>
        <p:nvSpPr>
          <p:cNvPr id="10" name="TextBox 9">
            <a:extLst>
              <a:ext uri="{FF2B5EF4-FFF2-40B4-BE49-F238E27FC236}">
                <a16:creationId xmlns:a16="http://schemas.microsoft.com/office/drawing/2014/main" id="{C86BF6BA-E6C4-4E6E-AF12-05DD893EC699}"/>
              </a:ext>
            </a:extLst>
          </p:cNvPr>
          <p:cNvSpPr txBox="1"/>
          <p:nvPr/>
        </p:nvSpPr>
        <p:spPr>
          <a:xfrm>
            <a:off x="1251260" y="3509347"/>
            <a:ext cx="9689480" cy="461665"/>
          </a:xfrm>
          <a:prstGeom prst="rect">
            <a:avLst/>
          </a:prstGeom>
          <a:noFill/>
        </p:spPr>
        <p:txBody>
          <a:bodyPr wrap="square">
            <a:spAutoFit/>
          </a:bodyPr>
          <a:lstStyle/>
          <a:p>
            <a:pPr algn="ctr" eaLnBrk="1" hangingPunct="1"/>
            <a:r>
              <a:rPr lang="en-GB" altLang="en-US" sz="2400" dirty="0"/>
              <a:t>Airfoils that allow the wing to </a:t>
            </a:r>
            <a:r>
              <a:rPr lang="en-GB" altLang="en-US" sz="2400" b="1" dirty="0"/>
              <a:t>fly at </a:t>
            </a:r>
            <a:r>
              <a:rPr lang="en-GB" altLang="en-US" sz="2400" b="1" dirty="0" err="1"/>
              <a:t>C</a:t>
            </a:r>
            <a:r>
              <a:rPr lang="en-GB" altLang="en-US" sz="2400" b="1" baseline="-25000" dirty="0" err="1"/>
              <a:t>Ldes</a:t>
            </a:r>
            <a:r>
              <a:rPr lang="en-GB" altLang="en-US" sz="2400" b="1" dirty="0"/>
              <a:t> in conditions of minimum drag!</a:t>
            </a:r>
          </a:p>
        </p:txBody>
      </p:sp>
    </p:spTree>
    <p:extLst>
      <p:ext uri="{BB962C8B-B14F-4D97-AF65-F5344CB8AC3E}">
        <p14:creationId xmlns:p14="http://schemas.microsoft.com/office/powerpoint/2010/main" val="340440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8.2.5 Selection Procedure</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600" y="1600207"/>
                <a:ext cx="11299902" cy="4108119"/>
              </a:xfrm>
            </p:spPr>
            <p:txBody>
              <a:bodyPr/>
              <a:lstStyle/>
              <a:p>
                <a:pPr marL="0" indent="0" eaLnBrk="1" hangingPunct="1">
                  <a:buNone/>
                </a:pPr>
                <a:r>
                  <a:rPr lang="en-GB" dirty="0"/>
                  <a:t>Let’s assume the required lift </a:t>
                </a:r>
                <a14:m>
                  <m:oMath xmlns:m="http://schemas.openxmlformats.org/officeDocument/2006/math">
                    <m:r>
                      <a:rPr lang="en-GB" i="1" dirty="0" smtClean="0">
                        <a:latin typeface="Cambria Math" panose="02040503050406030204" pitchFamily="18" charset="0"/>
                      </a:rPr>
                      <m:t>𝐿</m:t>
                    </m:r>
                  </m:oMath>
                </a14:m>
                <a:r>
                  <a:rPr lang="en-GB" dirty="0"/>
                  <a:t> can be generated by an airfoil with lift coefficient C</a:t>
                </a:r>
                <a:r>
                  <a:rPr lang="en-GB" baseline="-25000" dirty="0"/>
                  <a:t>l</a:t>
                </a:r>
                <a:r>
                  <a:rPr lang="en-GB" dirty="0"/>
                  <a:t>:</a:t>
                </a:r>
              </a:p>
              <a:p>
                <a:pPr marL="0" indent="0" eaLnBrk="1" hangingPunct="1">
                  <a:buNone/>
                </a:pPr>
                <a:endParaRPr lang="en-GB" dirty="0"/>
              </a:p>
              <a:p>
                <a:pPr marL="0" indent="0" eaLnBrk="1" hangingPunct="1">
                  <a:buNone/>
                </a:pPr>
                <a:endParaRPr lang="en-GB" dirty="0"/>
              </a:p>
              <a:p>
                <a:pPr marL="0" indent="0" eaLnBrk="1" hangingPunct="1">
                  <a:buNone/>
                </a:pPr>
                <a:endParaRPr lang="en-GB" dirty="0"/>
              </a:p>
              <a:p>
                <a:pPr marL="0" indent="0" eaLnBrk="1" hangingPunct="1">
                  <a:buNone/>
                </a:pPr>
                <a:endParaRPr lang="en-GB" sz="4000" dirty="0"/>
              </a:p>
              <a:p>
                <a:pPr marL="0" indent="0">
                  <a:buNone/>
                </a:pPr>
                <a:r>
                  <a:rPr lang="en-GB" altLang="en-US" dirty="0"/>
                  <a:t>The use of </a:t>
                </a:r>
                <a:r>
                  <a:rPr lang="en-GB" altLang="en-US" dirty="0" err="1"/>
                  <a:t>q</a:t>
                </a:r>
                <a:r>
                  <a:rPr lang="en-GB" altLang="en-US" baseline="-25000" dirty="0" err="1"/>
                  <a:t>eff</a:t>
                </a:r>
                <a:r>
                  <a:rPr lang="en-GB" altLang="en-US" dirty="0"/>
                  <a:t> accounts for the effect of the wing sweep. An airfoil operating at an angle with respect to the freestream, needs a higher C</a:t>
                </a:r>
                <a:r>
                  <a:rPr lang="en-GB" altLang="en-US" baseline="-25000" dirty="0"/>
                  <a:t>l</a:t>
                </a:r>
                <a:r>
                  <a:rPr lang="en-GB" altLang="en-US" dirty="0"/>
                  <a:t> value to match the required wing C</a:t>
                </a:r>
                <a:r>
                  <a:rPr lang="en-GB" altLang="en-US" baseline="-25000" dirty="0"/>
                  <a:t>L.</a:t>
                </a:r>
              </a:p>
              <a:p>
                <a:pPr marL="0" indent="0" eaLnBrk="1" hangingPunct="1">
                  <a:buNone/>
                </a:pPr>
                <a:endParaRPr lang="en-GB" dirty="0"/>
              </a:p>
            </p:txBody>
          </p:sp>
        </mc:Choice>
        <mc:Fallback xmlns="">
          <p:sp>
            <p:nvSpPr>
              <p:cNvPr id="3" name="Content Placeholder 2">
                <a:extLst>
                  <a:ext uri="{FF2B5EF4-FFF2-40B4-BE49-F238E27FC236}">
                    <a16:creationId xmlns:a16="http://schemas.microsoft.com/office/drawing/2014/main" id="{596EBE30-5EC6-4AC4-8C2E-B023DE5761EC}"/>
                  </a:ext>
                </a:extLst>
              </p:cNvPr>
              <p:cNvSpPr>
                <a:spLocks noGrp="1" noRot="1" noChangeAspect="1" noMove="1" noResize="1" noEditPoints="1" noAdjustHandles="1" noChangeArrowheads="1" noChangeShapeType="1" noTextEdit="1"/>
              </p:cNvSpPr>
              <p:nvPr>
                <p:ph idx="1"/>
              </p:nvPr>
            </p:nvSpPr>
            <p:spPr>
              <a:xfrm>
                <a:off x="609600" y="1600207"/>
                <a:ext cx="11299902" cy="4108119"/>
              </a:xfrm>
              <a:blipFill>
                <a:blip r:embed="rId3"/>
                <a:stretch>
                  <a:fillRect l="-809" t="-1189"/>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F4FC96ED-F52E-48C8-9F6A-D0F33021023D}"/>
              </a:ext>
            </a:extLst>
          </p:cNvPr>
          <p:cNvGraphicFramePr>
            <a:graphicFrameLocks noChangeAspect="1"/>
          </p:cNvGraphicFramePr>
          <p:nvPr>
            <p:extLst>
              <p:ext uri="{D42A27DB-BD31-4B8C-83A1-F6EECF244321}">
                <p14:modId xmlns:p14="http://schemas.microsoft.com/office/powerpoint/2010/main" val="83786815"/>
              </p:ext>
            </p:extLst>
          </p:nvPr>
        </p:nvGraphicFramePr>
        <p:xfrm>
          <a:off x="4593258" y="2261456"/>
          <a:ext cx="2909133" cy="561194"/>
        </p:xfrm>
        <a:graphic>
          <a:graphicData uri="http://schemas.openxmlformats.org/presentationml/2006/ole">
            <mc:AlternateContent xmlns:mc="http://schemas.openxmlformats.org/markup-compatibility/2006">
              <mc:Choice xmlns:v="urn:schemas-microsoft-com:vml" Requires="v">
                <p:oleObj name="Equation" r:id="rId4" imgW="1320480" imgH="253800" progId="Equation.3">
                  <p:embed/>
                </p:oleObj>
              </mc:Choice>
              <mc:Fallback>
                <p:oleObj name="Equation" r:id="rId4" imgW="1320480" imgH="253800" progId="Equation.3">
                  <p:embed/>
                  <p:pic>
                    <p:nvPicPr>
                      <p:cNvPr id="4" name="Object 3">
                        <a:extLst>
                          <a:ext uri="{FF2B5EF4-FFF2-40B4-BE49-F238E27FC236}">
                            <a16:creationId xmlns:a16="http://schemas.microsoft.com/office/drawing/2014/main" id="{F4FC96ED-F52E-48C8-9F6A-D0F3302102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3258" y="2261456"/>
                        <a:ext cx="2909133" cy="561194"/>
                      </a:xfrm>
                      <a:prstGeom prst="rect">
                        <a:avLst/>
                      </a:prstGeom>
                      <a:noFill/>
                      <a:ln>
                        <a:noFill/>
                      </a:ln>
                      <a:effectLst/>
                    </p:spPr>
                  </p:pic>
                </p:oleObj>
              </mc:Fallback>
            </mc:AlternateContent>
          </a:graphicData>
        </a:graphic>
      </p:graphicFrame>
      <p:sp>
        <p:nvSpPr>
          <p:cNvPr id="6" name="Rectangle 8">
            <a:extLst>
              <a:ext uri="{FF2B5EF4-FFF2-40B4-BE49-F238E27FC236}">
                <a16:creationId xmlns:a16="http://schemas.microsoft.com/office/drawing/2014/main" id="{414948D2-D7BE-4359-A053-738743945BF2}"/>
              </a:ext>
            </a:extLst>
          </p:cNvPr>
          <p:cNvSpPr>
            <a:spLocks noChangeArrowheads="1"/>
          </p:cNvSpPr>
          <p:nvPr/>
        </p:nvSpPr>
        <p:spPr bwMode="auto">
          <a:xfrm>
            <a:off x="2577790" y="3258343"/>
            <a:ext cx="8725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Where </a:t>
            </a:r>
          </a:p>
        </p:txBody>
      </p:sp>
      <p:graphicFrame>
        <p:nvGraphicFramePr>
          <p:cNvPr id="8" name="Object 9">
            <a:extLst>
              <a:ext uri="{FF2B5EF4-FFF2-40B4-BE49-F238E27FC236}">
                <a16:creationId xmlns:a16="http://schemas.microsoft.com/office/drawing/2014/main" id="{E7EA406E-4648-4A57-86F7-FB8F88ADE9DD}"/>
              </a:ext>
            </a:extLst>
          </p:cNvPr>
          <p:cNvGraphicFramePr>
            <a:graphicFrameLocks noChangeAspect="1"/>
          </p:cNvGraphicFramePr>
          <p:nvPr>
            <p:extLst>
              <p:ext uri="{D42A27DB-BD31-4B8C-83A1-F6EECF244321}">
                <p14:modId xmlns:p14="http://schemas.microsoft.com/office/powerpoint/2010/main" val="3392547228"/>
              </p:ext>
            </p:extLst>
          </p:nvPr>
        </p:nvGraphicFramePr>
        <p:xfrm>
          <a:off x="3483251" y="3026981"/>
          <a:ext cx="1595234" cy="773113"/>
        </p:xfrm>
        <a:graphic>
          <a:graphicData uri="http://schemas.openxmlformats.org/presentationml/2006/ole">
            <mc:AlternateContent xmlns:mc="http://schemas.openxmlformats.org/markup-compatibility/2006">
              <mc:Choice xmlns:v="urn:schemas-microsoft-com:vml" Requires="v">
                <p:oleObj name="Equation" r:id="rId6" imgW="812520" imgH="393480" progId="Equation.3">
                  <p:embed/>
                </p:oleObj>
              </mc:Choice>
              <mc:Fallback>
                <p:oleObj name="Equation" r:id="rId6" imgW="812520" imgH="393480" progId="Equation.3">
                  <p:embed/>
                  <p:pic>
                    <p:nvPicPr>
                      <p:cNvPr id="8" name="Object 9">
                        <a:extLst>
                          <a:ext uri="{FF2B5EF4-FFF2-40B4-BE49-F238E27FC236}">
                            <a16:creationId xmlns:a16="http://schemas.microsoft.com/office/drawing/2014/main" id="{E7EA406E-4648-4A57-86F7-FB8F88ADE9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3251" y="3026981"/>
                        <a:ext cx="1595234" cy="773113"/>
                      </a:xfrm>
                      <a:prstGeom prst="rect">
                        <a:avLst/>
                      </a:prstGeom>
                      <a:noFill/>
                      <a:ln>
                        <a:noFill/>
                      </a:ln>
                      <a:effectLst/>
                    </p:spPr>
                  </p:pic>
                </p:oleObj>
              </mc:Fallback>
            </mc:AlternateContent>
          </a:graphicData>
        </a:graphic>
      </p:graphicFrame>
      <p:sp>
        <p:nvSpPr>
          <p:cNvPr id="12" name="Rectangle 10">
            <a:extLst>
              <a:ext uri="{FF2B5EF4-FFF2-40B4-BE49-F238E27FC236}">
                <a16:creationId xmlns:a16="http://schemas.microsoft.com/office/drawing/2014/main" id="{F2C57621-6D25-449A-A7D8-00302FDFFDF3}"/>
              </a:ext>
            </a:extLst>
          </p:cNvPr>
          <p:cNvSpPr>
            <a:spLocks noChangeArrowheads="1"/>
          </p:cNvSpPr>
          <p:nvPr/>
        </p:nvSpPr>
        <p:spPr bwMode="auto">
          <a:xfrm>
            <a:off x="6311590" y="3258343"/>
            <a:ext cx="747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latin typeface="+mn-lt"/>
              </a:rPr>
              <a:t>With  </a:t>
            </a:r>
          </a:p>
        </p:txBody>
      </p:sp>
      <p:graphicFrame>
        <p:nvGraphicFramePr>
          <p:cNvPr id="14" name="Object 11">
            <a:extLst>
              <a:ext uri="{FF2B5EF4-FFF2-40B4-BE49-F238E27FC236}">
                <a16:creationId xmlns:a16="http://schemas.microsoft.com/office/drawing/2014/main" id="{A9D561A0-6AC4-43B7-A056-41727547B649}"/>
              </a:ext>
            </a:extLst>
          </p:cNvPr>
          <p:cNvGraphicFramePr>
            <a:graphicFrameLocks noChangeAspect="1"/>
          </p:cNvGraphicFramePr>
          <p:nvPr>
            <p:extLst>
              <p:ext uri="{D42A27DB-BD31-4B8C-83A1-F6EECF244321}">
                <p14:modId xmlns:p14="http://schemas.microsoft.com/office/powerpoint/2010/main" val="880548681"/>
              </p:ext>
            </p:extLst>
          </p:nvPr>
        </p:nvGraphicFramePr>
        <p:xfrm>
          <a:off x="7366996" y="3237042"/>
          <a:ext cx="1777123" cy="493713"/>
        </p:xfrm>
        <a:graphic>
          <a:graphicData uri="http://schemas.openxmlformats.org/presentationml/2006/ole">
            <mc:AlternateContent xmlns:mc="http://schemas.openxmlformats.org/markup-compatibility/2006">
              <mc:Choice xmlns:v="urn:schemas-microsoft-com:vml" Requires="v">
                <p:oleObj name="Equation" r:id="rId8" imgW="914400" imgH="253800" progId="Equation.3">
                  <p:embed/>
                </p:oleObj>
              </mc:Choice>
              <mc:Fallback>
                <p:oleObj name="Equation" r:id="rId8" imgW="914400" imgH="253800" progId="Equation.3">
                  <p:embed/>
                  <p:pic>
                    <p:nvPicPr>
                      <p:cNvPr id="14" name="Object 11">
                        <a:extLst>
                          <a:ext uri="{FF2B5EF4-FFF2-40B4-BE49-F238E27FC236}">
                            <a16:creationId xmlns:a16="http://schemas.microsoft.com/office/drawing/2014/main" id="{A9D561A0-6AC4-43B7-A056-41727547B6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6996" y="3237042"/>
                        <a:ext cx="1777123" cy="493713"/>
                      </a:xfrm>
                      <a:prstGeom prst="rect">
                        <a:avLst/>
                      </a:prstGeom>
                      <a:noFill/>
                      <a:ln>
                        <a:noFill/>
                      </a:ln>
                      <a:effectLst/>
                    </p:spPr>
                  </p:pic>
                </p:oleObj>
              </mc:Fallback>
            </mc:AlternateContent>
          </a:graphicData>
        </a:graphic>
      </p:graphicFrame>
      <p:sp>
        <p:nvSpPr>
          <p:cNvPr id="16" name="Rectangle 13">
            <a:extLst>
              <a:ext uri="{FF2B5EF4-FFF2-40B4-BE49-F238E27FC236}">
                <a16:creationId xmlns:a16="http://schemas.microsoft.com/office/drawing/2014/main" id="{5459A10C-E185-4050-BB0D-5649D74B216D}"/>
              </a:ext>
            </a:extLst>
          </p:cNvPr>
          <p:cNvSpPr>
            <a:spLocks noChangeArrowheads="1"/>
          </p:cNvSpPr>
          <p:nvPr/>
        </p:nvSpPr>
        <p:spPr bwMode="auto">
          <a:xfrm>
            <a:off x="4049752" y="5260979"/>
            <a:ext cx="1389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Resulting in: </a:t>
            </a:r>
          </a:p>
        </p:txBody>
      </p:sp>
      <p:graphicFrame>
        <p:nvGraphicFramePr>
          <p:cNvPr id="18" name="Object 14">
            <a:extLst>
              <a:ext uri="{FF2B5EF4-FFF2-40B4-BE49-F238E27FC236}">
                <a16:creationId xmlns:a16="http://schemas.microsoft.com/office/drawing/2014/main" id="{3C407CDF-8417-495D-89E0-00391FCC89B7}"/>
              </a:ext>
            </a:extLst>
          </p:cNvPr>
          <p:cNvGraphicFramePr>
            <a:graphicFrameLocks noChangeAspect="1"/>
          </p:cNvGraphicFramePr>
          <p:nvPr>
            <p:extLst>
              <p:ext uri="{D42A27DB-BD31-4B8C-83A1-F6EECF244321}">
                <p14:modId xmlns:p14="http://schemas.microsoft.com/office/powerpoint/2010/main" val="1570254822"/>
              </p:ext>
            </p:extLst>
          </p:nvPr>
        </p:nvGraphicFramePr>
        <p:xfrm>
          <a:off x="5494976" y="4978408"/>
          <a:ext cx="1563482" cy="846623"/>
        </p:xfrm>
        <a:graphic>
          <a:graphicData uri="http://schemas.openxmlformats.org/presentationml/2006/ole">
            <mc:AlternateContent xmlns:mc="http://schemas.openxmlformats.org/markup-compatibility/2006">
              <mc:Choice xmlns:v="urn:schemas-microsoft-com:vml" Requires="v">
                <p:oleObj name="Equation" r:id="rId10" imgW="774360" imgH="419040" progId="Equation.3">
                  <p:embed/>
                </p:oleObj>
              </mc:Choice>
              <mc:Fallback>
                <p:oleObj name="Equation" r:id="rId10" imgW="774360" imgH="419040" progId="Equation.3">
                  <p:embed/>
                  <p:pic>
                    <p:nvPicPr>
                      <p:cNvPr id="18" name="Object 14">
                        <a:extLst>
                          <a:ext uri="{FF2B5EF4-FFF2-40B4-BE49-F238E27FC236}">
                            <a16:creationId xmlns:a16="http://schemas.microsoft.com/office/drawing/2014/main" id="{3C407CDF-8417-495D-89E0-00391FCC89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4976" y="4978408"/>
                        <a:ext cx="1563482" cy="846623"/>
                      </a:xfrm>
                      <a:prstGeom prst="rect">
                        <a:avLst/>
                      </a:prstGeom>
                      <a:noFill/>
                      <a:ln>
                        <a:noFill/>
                      </a:ln>
                      <a:effectLst/>
                    </p:spPr>
                  </p:pic>
                </p:oleObj>
              </mc:Fallback>
            </mc:AlternateContent>
          </a:graphicData>
        </a:graphic>
      </p:graphicFrame>
      <p:pic>
        <p:nvPicPr>
          <p:cNvPr id="20" name="Picture 4" descr="warning">
            <a:extLst>
              <a:ext uri="{FF2B5EF4-FFF2-40B4-BE49-F238E27FC236}">
                <a16:creationId xmlns:a16="http://schemas.microsoft.com/office/drawing/2014/main" id="{3E459188-9D34-4777-BA96-DD65B8CAFF8A}"/>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5444" y="3061896"/>
            <a:ext cx="793912" cy="70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5448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8.2.5 Selection Procedure</a:t>
            </a:r>
            <a:br>
              <a:rPr lang="en-US"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600" y="1600207"/>
            <a:ext cx="11299902" cy="4108119"/>
          </a:xfrm>
        </p:spPr>
        <p:txBody>
          <a:bodyPr/>
          <a:lstStyle/>
          <a:p>
            <a:pPr marL="0" indent="0" eaLnBrk="1" hangingPunct="1">
              <a:buNone/>
            </a:pPr>
            <a:r>
              <a:rPr lang="en-GB" altLang="en-US" dirty="0"/>
              <a:t>Since the goal is a low drag wing design, the airfoil must be selected such that is </a:t>
            </a:r>
            <a:r>
              <a:rPr lang="en-GB" altLang="en-US" b="1" dirty="0"/>
              <a:t>can deliver the required lift coefficient in condition of minimum drag. The best choice is to select an airfoil with a design lift coefficient </a:t>
            </a:r>
            <a:r>
              <a:rPr lang="en-GB" altLang="en-US" b="1" dirty="0" err="1"/>
              <a:t>C</a:t>
            </a:r>
            <a:r>
              <a:rPr lang="en-GB" altLang="en-US" b="1" baseline="-25000" dirty="0" err="1"/>
              <a:t>ldes</a:t>
            </a:r>
            <a:r>
              <a:rPr lang="en-GB" altLang="en-US" b="1" dirty="0"/>
              <a:t> that:</a:t>
            </a:r>
          </a:p>
          <a:p>
            <a:pPr marL="0" indent="0" eaLnBrk="1" hangingPunct="1">
              <a:buNone/>
            </a:pPr>
            <a:endParaRPr lang="en-GB" dirty="0"/>
          </a:p>
          <a:p>
            <a:pPr marL="0" indent="0" eaLnBrk="1" hangingPunct="1">
              <a:buNone/>
            </a:pPr>
            <a:endParaRPr lang="en-GB" dirty="0"/>
          </a:p>
          <a:p>
            <a:pPr marL="0" indent="0" eaLnBrk="1" hangingPunct="1">
              <a:buNone/>
            </a:pPr>
            <a:endParaRPr lang="en-GB" dirty="0"/>
          </a:p>
          <a:p>
            <a:pPr marL="0" indent="0" eaLnBrk="1" hangingPunct="1">
              <a:buNone/>
            </a:pPr>
            <a:endParaRPr lang="en-GB" dirty="0"/>
          </a:p>
          <a:p>
            <a:pPr eaLnBrk="1" hangingPunct="1"/>
            <a:r>
              <a:rPr lang="en-GB" altLang="en-US" sz="2000" dirty="0"/>
              <a:t>When possible, this airfoil should work in condition of low drag for all the values of the wing lift coefficient encountered during the most fuel intensive part of the mission (e.g. the cruise)! </a:t>
            </a:r>
          </a:p>
          <a:p>
            <a:pPr eaLnBrk="1" hangingPunct="1"/>
            <a:r>
              <a:rPr lang="en-GB" altLang="en-US" sz="2000" dirty="0"/>
              <a:t>The presence of a laminar bucket as large as the lift coefficient variation would be ideal!</a:t>
            </a:r>
          </a:p>
          <a:p>
            <a:pPr marL="0" indent="0" eaLnBrk="1" hangingPunct="1">
              <a:buNone/>
            </a:pPr>
            <a:endParaRPr lang="en-GB" dirty="0"/>
          </a:p>
        </p:txBody>
      </p:sp>
      <p:graphicFrame>
        <p:nvGraphicFramePr>
          <p:cNvPr id="5" name="Object 8">
            <a:extLst>
              <a:ext uri="{FF2B5EF4-FFF2-40B4-BE49-F238E27FC236}">
                <a16:creationId xmlns:a16="http://schemas.microsoft.com/office/drawing/2014/main" id="{ECB26076-8886-43DB-BB4B-CE9077AF14FA}"/>
              </a:ext>
            </a:extLst>
          </p:cNvPr>
          <p:cNvGraphicFramePr>
            <a:graphicFrameLocks noChangeAspect="1"/>
          </p:cNvGraphicFramePr>
          <p:nvPr>
            <p:extLst>
              <p:ext uri="{D42A27DB-BD31-4B8C-83A1-F6EECF244321}">
                <p14:modId xmlns:p14="http://schemas.microsoft.com/office/powerpoint/2010/main" val="3085433844"/>
              </p:ext>
            </p:extLst>
          </p:nvPr>
        </p:nvGraphicFramePr>
        <p:xfrm>
          <a:off x="4949031" y="3061896"/>
          <a:ext cx="2293938" cy="1066800"/>
        </p:xfrm>
        <a:graphic>
          <a:graphicData uri="http://schemas.openxmlformats.org/presentationml/2006/ole">
            <mc:AlternateContent xmlns:mc="http://schemas.openxmlformats.org/markup-compatibility/2006">
              <mc:Choice xmlns:v="urn:schemas-microsoft-com:vml" Requires="v">
                <p:oleObj name="Equation" r:id="rId3" imgW="901440" imgH="419040" progId="Equation.3">
                  <p:embed/>
                </p:oleObj>
              </mc:Choice>
              <mc:Fallback>
                <p:oleObj name="Equation" r:id="rId3" imgW="901440" imgH="419040" progId="Equation.3">
                  <p:embed/>
                  <p:pic>
                    <p:nvPicPr>
                      <p:cNvPr id="5" name="Object 8">
                        <a:extLst>
                          <a:ext uri="{FF2B5EF4-FFF2-40B4-BE49-F238E27FC236}">
                            <a16:creationId xmlns:a16="http://schemas.microsoft.com/office/drawing/2014/main" id="{ECB26076-8886-43DB-BB4B-CE9077AF1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031" y="3061896"/>
                        <a:ext cx="2293938" cy="1066800"/>
                      </a:xfrm>
                      <a:prstGeom prst="rect">
                        <a:avLst/>
                      </a:prstGeom>
                      <a:noFill/>
                      <a:ln w="9525">
                        <a:noFill/>
                        <a:miter lim="800000"/>
                        <a:headEnd/>
                        <a:tailEnd/>
                      </a:ln>
                      <a:effectLst/>
                    </p:spPr>
                  </p:pic>
                </p:oleObj>
              </mc:Fallback>
            </mc:AlternateContent>
          </a:graphicData>
        </a:graphic>
      </p:graphicFrame>
    </p:spTree>
    <p:extLst>
      <p:ext uri="{BB962C8B-B14F-4D97-AF65-F5344CB8AC3E}">
        <p14:creationId xmlns:p14="http://schemas.microsoft.com/office/powerpoint/2010/main" val="4039575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5C0CF4-FF0A-E674-682D-74EE8DCB57A9}"/>
              </a:ext>
            </a:extLst>
          </p:cNvPr>
          <p:cNvSpPr txBox="1"/>
          <p:nvPr/>
        </p:nvSpPr>
        <p:spPr>
          <a:xfrm>
            <a:off x="2815936" y="4381256"/>
            <a:ext cx="4073237" cy="369332"/>
          </a:xfrm>
          <a:prstGeom prst="rect">
            <a:avLst/>
          </a:prstGeom>
          <a:solidFill>
            <a:srgbClr val="FFFF00"/>
          </a:solidFill>
          <a:ln>
            <a:solidFill>
              <a:schemeClr val="tx1"/>
            </a:solidFill>
          </a:ln>
        </p:spPr>
        <p:txBody>
          <a:bodyPr wrap="square">
            <a:spAutoFit/>
          </a:bodyPr>
          <a:lstStyle/>
          <a:p>
            <a:pPr algn="ctr"/>
            <a:endParaRPr lang="en-US" b="1" dirty="0"/>
          </a:p>
        </p:txBody>
      </p:sp>
      <p:sp>
        <p:nvSpPr>
          <p:cNvPr id="6" name="TextBox 5">
            <a:extLst>
              <a:ext uri="{FF2B5EF4-FFF2-40B4-BE49-F238E27FC236}">
                <a16:creationId xmlns:a16="http://schemas.microsoft.com/office/drawing/2014/main" id="{FD617C95-6B9A-8B6D-4FFD-411FF7F9FFA2}"/>
              </a:ext>
            </a:extLst>
          </p:cNvPr>
          <p:cNvSpPr txBox="1"/>
          <p:nvPr/>
        </p:nvSpPr>
        <p:spPr>
          <a:xfrm>
            <a:off x="6839239" y="4381256"/>
            <a:ext cx="2940050" cy="369332"/>
          </a:xfrm>
          <a:prstGeom prst="rect">
            <a:avLst/>
          </a:prstGeom>
          <a:solidFill>
            <a:srgbClr val="FFFF00"/>
          </a:solidFill>
          <a:ln>
            <a:solidFill>
              <a:schemeClr val="tx1"/>
            </a:solidFill>
          </a:ln>
        </p:spPr>
        <p:txBody>
          <a:bodyPr wrap="square">
            <a:spAutoFit/>
          </a:bodyPr>
          <a:lstStyle/>
          <a:p>
            <a:pPr algn="ctr"/>
            <a:endParaRPr lang="en-US" b="1" dirty="0"/>
          </a:p>
        </p:txBody>
      </p:sp>
      <p:sp>
        <p:nvSpPr>
          <p:cNvPr id="7" name="TextBox 6">
            <a:extLst>
              <a:ext uri="{FF2B5EF4-FFF2-40B4-BE49-F238E27FC236}">
                <a16:creationId xmlns:a16="http://schemas.microsoft.com/office/drawing/2014/main" id="{349DEDCC-2DF2-17E5-82CD-F3C8AA20391C}"/>
              </a:ext>
            </a:extLst>
          </p:cNvPr>
          <p:cNvSpPr txBox="1"/>
          <p:nvPr/>
        </p:nvSpPr>
        <p:spPr>
          <a:xfrm>
            <a:off x="9675957" y="4381256"/>
            <a:ext cx="1774825" cy="369332"/>
          </a:xfrm>
          <a:prstGeom prst="rect">
            <a:avLst/>
          </a:prstGeom>
          <a:solidFill>
            <a:srgbClr val="FFFF00"/>
          </a:solidFill>
          <a:ln>
            <a:solidFill>
              <a:schemeClr val="tx1"/>
            </a:solidFill>
          </a:ln>
        </p:spPr>
        <p:txBody>
          <a:bodyPr wrap="square">
            <a:spAutoFit/>
          </a:bodyPr>
          <a:lstStyle/>
          <a:p>
            <a:pPr algn="ctr"/>
            <a:endParaRPr lang="en-US" b="1" dirty="0"/>
          </a:p>
        </p:txBody>
      </p:sp>
      <p:sp>
        <p:nvSpPr>
          <p:cNvPr id="9" name="TextBox 8">
            <a:extLst>
              <a:ext uri="{FF2B5EF4-FFF2-40B4-BE49-F238E27FC236}">
                <a16:creationId xmlns:a16="http://schemas.microsoft.com/office/drawing/2014/main" id="{096385B5-DE18-BCEC-2778-69C0CA7EA978}"/>
              </a:ext>
            </a:extLst>
          </p:cNvPr>
          <p:cNvSpPr txBox="1"/>
          <p:nvPr/>
        </p:nvSpPr>
        <p:spPr>
          <a:xfrm>
            <a:off x="841664" y="4675459"/>
            <a:ext cx="2038639" cy="369332"/>
          </a:xfrm>
          <a:prstGeom prst="rect">
            <a:avLst/>
          </a:prstGeom>
          <a:solidFill>
            <a:srgbClr val="FFFF00"/>
          </a:solidFill>
          <a:ln>
            <a:solidFill>
              <a:schemeClr val="tx1"/>
            </a:solidFill>
          </a:ln>
        </p:spPr>
        <p:txBody>
          <a:bodyPr wrap="square">
            <a:spAutoFit/>
          </a:bodyPr>
          <a:lstStyle/>
          <a:p>
            <a:pPr algn="ctr"/>
            <a:endParaRPr lang="en-US" b="1" dirty="0"/>
          </a:p>
        </p:txBody>
      </p:sp>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8.2.5 Selection Procedure</a:t>
            </a:r>
            <a:br>
              <a:rPr lang="en-US" dirty="0"/>
            </a:br>
            <a:endParaRPr lang="en-US" dirty="0"/>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a:xfrm>
            <a:off x="609600" y="1600207"/>
            <a:ext cx="11299902" cy="4108119"/>
          </a:xfrm>
        </p:spPr>
        <p:txBody>
          <a:bodyPr/>
          <a:lstStyle/>
          <a:p>
            <a:pPr marL="0" indent="0" eaLnBrk="1" hangingPunct="1">
              <a:buNone/>
            </a:pPr>
            <a:r>
              <a:rPr lang="en-GB" altLang="en-US" dirty="0"/>
              <a:t>Substitution in the previous equation yields that our design lift coefficient needs to be:</a:t>
            </a:r>
            <a:endParaRPr lang="en-GB" altLang="en-US" b="1" dirty="0"/>
          </a:p>
          <a:p>
            <a:pPr marL="0" indent="0" eaLnBrk="1" hangingPunct="1">
              <a:buNone/>
            </a:pPr>
            <a:endParaRPr lang="en-GB" dirty="0"/>
          </a:p>
          <a:p>
            <a:pPr marL="0" indent="0" eaLnBrk="1" hangingPunct="1">
              <a:buNone/>
            </a:pPr>
            <a:endParaRPr lang="en-GB" dirty="0"/>
          </a:p>
          <a:p>
            <a:pPr marL="0" indent="0" eaLnBrk="1" hangingPunct="1">
              <a:buNone/>
            </a:pPr>
            <a:endParaRPr lang="en-GB" dirty="0"/>
          </a:p>
          <a:p>
            <a:pPr eaLnBrk="1" hangingPunct="1"/>
            <a:r>
              <a:rPr lang="en-GB" altLang="en-US" sz="2000" b="1" dirty="0"/>
              <a:t>Note that to compute </a:t>
            </a:r>
            <a:r>
              <a:rPr lang="en-GB" altLang="en-US" sz="2000" b="1" dirty="0" err="1"/>
              <a:t>C</a:t>
            </a:r>
            <a:r>
              <a:rPr lang="en-GB" altLang="en-US" sz="2000" b="1" baseline="-25000" dirty="0" err="1"/>
              <a:t>ldes</a:t>
            </a:r>
            <a:r>
              <a:rPr lang="en-GB" altLang="en-US" sz="2000" b="1" dirty="0"/>
              <a:t> (in order to select a proper airfoil) you need to know the wing sweep angle. But, the wing sweep angle can only be computed when you know the used airfoil and its </a:t>
            </a:r>
            <a:r>
              <a:rPr lang="en-GB" altLang="en-US" sz="2000" b="1" dirty="0" err="1"/>
              <a:t>M</a:t>
            </a:r>
            <a:r>
              <a:rPr lang="en-GB" altLang="en-US" sz="2000" b="1" baseline="-25000" dirty="0" err="1"/>
              <a:t>cr</a:t>
            </a:r>
            <a:r>
              <a:rPr lang="en-GB" altLang="en-US" sz="2000" b="1" dirty="0"/>
              <a:t> value! </a:t>
            </a:r>
          </a:p>
          <a:p>
            <a:pPr eaLnBrk="1" hangingPunct="1"/>
            <a:endParaRPr lang="en-GB" altLang="en-US" sz="2000" b="1" dirty="0"/>
          </a:p>
          <a:p>
            <a:pPr eaLnBrk="1" hangingPunct="1"/>
            <a:r>
              <a:rPr lang="en-GB" altLang="en-US" sz="2000" b="1" dirty="0"/>
              <a:t>To break this loop, assume a value for the sweep angle </a:t>
            </a:r>
            <a:r>
              <a:rPr lang="el-GR" altLang="en-US" sz="2000" b="1" dirty="0">
                <a:cs typeface="Tahoma" panose="020B0604030504040204" pitchFamily="34" charset="0"/>
              </a:rPr>
              <a:t>Λ</a:t>
            </a:r>
            <a:r>
              <a:rPr lang="nl-NL" altLang="en-US" sz="2000" b="1" dirty="0">
                <a:cs typeface="Tahoma" panose="020B0604030504040204" pitchFamily="34" charset="0"/>
              </a:rPr>
              <a:t>, compute the required C</a:t>
            </a:r>
            <a:r>
              <a:rPr lang="nl-NL" altLang="en-US" sz="2000" b="1" baseline="-25000" dirty="0">
                <a:cs typeface="Tahoma" panose="020B0604030504040204" pitchFamily="34" charset="0"/>
              </a:rPr>
              <a:t>ldes</a:t>
            </a:r>
            <a:r>
              <a:rPr lang="nl-NL" altLang="en-US" sz="2000" b="1" dirty="0">
                <a:cs typeface="Tahoma" panose="020B0604030504040204" pitchFamily="34" charset="0"/>
              </a:rPr>
              <a:t>, select an airfoil with that C</a:t>
            </a:r>
            <a:r>
              <a:rPr lang="nl-NL" altLang="en-US" sz="2000" b="1" baseline="-25000" dirty="0">
                <a:cs typeface="Tahoma" panose="020B0604030504040204" pitchFamily="34" charset="0"/>
              </a:rPr>
              <a:t>ldes</a:t>
            </a:r>
            <a:r>
              <a:rPr lang="nl-NL" altLang="en-US" sz="2000" b="1" dirty="0">
                <a:cs typeface="Tahoma" panose="020B0604030504040204" pitchFamily="34" charset="0"/>
              </a:rPr>
              <a:t> value </a:t>
            </a:r>
            <a:r>
              <a:rPr lang="en-GB" altLang="en-US" sz="2000" b="1" dirty="0"/>
              <a:t>and then verify that your assumption is correct, by checking that for your airfoil satisfies:</a:t>
            </a:r>
          </a:p>
          <a:p>
            <a:pPr marL="0" indent="0" eaLnBrk="1" hangingPunct="1">
              <a:buNone/>
            </a:pPr>
            <a:endParaRPr lang="en-GB" dirty="0"/>
          </a:p>
        </p:txBody>
      </p:sp>
      <p:graphicFrame>
        <p:nvGraphicFramePr>
          <p:cNvPr id="4" name="Object 6">
            <a:extLst>
              <a:ext uri="{FF2B5EF4-FFF2-40B4-BE49-F238E27FC236}">
                <a16:creationId xmlns:a16="http://schemas.microsoft.com/office/drawing/2014/main" id="{8F1C5DC3-817A-46A7-BAB0-0441E922EEBF}"/>
              </a:ext>
            </a:extLst>
          </p:cNvPr>
          <p:cNvGraphicFramePr>
            <a:graphicFrameLocks noChangeAspect="1"/>
          </p:cNvGraphicFramePr>
          <p:nvPr>
            <p:extLst>
              <p:ext uri="{D42A27DB-BD31-4B8C-83A1-F6EECF244321}">
                <p14:modId xmlns:p14="http://schemas.microsoft.com/office/powerpoint/2010/main" val="1336782129"/>
              </p:ext>
            </p:extLst>
          </p:nvPr>
        </p:nvGraphicFramePr>
        <p:xfrm>
          <a:off x="3000375" y="2057400"/>
          <a:ext cx="6189663" cy="966788"/>
        </p:xfrm>
        <a:graphic>
          <a:graphicData uri="http://schemas.openxmlformats.org/presentationml/2006/ole">
            <mc:AlternateContent xmlns:mc="http://schemas.openxmlformats.org/markup-compatibility/2006">
              <mc:Choice xmlns:v="urn:schemas-microsoft-com:vml" Requires="v">
                <p:oleObj name="Equation" r:id="rId3" imgW="3416040" imgH="533160" progId="Equation.3">
                  <p:embed/>
                </p:oleObj>
              </mc:Choice>
              <mc:Fallback>
                <p:oleObj name="Equation" r:id="rId3" imgW="3416040" imgH="533160" progId="Equation.3">
                  <p:embed/>
                  <p:pic>
                    <p:nvPicPr>
                      <p:cNvPr id="4" name="Object 6">
                        <a:extLst>
                          <a:ext uri="{FF2B5EF4-FFF2-40B4-BE49-F238E27FC236}">
                            <a16:creationId xmlns:a16="http://schemas.microsoft.com/office/drawing/2014/main" id="{8F1C5DC3-817A-46A7-BAB0-0441E922E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2057400"/>
                        <a:ext cx="6189663" cy="966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1">
            <a:extLst>
              <a:ext uri="{FF2B5EF4-FFF2-40B4-BE49-F238E27FC236}">
                <a16:creationId xmlns:a16="http://schemas.microsoft.com/office/drawing/2014/main" id="{C4283301-22A0-4872-8A7A-E68CC30F5316}"/>
              </a:ext>
            </a:extLst>
          </p:cNvPr>
          <p:cNvGraphicFramePr>
            <a:graphicFrameLocks noChangeAspect="1"/>
          </p:cNvGraphicFramePr>
          <p:nvPr>
            <p:extLst>
              <p:ext uri="{D42A27DB-BD31-4B8C-83A1-F6EECF244321}">
                <p14:modId xmlns:p14="http://schemas.microsoft.com/office/powerpoint/2010/main" val="3518592488"/>
              </p:ext>
            </p:extLst>
          </p:nvPr>
        </p:nvGraphicFramePr>
        <p:xfrm>
          <a:off x="4625974" y="5308282"/>
          <a:ext cx="2940050" cy="582613"/>
        </p:xfrm>
        <a:graphic>
          <a:graphicData uri="http://schemas.openxmlformats.org/presentationml/2006/ole">
            <mc:AlternateContent xmlns:mc="http://schemas.openxmlformats.org/markup-compatibility/2006">
              <mc:Choice xmlns:v="urn:schemas-microsoft-com:vml" Requires="v">
                <p:oleObj name="Equation" r:id="rId5" imgW="1155600" imgH="228600" progId="Equation.3">
                  <p:embed/>
                </p:oleObj>
              </mc:Choice>
              <mc:Fallback>
                <p:oleObj name="Equation" r:id="rId5" imgW="1155600" imgH="228600" progId="Equation.3">
                  <p:embed/>
                  <p:pic>
                    <p:nvPicPr>
                      <p:cNvPr id="8" name="Object 11">
                        <a:extLst>
                          <a:ext uri="{FF2B5EF4-FFF2-40B4-BE49-F238E27FC236}">
                            <a16:creationId xmlns:a16="http://schemas.microsoft.com/office/drawing/2014/main" id="{C4283301-22A0-4872-8A7A-E68CC30F53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974" y="5308282"/>
                        <a:ext cx="2940050" cy="5826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Picture 4" descr="warning">
            <a:extLst>
              <a:ext uri="{FF2B5EF4-FFF2-40B4-BE49-F238E27FC236}">
                <a16:creationId xmlns:a16="http://schemas.microsoft.com/office/drawing/2014/main" id="{085CA724-AFA0-20BA-2C53-A71FCF02FC9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32147" y="2354227"/>
            <a:ext cx="793912" cy="70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600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8B6B6E35-EDE7-4009-BA60-857D2E6DA68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8"/>
            </a:pPr>
            <a:r>
              <a:rPr lang="en-US" dirty="0">
                <a:solidFill>
                  <a:schemeClr val="bg1"/>
                </a:solidFill>
              </a:rPr>
              <a:t>Wing Sizing</a:t>
            </a:r>
          </a:p>
          <a:p>
            <a:pPr marL="192882" lvl="1" indent="0">
              <a:spcBef>
                <a:spcPts val="0"/>
              </a:spcBef>
              <a:buNone/>
            </a:pPr>
            <a:r>
              <a:rPr lang="en-US" sz="1800" b="1" u="sng" dirty="0">
                <a:solidFill>
                  <a:schemeClr val="bg1"/>
                </a:solidFill>
              </a:rPr>
              <a:t>8.1. Introduction to Wing Design</a:t>
            </a:r>
          </a:p>
          <a:p>
            <a:pPr marL="192882" lvl="1" indent="0">
              <a:spcBef>
                <a:spcPts val="0"/>
              </a:spcBef>
              <a:buNone/>
            </a:pPr>
            <a:r>
              <a:rPr lang="en-US" sz="1800" dirty="0">
                <a:solidFill>
                  <a:schemeClr val="bg1"/>
                </a:solidFill>
              </a:rPr>
              <a:t>8.2. Infinite Wings &amp; Airfoils</a:t>
            </a:r>
          </a:p>
          <a:p>
            <a:pPr marL="192882" lvl="1" indent="0">
              <a:spcBef>
                <a:spcPts val="0"/>
              </a:spcBef>
              <a:buNone/>
            </a:pPr>
            <a:r>
              <a:rPr lang="en-US" sz="1600" dirty="0">
                <a:solidFill>
                  <a:schemeClr val="bg1"/>
                </a:solidFill>
              </a:rPr>
              <a:t>	8.2.1 Characterization and Performance </a:t>
            </a:r>
          </a:p>
          <a:p>
            <a:pPr marL="192882" lvl="1" indent="0">
              <a:spcBef>
                <a:spcPts val="0"/>
              </a:spcBef>
              <a:buNone/>
            </a:pPr>
            <a:r>
              <a:rPr lang="en-US" sz="1600" dirty="0">
                <a:solidFill>
                  <a:schemeClr val="bg1"/>
                </a:solidFill>
              </a:rPr>
              <a:t>	8.2.2 Selection Procedure</a:t>
            </a:r>
          </a:p>
          <a:p>
            <a:pPr marL="192882" lvl="1" indent="0">
              <a:spcBef>
                <a:spcPts val="0"/>
              </a:spcBef>
              <a:buNone/>
            </a:pPr>
            <a:r>
              <a:rPr lang="en-US" sz="1800" dirty="0">
                <a:solidFill>
                  <a:schemeClr val="bg1"/>
                </a:solidFill>
              </a:rPr>
              <a:t>8.3. Finite Wings</a:t>
            </a:r>
          </a:p>
          <a:p>
            <a:pPr marL="192882" lvl="1" indent="0">
              <a:spcBef>
                <a:spcPts val="0"/>
              </a:spcBef>
              <a:buNone/>
            </a:pPr>
            <a:r>
              <a:rPr lang="en-US" sz="1600" dirty="0">
                <a:solidFill>
                  <a:schemeClr val="bg1"/>
                </a:solidFill>
              </a:rPr>
              <a:t>	8.3.1 Planform Parameters</a:t>
            </a:r>
          </a:p>
          <a:p>
            <a:pPr marL="192882" lvl="1" indent="0">
              <a:spcBef>
                <a:spcPts val="0"/>
              </a:spcBef>
              <a:buNone/>
            </a:pPr>
            <a:r>
              <a:rPr lang="en-US" sz="1600" dirty="0">
                <a:solidFill>
                  <a:schemeClr val="bg1"/>
                </a:solidFill>
              </a:rPr>
              <a:t>	8.3.2 Effect and selection of wing design parameters</a:t>
            </a:r>
          </a:p>
          <a:p>
            <a:pPr marL="192882" lvl="1" indent="0">
              <a:spcBef>
                <a:spcPts val="0"/>
              </a:spcBef>
              <a:buNone/>
            </a:pPr>
            <a:r>
              <a:rPr lang="en-US" sz="1600" dirty="0">
                <a:solidFill>
                  <a:schemeClr val="bg1"/>
                </a:solidFill>
              </a:rPr>
              <a:t>	8.3.3 Lift curve for finite wings</a:t>
            </a:r>
          </a:p>
          <a:p>
            <a:pPr marL="192882" lvl="1" indent="0">
              <a:spcBef>
                <a:spcPts val="0"/>
              </a:spcBef>
              <a:buNone/>
            </a:pPr>
            <a:r>
              <a:rPr lang="en-US" sz="1800" dirty="0">
                <a:solidFill>
                  <a:schemeClr val="bg1"/>
                </a:solidFill>
              </a:rPr>
              <a:t>8.4. High Lift Devices</a:t>
            </a:r>
          </a:p>
          <a:p>
            <a:pPr marL="192882" lvl="1" indent="0">
              <a:spcBef>
                <a:spcPts val="0"/>
              </a:spcBef>
              <a:buNone/>
            </a:pPr>
            <a:r>
              <a:rPr lang="en-US" sz="1600" dirty="0">
                <a:solidFill>
                  <a:schemeClr val="bg1"/>
                </a:solidFill>
              </a:rPr>
              <a:t>	8.4.1 Trailing-Edge Devices</a:t>
            </a:r>
          </a:p>
          <a:p>
            <a:pPr marL="192882" lvl="1" indent="0">
              <a:spcBef>
                <a:spcPts val="0"/>
              </a:spcBef>
              <a:buNone/>
            </a:pPr>
            <a:r>
              <a:rPr lang="en-US" sz="1600" dirty="0">
                <a:solidFill>
                  <a:schemeClr val="bg1"/>
                </a:solidFill>
              </a:rPr>
              <a:t>	8.4.2 Leading-Edge Devices</a:t>
            </a:r>
          </a:p>
          <a:p>
            <a:pPr marL="192882" lvl="1" indent="0">
              <a:spcBef>
                <a:spcPts val="0"/>
              </a:spcBef>
              <a:buNone/>
            </a:pPr>
            <a:r>
              <a:rPr lang="en-US" sz="1800" dirty="0">
                <a:solidFill>
                  <a:schemeClr val="bg1"/>
                </a:solidFill>
              </a:rPr>
              <a:t>8.5. Other Considerations</a:t>
            </a:r>
          </a:p>
          <a:p>
            <a:pPr marL="192882" lvl="1" indent="0">
              <a:spcBef>
                <a:spcPts val="0"/>
              </a:spcBef>
              <a:buNone/>
            </a:pPr>
            <a:r>
              <a:rPr lang="en-US" sz="1600" dirty="0">
                <a:solidFill>
                  <a:schemeClr val="bg1"/>
                </a:solidFill>
              </a:rPr>
              <a:t>	8.5.1 Wing Fuel Tanks</a:t>
            </a:r>
          </a:p>
          <a:p>
            <a:pPr marL="192882" lvl="1" indent="0">
              <a:spcBef>
                <a:spcPts val="0"/>
              </a:spcBef>
              <a:buNone/>
            </a:pPr>
            <a:r>
              <a:rPr lang="en-US" sz="1600" dirty="0">
                <a:solidFill>
                  <a:schemeClr val="bg1"/>
                </a:solidFill>
              </a:rPr>
              <a:t>	8.5.2 Integration of Wing Structures</a:t>
            </a:r>
          </a:p>
          <a:p>
            <a:pPr marL="192882" lvl="1" indent="0">
              <a:spcBef>
                <a:spcPts val="0"/>
              </a:spcBef>
              <a:buNone/>
            </a:pPr>
            <a:r>
              <a:rPr lang="en-US" sz="1800" dirty="0">
                <a:solidFill>
                  <a:schemeClr val="bg1"/>
                </a:solidFill>
              </a:rPr>
              <a:t>8.6. Wing Design Checklist</a:t>
            </a:r>
          </a:p>
          <a:p>
            <a:pPr marL="192882" lvl="1" indent="0">
              <a:spcBef>
                <a:spcPts val="0"/>
              </a:spcBef>
              <a:buNone/>
            </a:pPr>
            <a:endParaRPr lang="en-US" dirty="0">
              <a:solidFill>
                <a:schemeClr val="bg1"/>
              </a:solidFill>
              <a:highlight>
                <a:srgbClr val="00FFFF"/>
              </a:highlight>
            </a:endParaRPr>
          </a:p>
        </p:txBody>
      </p:sp>
    </p:spTree>
    <p:extLst>
      <p:ext uri="{BB962C8B-B14F-4D97-AF65-F5344CB8AC3E}">
        <p14:creationId xmlns:p14="http://schemas.microsoft.com/office/powerpoint/2010/main" val="1589143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8240-139A-4FC8-8958-F842792FE9A0}"/>
              </a:ext>
            </a:extLst>
          </p:cNvPr>
          <p:cNvSpPr>
            <a:spLocks noGrp="1"/>
          </p:cNvSpPr>
          <p:nvPr>
            <p:ph type="title"/>
          </p:nvPr>
        </p:nvSpPr>
        <p:spPr/>
        <p:txBody>
          <a:bodyPr/>
          <a:lstStyle/>
          <a:p>
            <a:r>
              <a:rPr lang="en-US" dirty="0"/>
              <a:t>8.2.6 Airfoil Databases &amp; Tools</a:t>
            </a:r>
          </a:p>
        </p:txBody>
      </p:sp>
      <p:sp>
        <p:nvSpPr>
          <p:cNvPr id="3" name="Content Placeholder 2">
            <a:extLst>
              <a:ext uri="{FF2B5EF4-FFF2-40B4-BE49-F238E27FC236}">
                <a16:creationId xmlns:a16="http://schemas.microsoft.com/office/drawing/2014/main" id="{E1652862-B3AA-48D4-A6EF-BE9ABDEB5F78}"/>
              </a:ext>
            </a:extLst>
          </p:cNvPr>
          <p:cNvSpPr>
            <a:spLocks noGrp="1"/>
          </p:cNvSpPr>
          <p:nvPr>
            <p:ph idx="1"/>
          </p:nvPr>
        </p:nvSpPr>
        <p:spPr/>
        <p:txBody>
          <a:bodyPr/>
          <a:lstStyle/>
          <a:p>
            <a:pPr marL="0" indent="0">
              <a:buNone/>
            </a:pPr>
            <a:r>
              <a:rPr lang="en-US" dirty="0"/>
              <a:t>Where to find airfoil data?</a:t>
            </a:r>
          </a:p>
          <a:p>
            <a:r>
              <a:rPr lang="en-US" dirty="0"/>
              <a:t>Books (see reference books in lecture 1)</a:t>
            </a:r>
          </a:p>
          <a:p>
            <a:pPr lvl="1"/>
            <a:r>
              <a:rPr lang="en-US" dirty="0"/>
              <a:t>In particular, look at: </a:t>
            </a:r>
            <a:r>
              <a:rPr lang="en-GB" altLang="en-US" b="1" i="1" dirty="0"/>
              <a:t>Theory of wing sections,</a:t>
            </a:r>
            <a:r>
              <a:rPr lang="en-GB" altLang="en-US" b="1" dirty="0"/>
              <a:t> by Abbott and von </a:t>
            </a:r>
            <a:r>
              <a:rPr lang="en-GB" altLang="en-US" b="1" dirty="0" err="1"/>
              <a:t>Doenhoff</a:t>
            </a:r>
            <a:r>
              <a:rPr lang="en-GB" altLang="en-US" b="1" dirty="0"/>
              <a:t> </a:t>
            </a:r>
            <a:br>
              <a:rPr lang="en-GB" altLang="en-US" b="1" dirty="0"/>
            </a:br>
            <a:r>
              <a:rPr lang="en-GB" altLang="en-US" dirty="0"/>
              <a:t>(one* of the best literature sources for standard airfoils)</a:t>
            </a:r>
          </a:p>
          <a:p>
            <a:pPr lvl="1"/>
            <a:r>
              <a:rPr lang="en-GB" altLang="en-US" dirty="0"/>
              <a:t>NACA airfoil families</a:t>
            </a:r>
          </a:p>
          <a:p>
            <a:r>
              <a:rPr lang="en-GB" altLang="en-US" dirty="0"/>
              <a:t>Online (typically in .</a:t>
            </a:r>
            <a:r>
              <a:rPr lang="en-GB" altLang="en-US" dirty="0" err="1"/>
              <a:t>dat</a:t>
            </a:r>
            <a:r>
              <a:rPr lang="en-GB" altLang="en-US" dirty="0"/>
              <a:t> format, you can open this in notepad):</a:t>
            </a:r>
          </a:p>
          <a:p>
            <a:pPr lvl="1"/>
            <a:r>
              <a:rPr lang="en-GB" altLang="en-US" dirty="0">
                <a:hlinkClick r:id="rId3"/>
              </a:rPr>
              <a:t>http://airfoiltools.com/search/index</a:t>
            </a:r>
            <a:r>
              <a:rPr lang="en-GB" altLang="en-US" dirty="0"/>
              <a:t> (very nice collection)</a:t>
            </a:r>
          </a:p>
          <a:p>
            <a:pPr lvl="1"/>
            <a:r>
              <a:rPr lang="en-GB" altLang="en-US" dirty="0">
                <a:hlinkClick r:id="rId4"/>
              </a:rPr>
              <a:t>https://m-selig.ae.illinois.edu/ads/coord_database.html</a:t>
            </a:r>
            <a:endParaRPr lang="en-GB" altLang="en-US" dirty="0"/>
          </a:p>
          <a:p>
            <a:pPr lvl="1"/>
            <a:r>
              <a:rPr lang="en-GB" altLang="en-US" dirty="0"/>
              <a:t>…</a:t>
            </a:r>
          </a:p>
          <a:p>
            <a:pPr lvl="1"/>
            <a:endParaRPr lang="en-GB" altLang="en-US" dirty="0"/>
          </a:p>
          <a:p>
            <a:pPr lvl="1"/>
            <a:endParaRPr lang="en-GB" altLang="en-US" dirty="0"/>
          </a:p>
          <a:p>
            <a:pPr lvl="1"/>
            <a:endParaRPr lang="en-GB" altLang="en-US" b="1" dirty="0"/>
          </a:p>
          <a:p>
            <a:pPr lvl="1"/>
            <a:endParaRPr lang="en-US" dirty="0"/>
          </a:p>
        </p:txBody>
      </p:sp>
      <p:pic>
        <p:nvPicPr>
          <p:cNvPr id="5" name="Picture 2" descr="0486605868">
            <a:extLst>
              <a:ext uri="{FF2B5EF4-FFF2-40B4-BE49-F238E27FC236}">
                <a16:creationId xmlns:a16="http://schemas.microsoft.com/office/drawing/2014/main" id="{9ECC8716-D2DC-41A8-A30C-D415E9FCE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1171" y="1728437"/>
            <a:ext cx="2670717" cy="267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9F34C9E-242A-4E91-9224-16FEC2DCE324}"/>
              </a:ext>
            </a:extLst>
          </p:cNvPr>
          <p:cNvSpPr txBox="1"/>
          <p:nvPr/>
        </p:nvSpPr>
        <p:spPr>
          <a:xfrm>
            <a:off x="3796061" y="5160574"/>
            <a:ext cx="4599878" cy="646331"/>
          </a:xfrm>
          <a:prstGeom prst="rect">
            <a:avLst/>
          </a:prstGeom>
          <a:solidFill>
            <a:srgbClr val="FFFF00"/>
          </a:solidFill>
          <a:ln>
            <a:solidFill>
              <a:schemeClr val="tx1"/>
            </a:solidFill>
          </a:ln>
        </p:spPr>
        <p:txBody>
          <a:bodyPr wrap="square">
            <a:spAutoFit/>
          </a:bodyPr>
          <a:lstStyle/>
          <a:p>
            <a:pPr algn="ctr"/>
            <a:r>
              <a:rPr lang="en-US" b="1" dirty="0"/>
              <a:t>Remember you need Cm, Cl and Cd at Reynolds numbers relative to your aircraft!</a:t>
            </a:r>
          </a:p>
        </p:txBody>
      </p:sp>
    </p:spTree>
    <p:extLst>
      <p:ext uri="{BB962C8B-B14F-4D97-AF65-F5344CB8AC3E}">
        <p14:creationId xmlns:p14="http://schemas.microsoft.com/office/powerpoint/2010/main" val="38135732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8240-139A-4FC8-8958-F842792FE9A0}"/>
              </a:ext>
            </a:extLst>
          </p:cNvPr>
          <p:cNvSpPr>
            <a:spLocks noGrp="1"/>
          </p:cNvSpPr>
          <p:nvPr>
            <p:ph type="title"/>
          </p:nvPr>
        </p:nvSpPr>
        <p:spPr/>
        <p:txBody>
          <a:bodyPr/>
          <a:lstStyle/>
          <a:p>
            <a:r>
              <a:rPr lang="en-US" dirty="0"/>
              <a:t>8.2.6 Airfoil Databases &amp; Tools</a:t>
            </a:r>
            <a:br>
              <a:rPr lang="en-US" dirty="0"/>
            </a:br>
            <a:r>
              <a:rPr lang="en-US" dirty="0"/>
              <a:t>NACA Airfoil Families</a:t>
            </a:r>
          </a:p>
        </p:txBody>
      </p:sp>
      <p:sp>
        <p:nvSpPr>
          <p:cNvPr id="3" name="Content Placeholder 2">
            <a:extLst>
              <a:ext uri="{FF2B5EF4-FFF2-40B4-BE49-F238E27FC236}">
                <a16:creationId xmlns:a16="http://schemas.microsoft.com/office/drawing/2014/main" id="{E1652862-B3AA-48D4-A6EF-BE9ABDEB5F78}"/>
              </a:ext>
            </a:extLst>
          </p:cNvPr>
          <p:cNvSpPr>
            <a:spLocks noGrp="1"/>
          </p:cNvSpPr>
          <p:nvPr>
            <p:ph idx="1"/>
          </p:nvPr>
        </p:nvSpPr>
        <p:spPr/>
        <p:txBody>
          <a:bodyPr/>
          <a:lstStyle/>
          <a:p>
            <a:pPr marL="0" indent="0">
              <a:buNone/>
            </a:pPr>
            <a:r>
              <a:rPr lang="en-US" dirty="0"/>
              <a:t>Coding system &amp; main characteristics for the NACA 4, 5 and 6 families:</a:t>
            </a:r>
          </a:p>
          <a:p>
            <a:r>
              <a:rPr lang="en-GB" altLang="en-US" sz="2000" dirty="0"/>
              <a:t>NACA uses </a:t>
            </a:r>
            <a:r>
              <a:rPr lang="en-US" altLang="en-US" sz="2000" dirty="0"/>
              <a:t>mathematical relations describing the thickness distribution and camber line definition </a:t>
            </a:r>
            <a:endParaRPr lang="en-GB" altLang="en-US" sz="2000" dirty="0"/>
          </a:p>
          <a:p>
            <a:r>
              <a:rPr lang="en-GB" altLang="en-US" sz="2000" dirty="0"/>
              <a:t>The families each have distinctive benefits and characteristics:</a:t>
            </a:r>
          </a:p>
          <a:p>
            <a:pPr lvl="1"/>
            <a:r>
              <a:rPr lang="en-GB" altLang="en-US" sz="1800" b="1" dirty="0"/>
              <a:t>NACA 4 digits: </a:t>
            </a:r>
            <a:r>
              <a:rPr lang="en-GB" altLang="en-US" sz="1800" dirty="0"/>
              <a:t>Gradual stall behaviour, gradual increase in drag and pitch moment for increasing </a:t>
            </a:r>
            <a:r>
              <a:rPr lang="en-GB" altLang="en-US" sz="1800" dirty="0" err="1"/>
              <a:t>AoA</a:t>
            </a:r>
            <a:r>
              <a:rPr lang="en-GB" altLang="en-US" sz="1800" dirty="0"/>
              <a:t>. Good for (</a:t>
            </a:r>
            <a:r>
              <a:rPr lang="en-GB" altLang="en-US" sz="1800" b="1" dirty="0"/>
              <a:t>low speed) trainers</a:t>
            </a:r>
            <a:r>
              <a:rPr lang="en-GB" altLang="en-US" sz="1800" dirty="0"/>
              <a:t>, operating in different conditions (various </a:t>
            </a:r>
            <a:r>
              <a:rPr lang="en-GB" altLang="en-US" sz="1800" dirty="0" err="1"/>
              <a:t>C</a:t>
            </a:r>
            <a:r>
              <a:rPr lang="en-GB" altLang="en-US" sz="1800" baseline="-25000" dirty="0" err="1"/>
              <a:t>ldes</a:t>
            </a:r>
            <a:r>
              <a:rPr lang="en-GB" altLang="en-US" sz="1800" dirty="0"/>
              <a:t>)</a:t>
            </a:r>
          </a:p>
          <a:p>
            <a:pPr lvl="1"/>
            <a:r>
              <a:rPr lang="en-GB" altLang="en-US" sz="1800" b="1" dirty="0"/>
              <a:t>NACA 5 digits:</a:t>
            </a:r>
            <a:r>
              <a:rPr lang="en-GB" altLang="en-US" sz="1800" dirty="0"/>
              <a:t> Typically for </a:t>
            </a:r>
            <a:r>
              <a:rPr lang="en-GB" altLang="en-US" sz="1800" b="1" dirty="0"/>
              <a:t>personal/utility or regional commuters aircraft </a:t>
            </a:r>
            <a:r>
              <a:rPr lang="en-GB" altLang="en-US" sz="1800" dirty="0"/>
              <a:t>(</a:t>
            </a:r>
            <a:r>
              <a:rPr lang="en-GB" altLang="en-US" sz="1800" dirty="0" err="1"/>
              <a:t>Mcruise</a:t>
            </a:r>
            <a:r>
              <a:rPr lang="en-GB" altLang="en-US" sz="1800" dirty="0"/>
              <a:t> &lt; 0.4), with (t/c)</a:t>
            </a:r>
            <a:r>
              <a:rPr lang="en-GB" altLang="en-US" sz="1800" baseline="-25000" dirty="0"/>
              <a:t>max</a:t>
            </a:r>
            <a:r>
              <a:rPr lang="en-GB" altLang="en-US" sz="1800" dirty="0"/>
              <a:t> = 14%. The max camber is closer to the nose vs. 4 digit series. High values of </a:t>
            </a:r>
            <a:r>
              <a:rPr lang="en-GB" altLang="en-US" sz="1800" dirty="0" err="1"/>
              <a:t>C</a:t>
            </a:r>
            <a:r>
              <a:rPr lang="en-GB" altLang="en-US" sz="1800" baseline="-25000" dirty="0" err="1"/>
              <a:t>lmax</a:t>
            </a:r>
            <a:r>
              <a:rPr lang="en-GB" altLang="en-US" sz="1800" dirty="0"/>
              <a:t> (the highest of all the NACA families) but a rather abrupt stall behaviour</a:t>
            </a:r>
          </a:p>
          <a:p>
            <a:pPr lvl="1"/>
            <a:r>
              <a:rPr lang="en-GB" altLang="en-US" sz="1800" b="1" dirty="0"/>
              <a:t>NACA 6 digits: </a:t>
            </a:r>
            <a:r>
              <a:rPr lang="en-GB" altLang="en-US" sz="1800" dirty="0"/>
              <a:t>Extended zones of laminar flow and a gradual stall. The drag bucket is very sensitive to the cleanness and smoothness of the wing surface. The smooth pressure gradient at the nose is very positive for increasing the critical Mach number! Popular for </a:t>
            </a:r>
            <a:r>
              <a:rPr lang="en-GB" altLang="en-US" sz="1800" b="1" dirty="0"/>
              <a:t>high speed aircraft in general</a:t>
            </a:r>
            <a:r>
              <a:rPr lang="en-GB" altLang="en-US" sz="1800" dirty="0"/>
              <a:t>, also for </a:t>
            </a:r>
            <a:r>
              <a:rPr lang="en-GB" altLang="en-US" sz="1800" b="1" dirty="0"/>
              <a:t>supersonic military aircraft </a:t>
            </a:r>
            <a:r>
              <a:rPr lang="en-GB" altLang="en-US" sz="1800" dirty="0"/>
              <a:t>(in this case with value of (t/c)max= 0.4% for wave drag). Lower </a:t>
            </a:r>
            <a:r>
              <a:rPr lang="en-GB" altLang="en-US" sz="1800" dirty="0" err="1"/>
              <a:t>Clmax</a:t>
            </a:r>
            <a:r>
              <a:rPr lang="en-GB" altLang="en-US" sz="1800" dirty="0"/>
              <a:t> than NACA 4 and 5 airfoils.</a:t>
            </a:r>
          </a:p>
          <a:p>
            <a:pPr lvl="1"/>
            <a:endParaRPr lang="en-GB" altLang="en-US" dirty="0">
              <a:latin typeface="Arial" panose="020B0604020202020204" pitchFamily="34" charset="0"/>
            </a:endParaRPr>
          </a:p>
          <a:p>
            <a:pPr lvl="1"/>
            <a:endParaRPr lang="en-GB" altLang="en-US" dirty="0"/>
          </a:p>
          <a:p>
            <a:pPr lvl="1"/>
            <a:endParaRPr lang="en-GB" altLang="en-US" dirty="0"/>
          </a:p>
          <a:p>
            <a:pPr lvl="1"/>
            <a:endParaRPr lang="en-GB" altLang="en-US" b="1" dirty="0"/>
          </a:p>
          <a:p>
            <a:pPr lvl="1"/>
            <a:endParaRPr lang="en-US" dirty="0"/>
          </a:p>
        </p:txBody>
      </p:sp>
    </p:spTree>
    <p:extLst>
      <p:ext uri="{BB962C8B-B14F-4D97-AF65-F5344CB8AC3E}">
        <p14:creationId xmlns:p14="http://schemas.microsoft.com/office/powerpoint/2010/main" val="536286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D05-D611-4229-A922-D4F43D0E4417}"/>
              </a:ext>
            </a:extLst>
          </p:cNvPr>
          <p:cNvSpPr>
            <a:spLocks noGrp="1"/>
          </p:cNvSpPr>
          <p:nvPr>
            <p:ph type="title"/>
          </p:nvPr>
        </p:nvSpPr>
        <p:spPr/>
        <p:txBody>
          <a:bodyPr/>
          <a:lstStyle/>
          <a:p>
            <a:r>
              <a:rPr lang="en-US" dirty="0"/>
              <a:t>8.2.6 Airfoil Databases &amp; Tools</a:t>
            </a:r>
            <a:br>
              <a:rPr lang="en-US" dirty="0"/>
            </a:br>
            <a:r>
              <a:rPr lang="en-US" dirty="0"/>
              <a:t>NACA Airfoil Families</a:t>
            </a:r>
          </a:p>
        </p:txBody>
      </p:sp>
      <p:sp>
        <p:nvSpPr>
          <p:cNvPr id="3" name="Content Placeholder 2">
            <a:extLst>
              <a:ext uri="{FF2B5EF4-FFF2-40B4-BE49-F238E27FC236}">
                <a16:creationId xmlns:a16="http://schemas.microsoft.com/office/drawing/2014/main" id="{596EBE30-5EC6-4AC4-8C2E-B023DE5761EC}"/>
              </a:ext>
            </a:extLst>
          </p:cNvPr>
          <p:cNvSpPr>
            <a:spLocks noGrp="1"/>
          </p:cNvSpPr>
          <p:nvPr>
            <p:ph idx="1"/>
          </p:nvPr>
        </p:nvSpPr>
        <p:spPr/>
        <p:txBody>
          <a:bodyPr/>
          <a:lstStyle/>
          <a:p>
            <a:pPr marL="0" indent="0">
              <a:buNone/>
            </a:pPr>
            <a:r>
              <a:rPr lang="en-US" dirty="0"/>
              <a:t>Overview of NACA 4, 5 &amp; 6 family</a:t>
            </a:r>
          </a:p>
        </p:txBody>
      </p:sp>
      <p:grpSp>
        <p:nvGrpSpPr>
          <p:cNvPr id="4" name="Group 11">
            <a:extLst>
              <a:ext uri="{FF2B5EF4-FFF2-40B4-BE49-F238E27FC236}">
                <a16:creationId xmlns:a16="http://schemas.microsoft.com/office/drawing/2014/main" id="{F561365C-5DF1-48D1-A726-25AFCEB80F9C}"/>
              </a:ext>
            </a:extLst>
          </p:cNvPr>
          <p:cNvGrpSpPr>
            <a:grpSpLocks/>
          </p:cNvGrpSpPr>
          <p:nvPr/>
        </p:nvGrpSpPr>
        <p:grpSpPr bwMode="auto">
          <a:xfrm>
            <a:off x="2090854" y="2382513"/>
            <a:ext cx="8382000" cy="3325813"/>
            <a:chOff x="192" y="1248"/>
            <a:chExt cx="5280" cy="2095"/>
          </a:xfrm>
        </p:grpSpPr>
        <p:pic>
          <p:nvPicPr>
            <p:cNvPr id="5" name="Picture 4">
              <a:extLst>
                <a:ext uri="{FF2B5EF4-FFF2-40B4-BE49-F238E27FC236}">
                  <a16:creationId xmlns:a16="http://schemas.microsoft.com/office/drawing/2014/main" id="{39199D9B-C361-435B-8F8C-DDDD0394D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248"/>
              <a:ext cx="5280"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Text Box 6">
              <a:extLst>
                <a:ext uri="{FF2B5EF4-FFF2-40B4-BE49-F238E27FC236}">
                  <a16:creationId xmlns:a16="http://schemas.microsoft.com/office/drawing/2014/main" id="{B780D850-3152-4938-8E18-043135EF5FB9}"/>
                </a:ext>
              </a:extLst>
            </p:cNvPr>
            <p:cNvSpPr txBox="1">
              <a:spLocks noChangeArrowheads="1"/>
            </p:cNvSpPr>
            <p:nvPr/>
          </p:nvSpPr>
          <p:spPr bwMode="auto">
            <a:xfrm>
              <a:off x="432" y="1632"/>
              <a:ext cx="1392" cy="43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n-GB" altLang="en-US" b="1"/>
                <a:t>A</a:t>
              </a:r>
              <a:r>
                <a:rPr lang="en-GB" altLang="en-US"/>
                <a:t>: NACA 4412</a:t>
              </a:r>
            </a:p>
            <a:p>
              <a:pPr eaLnBrk="1" hangingPunct="1">
                <a:spcBef>
                  <a:spcPct val="50000"/>
                </a:spcBef>
              </a:pPr>
              <a:endParaRPr lang="en-GB" altLang="en-US" sz="1400"/>
            </a:p>
          </p:txBody>
        </p:sp>
        <p:sp>
          <p:nvSpPr>
            <p:cNvPr id="7" name="Text Box 7">
              <a:extLst>
                <a:ext uri="{FF2B5EF4-FFF2-40B4-BE49-F238E27FC236}">
                  <a16:creationId xmlns:a16="http://schemas.microsoft.com/office/drawing/2014/main" id="{F15E10CC-E70E-4D12-BF0C-BE8A60261957}"/>
                </a:ext>
              </a:extLst>
            </p:cNvPr>
            <p:cNvSpPr txBox="1">
              <a:spLocks noChangeArrowheads="1"/>
            </p:cNvSpPr>
            <p:nvPr/>
          </p:nvSpPr>
          <p:spPr bwMode="auto">
            <a:xfrm>
              <a:off x="432" y="2352"/>
              <a:ext cx="1392" cy="231"/>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n-GB" altLang="en-US" b="1"/>
                <a:t>B</a:t>
              </a:r>
              <a:r>
                <a:rPr lang="en-GB" altLang="en-US"/>
                <a:t>: NACA 23015</a:t>
              </a:r>
              <a:endParaRPr lang="en-GB" altLang="en-US" sz="1400"/>
            </a:p>
          </p:txBody>
        </p:sp>
        <p:sp>
          <p:nvSpPr>
            <p:cNvPr id="8" name="Text Box 8">
              <a:extLst>
                <a:ext uri="{FF2B5EF4-FFF2-40B4-BE49-F238E27FC236}">
                  <a16:creationId xmlns:a16="http://schemas.microsoft.com/office/drawing/2014/main" id="{246E26EE-7409-4C51-AE71-2009B47C252D}"/>
                </a:ext>
              </a:extLst>
            </p:cNvPr>
            <p:cNvSpPr txBox="1">
              <a:spLocks noChangeArrowheads="1"/>
            </p:cNvSpPr>
            <p:nvPr/>
          </p:nvSpPr>
          <p:spPr bwMode="auto">
            <a:xfrm>
              <a:off x="432" y="3024"/>
              <a:ext cx="1392" cy="231"/>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n-GB" altLang="en-US" b="1"/>
                <a:t>C</a:t>
              </a:r>
              <a:r>
                <a:rPr lang="en-GB" altLang="en-US"/>
                <a:t>: NACA 64</a:t>
              </a:r>
              <a:r>
                <a:rPr lang="en-GB" altLang="en-US" sz="1200"/>
                <a:t>2</a:t>
              </a:r>
              <a:r>
                <a:rPr lang="en-GB" altLang="en-US"/>
                <a:t>-415</a:t>
              </a:r>
              <a:endParaRPr lang="en-GB" altLang="en-US" sz="1400"/>
            </a:p>
          </p:txBody>
        </p:sp>
      </p:grpSp>
    </p:spTree>
    <p:extLst>
      <p:ext uri="{BB962C8B-B14F-4D97-AF65-F5344CB8AC3E}">
        <p14:creationId xmlns:p14="http://schemas.microsoft.com/office/powerpoint/2010/main" val="1151767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4">
            <a:extLst>
              <a:ext uri="{FF2B5EF4-FFF2-40B4-BE49-F238E27FC236}">
                <a16:creationId xmlns:a16="http://schemas.microsoft.com/office/drawing/2014/main" id="{ADFB1BCC-AFEC-46B0-994A-D3235A190A9A}"/>
              </a:ext>
            </a:extLst>
          </p:cNvPr>
          <p:cNvSpPr txBox="1">
            <a:spLocks noChangeArrowheads="1"/>
          </p:cNvSpPr>
          <p:nvPr/>
        </p:nvSpPr>
        <p:spPr bwMode="auto">
          <a:xfrm>
            <a:off x="563562" y="2194853"/>
            <a:ext cx="42465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400" dirty="0"/>
              <a:t>Example: </a:t>
            </a:r>
            <a:r>
              <a:rPr lang="en-GB" altLang="en-US" sz="3600" dirty="0"/>
              <a:t>NACA</a:t>
            </a:r>
            <a:r>
              <a:rPr lang="en-GB" altLang="en-US" sz="2400" dirty="0"/>
              <a:t> </a:t>
            </a:r>
            <a:r>
              <a:rPr lang="en-GB" altLang="en-US" sz="5400" dirty="0"/>
              <a:t>4415</a:t>
            </a:r>
          </a:p>
        </p:txBody>
      </p:sp>
      <p:sp>
        <p:nvSpPr>
          <p:cNvPr id="56323" name="Text Box 5">
            <a:extLst>
              <a:ext uri="{FF2B5EF4-FFF2-40B4-BE49-F238E27FC236}">
                <a16:creationId xmlns:a16="http://schemas.microsoft.com/office/drawing/2014/main" id="{39B41142-086C-42C0-A120-26E5CB855147}"/>
              </a:ext>
            </a:extLst>
          </p:cNvPr>
          <p:cNvSpPr txBox="1">
            <a:spLocks noChangeArrowheads="1"/>
          </p:cNvSpPr>
          <p:nvPr/>
        </p:nvSpPr>
        <p:spPr bwMode="auto">
          <a:xfrm>
            <a:off x="563561" y="3566454"/>
            <a:ext cx="354231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Maximum camber = 0.04c</a:t>
            </a:r>
          </a:p>
          <a:p>
            <a:pPr eaLnBrk="1" hangingPunct="1"/>
            <a:endParaRPr lang="en-GB" altLang="en-US" dirty="0">
              <a:latin typeface="+mn-lt"/>
            </a:endParaRPr>
          </a:p>
          <a:p>
            <a:pPr eaLnBrk="1" hangingPunct="1"/>
            <a:r>
              <a:rPr lang="en-GB" altLang="en-US" dirty="0">
                <a:latin typeface="+mn-lt"/>
              </a:rPr>
              <a:t>Position of maximum camber = 0.4c</a:t>
            </a:r>
          </a:p>
          <a:p>
            <a:pPr eaLnBrk="1" hangingPunct="1"/>
            <a:endParaRPr lang="en-GB" altLang="en-US" dirty="0">
              <a:latin typeface="+mn-lt"/>
            </a:endParaRPr>
          </a:p>
          <a:p>
            <a:pPr eaLnBrk="1" hangingPunct="1"/>
            <a:r>
              <a:rPr lang="en-GB" altLang="en-US" dirty="0">
                <a:latin typeface="+mn-lt"/>
              </a:rPr>
              <a:t>Thickness/chord ratio (t/c) = 0.15c</a:t>
            </a:r>
          </a:p>
        </p:txBody>
      </p:sp>
      <p:grpSp>
        <p:nvGrpSpPr>
          <p:cNvPr id="4" name="Group 3">
            <a:extLst>
              <a:ext uri="{FF2B5EF4-FFF2-40B4-BE49-F238E27FC236}">
                <a16:creationId xmlns:a16="http://schemas.microsoft.com/office/drawing/2014/main" id="{BABDA99E-C5E7-485D-A5A7-8F661147D169}"/>
              </a:ext>
            </a:extLst>
          </p:cNvPr>
          <p:cNvGrpSpPr/>
          <p:nvPr/>
        </p:nvGrpSpPr>
        <p:grpSpPr>
          <a:xfrm>
            <a:off x="6202362" y="2948526"/>
            <a:ext cx="5488260" cy="1820541"/>
            <a:chOff x="5528991" y="2956856"/>
            <a:chExt cx="6556918" cy="2175032"/>
          </a:xfrm>
        </p:grpSpPr>
        <p:pic>
          <p:nvPicPr>
            <p:cNvPr id="56324" name="Picture 6">
              <a:extLst>
                <a:ext uri="{FF2B5EF4-FFF2-40B4-BE49-F238E27FC236}">
                  <a16:creationId xmlns:a16="http://schemas.microsoft.com/office/drawing/2014/main" id="{5D9B540D-3F85-4E7C-A39D-4C004065F064}"/>
                </a:ext>
              </a:extLst>
            </p:cNvPr>
            <p:cNvPicPr>
              <a:picLocks noChangeAspect="1" noChangeArrowheads="1"/>
            </p:cNvPicPr>
            <p:nvPr/>
          </p:nvPicPr>
          <p:blipFill>
            <a:blip r:embed="rId3">
              <a:lum contrast="18000"/>
              <a:extLst>
                <a:ext uri="{28A0092B-C50C-407E-A947-70E740481C1C}">
                  <a14:useLocalDpi xmlns:a14="http://schemas.microsoft.com/office/drawing/2010/main" val="0"/>
                </a:ext>
              </a:extLst>
            </a:blip>
            <a:srcRect l="58125" t="42000" r="24374" b="50000"/>
            <a:stretch>
              <a:fillRect/>
            </a:stretch>
          </p:blipFill>
          <p:spPr bwMode="auto">
            <a:xfrm>
              <a:off x="5757591" y="2979080"/>
              <a:ext cx="624840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6325" name="Line 7">
              <a:extLst>
                <a:ext uri="{FF2B5EF4-FFF2-40B4-BE49-F238E27FC236}">
                  <a16:creationId xmlns:a16="http://schemas.microsoft.com/office/drawing/2014/main" id="{C19CDB00-92CD-455E-9721-AB21201BDF5A}"/>
                </a:ext>
              </a:extLst>
            </p:cNvPr>
            <p:cNvSpPr>
              <a:spLocks noChangeShapeType="1"/>
            </p:cNvSpPr>
            <p:nvPr/>
          </p:nvSpPr>
          <p:spPr bwMode="auto">
            <a:xfrm>
              <a:off x="5528991" y="4176055"/>
              <a:ext cx="65569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6326" name="Freeform 8">
              <a:extLst>
                <a:ext uri="{FF2B5EF4-FFF2-40B4-BE49-F238E27FC236}">
                  <a16:creationId xmlns:a16="http://schemas.microsoft.com/office/drawing/2014/main" id="{CE82109B-6CB2-4729-8D7B-E39CE2F65760}"/>
                </a:ext>
              </a:extLst>
            </p:cNvPr>
            <p:cNvSpPr>
              <a:spLocks/>
            </p:cNvSpPr>
            <p:nvPr/>
          </p:nvSpPr>
          <p:spPr bwMode="auto">
            <a:xfrm>
              <a:off x="5827441" y="3941184"/>
              <a:ext cx="5930901" cy="228600"/>
            </a:xfrm>
            <a:custGeom>
              <a:avLst/>
              <a:gdLst>
                <a:gd name="T0" fmla="*/ 0 w 3724"/>
                <a:gd name="T1" fmla="*/ 238125 h 162"/>
                <a:gd name="T2" fmla="*/ 469900 w 3724"/>
                <a:gd name="T3" fmla="*/ 149225 h 162"/>
                <a:gd name="T4" fmla="*/ 1092200 w 3724"/>
                <a:gd name="T5" fmla="*/ 73025 h 162"/>
                <a:gd name="T6" fmla="*/ 2120900 w 3724"/>
                <a:gd name="T7" fmla="*/ 9525 h 162"/>
                <a:gd name="T8" fmla="*/ 3079750 w 3724"/>
                <a:gd name="T9" fmla="*/ 15875 h 162"/>
                <a:gd name="T10" fmla="*/ 3981451 w 3724"/>
                <a:gd name="T11" fmla="*/ 73025 h 162"/>
                <a:gd name="T12" fmla="*/ 5911850 w 3724"/>
                <a:gd name="T13" fmla="*/ 257175 h 162"/>
                <a:gd name="T14" fmla="*/ 0 60000 65536"/>
                <a:gd name="T15" fmla="*/ 0 60000 65536"/>
                <a:gd name="T16" fmla="*/ 0 60000 65536"/>
                <a:gd name="T17" fmla="*/ 0 60000 65536"/>
                <a:gd name="T18" fmla="*/ 0 60000 65536"/>
                <a:gd name="T19" fmla="*/ 0 60000 65536"/>
                <a:gd name="T20" fmla="*/ 0 60000 65536"/>
                <a:gd name="T21" fmla="*/ 0 w 3724"/>
                <a:gd name="T22" fmla="*/ 0 h 162"/>
                <a:gd name="T23" fmla="*/ 3724 w 3724"/>
                <a:gd name="T24" fmla="*/ 162 h 1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 h="162">
                  <a:moveTo>
                    <a:pt x="0" y="150"/>
                  </a:moveTo>
                  <a:cubicBezTo>
                    <a:pt x="49" y="141"/>
                    <a:pt x="181" y="111"/>
                    <a:pt x="296" y="94"/>
                  </a:cubicBezTo>
                  <a:cubicBezTo>
                    <a:pt x="411" y="77"/>
                    <a:pt x="515" y="61"/>
                    <a:pt x="688" y="46"/>
                  </a:cubicBezTo>
                  <a:cubicBezTo>
                    <a:pt x="861" y="31"/>
                    <a:pt x="1127" y="12"/>
                    <a:pt x="1336" y="6"/>
                  </a:cubicBezTo>
                  <a:cubicBezTo>
                    <a:pt x="1545" y="0"/>
                    <a:pt x="1745" y="3"/>
                    <a:pt x="1940" y="10"/>
                  </a:cubicBezTo>
                  <a:cubicBezTo>
                    <a:pt x="2135" y="17"/>
                    <a:pt x="2211" y="21"/>
                    <a:pt x="2508" y="46"/>
                  </a:cubicBezTo>
                  <a:cubicBezTo>
                    <a:pt x="2805" y="71"/>
                    <a:pt x="3471" y="138"/>
                    <a:pt x="3724" y="162"/>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en-US"/>
            </a:p>
          </p:txBody>
        </p:sp>
        <p:sp>
          <p:nvSpPr>
            <p:cNvPr id="56327" name="Line 10">
              <a:extLst>
                <a:ext uri="{FF2B5EF4-FFF2-40B4-BE49-F238E27FC236}">
                  <a16:creationId xmlns:a16="http://schemas.microsoft.com/office/drawing/2014/main" id="{86067B4E-872C-49BA-9451-29DF873BB08B}"/>
                </a:ext>
              </a:extLst>
            </p:cNvPr>
            <p:cNvSpPr>
              <a:spLocks noChangeShapeType="1"/>
            </p:cNvSpPr>
            <p:nvPr/>
          </p:nvSpPr>
          <p:spPr bwMode="auto">
            <a:xfrm>
              <a:off x="5833791" y="3153705"/>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8" name="Line 11">
              <a:extLst>
                <a:ext uri="{FF2B5EF4-FFF2-40B4-BE49-F238E27FC236}">
                  <a16:creationId xmlns:a16="http://schemas.microsoft.com/office/drawing/2014/main" id="{7F09D70A-6353-4AAC-92F4-5DC88E54951D}"/>
                </a:ext>
              </a:extLst>
            </p:cNvPr>
            <p:cNvSpPr>
              <a:spLocks noChangeShapeType="1"/>
            </p:cNvSpPr>
            <p:nvPr/>
          </p:nvSpPr>
          <p:spPr bwMode="auto">
            <a:xfrm>
              <a:off x="8272191" y="3763305"/>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6329" name="Line 12">
              <a:extLst>
                <a:ext uri="{FF2B5EF4-FFF2-40B4-BE49-F238E27FC236}">
                  <a16:creationId xmlns:a16="http://schemas.microsoft.com/office/drawing/2014/main" id="{35438ED9-8530-4AE2-9B36-86BA5D9286B4}"/>
                </a:ext>
              </a:extLst>
            </p:cNvPr>
            <p:cNvSpPr>
              <a:spLocks noChangeShapeType="1"/>
            </p:cNvSpPr>
            <p:nvPr/>
          </p:nvSpPr>
          <p:spPr bwMode="auto">
            <a:xfrm>
              <a:off x="5833791" y="4753905"/>
              <a:ext cx="2438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56330" name="Line 13">
              <a:extLst>
                <a:ext uri="{FF2B5EF4-FFF2-40B4-BE49-F238E27FC236}">
                  <a16:creationId xmlns:a16="http://schemas.microsoft.com/office/drawing/2014/main" id="{A5C06687-9D8F-480E-BF41-28057196884B}"/>
                </a:ext>
              </a:extLst>
            </p:cNvPr>
            <p:cNvSpPr>
              <a:spLocks noChangeShapeType="1"/>
            </p:cNvSpPr>
            <p:nvPr/>
          </p:nvSpPr>
          <p:spPr bwMode="auto">
            <a:xfrm>
              <a:off x="8246791" y="3915705"/>
              <a:ext cx="958850" cy="546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31" name="Line 14">
              <a:extLst>
                <a:ext uri="{FF2B5EF4-FFF2-40B4-BE49-F238E27FC236}">
                  <a16:creationId xmlns:a16="http://schemas.microsoft.com/office/drawing/2014/main" id="{26438FA8-B5A8-4AFA-A5E2-A042919112F6}"/>
                </a:ext>
              </a:extLst>
            </p:cNvPr>
            <p:cNvSpPr>
              <a:spLocks noChangeShapeType="1"/>
            </p:cNvSpPr>
            <p:nvPr/>
          </p:nvSpPr>
          <p:spPr bwMode="auto">
            <a:xfrm>
              <a:off x="8195991" y="4144305"/>
              <a:ext cx="958850" cy="546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32" name="Line 15">
              <a:extLst>
                <a:ext uri="{FF2B5EF4-FFF2-40B4-BE49-F238E27FC236}">
                  <a16:creationId xmlns:a16="http://schemas.microsoft.com/office/drawing/2014/main" id="{30D60083-86DB-44DC-B4E0-8F46FBCEF4AF}"/>
                </a:ext>
              </a:extLst>
            </p:cNvPr>
            <p:cNvSpPr>
              <a:spLocks noChangeShapeType="1"/>
            </p:cNvSpPr>
            <p:nvPr/>
          </p:nvSpPr>
          <p:spPr bwMode="auto">
            <a:xfrm>
              <a:off x="9110391" y="4372905"/>
              <a:ext cx="0" cy="304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56333" name="Text Box 16">
              <a:extLst>
                <a:ext uri="{FF2B5EF4-FFF2-40B4-BE49-F238E27FC236}">
                  <a16:creationId xmlns:a16="http://schemas.microsoft.com/office/drawing/2014/main" id="{6D8C8270-DDB3-4117-9022-A6360B456DC0}"/>
                </a:ext>
              </a:extLst>
            </p:cNvPr>
            <p:cNvSpPr txBox="1">
              <a:spLocks noChangeArrowheads="1"/>
            </p:cNvSpPr>
            <p:nvPr/>
          </p:nvSpPr>
          <p:spPr bwMode="auto">
            <a:xfrm>
              <a:off x="6723419" y="4793334"/>
              <a:ext cx="5309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a:latin typeface="+mn-lt"/>
                </a:rPr>
                <a:t>0.4c</a:t>
              </a:r>
            </a:p>
          </p:txBody>
        </p:sp>
        <p:sp>
          <p:nvSpPr>
            <p:cNvPr id="56334" name="Text Box 17">
              <a:extLst>
                <a:ext uri="{FF2B5EF4-FFF2-40B4-BE49-F238E27FC236}">
                  <a16:creationId xmlns:a16="http://schemas.microsoft.com/office/drawing/2014/main" id="{4A0C4F61-FD46-4080-8196-DEA58D539555}"/>
                </a:ext>
              </a:extLst>
            </p:cNvPr>
            <p:cNvSpPr txBox="1">
              <a:spLocks noChangeArrowheads="1"/>
            </p:cNvSpPr>
            <p:nvPr/>
          </p:nvSpPr>
          <p:spPr bwMode="auto">
            <a:xfrm>
              <a:off x="9186592" y="4469793"/>
              <a:ext cx="635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0.04c</a:t>
              </a:r>
            </a:p>
          </p:txBody>
        </p:sp>
        <p:sp>
          <p:nvSpPr>
            <p:cNvPr id="56335" name="Line 18">
              <a:extLst>
                <a:ext uri="{FF2B5EF4-FFF2-40B4-BE49-F238E27FC236}">
                  <a16:creationId xmlns:a16="http://schemas.microsoft.com/office/drawing/2014/main" id="{506FC336-C743-464A-A8CF-000A2E76A89D}"/>
                </a:ext>
              </a:extLst>
            </p:cNvPr>
            <p:cNvSpPr>
              <a:spLocks noChangeShapeType="1"/>
            </p:cNvSpPr>
            <p:nvPr/>
          </p:nvSpPr>
          <p:spPr bwMode="auto">
            <a:xfrm>
              <a:off x="7814991" y="36109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spAutoFit/>
            </a:bodyPr>
            <a:lstStyle/>
            <a:p>
              <a:endParaRPr lang="en-US"/>
            </a:p>
          </p:txBody>
        </p:sp>
        <p:sp>
          <p:nvSpPr>
            <p:cNvPr id="56336" name="Line 19">
              <a:extLst>
                <a:ext uri="{FF2B5EF4-FFF2-40B4-BE49-F238E27FC236}">
                  <a16:creationId xmlns:a16="http://schemas.microsoft.com/office/drawing/2014/main" id="{12665E75-B8C4-4C0B-B3A4-0A1DC5FD4682}"/>
                </a:ext>
              </a:extLst>
            </p:cNvPr>
            <p:cNvSpPr>
              <a:spLocks noChangeShapeType="1"/>
            </p:cNvSpPr>
            <p:nvPr/>
          </p:nvSpPr>
          <p:spPr bwMode="auto">
            <a:xfrm>
              <a:off x="7586391" y="3610905"/>
              <a:ext cx="0" cy="685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56337" name="Text Box 20">
              <a:extLst>
                <a:ext uri="{FF2B5EF4-FFF2-40B4-BE49-F238E27FC236}">
                  <a16:creationId xmlns:a16="http://schemas.microsoft.com/office/drawing/2014/main" id="{7D65EC55-FCFB-4753-8340-D228ED92AA0F}"/>
                </a:ext>
              </a:extLst>
            </p:cNvPr>
            <p:cNvSpPr txBox="1">
              <a:spLocks noChangeArrowheads="1"/>
            </p:cNvSpPr>
            <p:nvPr/>
          </p:nvSpPr>
          <p:spPr bwMode="auto">
            <a:xfrm rot="16200000">
              <a:off x="7071193" y="3809136"/>
              <a:ext cx="635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0.15c</a:t>
              </a:r>
            </a:p>
          </p:txBody>
        </p:sp>
        <p:sp>
          <p:nvSpPr>
            <p:cNvPr id="56338" name="Line 21">
              <a:extLst>
                <a:ext uri="{FF2B5EF4-FFF2-40B4-BE49-F238E27FC236}">
                  <a16:creationId xmlns:a16="http://schemas.microsoft.com/office/drawing/2014/main" id="{67718761-FB19-4622-B5F9-69C2583CECC4}"/>
                </a:ext>
              </a:extLst>
            </p:cNvPr>
            <p:cNvSpPr>
              <a:spLocks noChangeShapeType="1"/>
            </p:cNvSpPr>
            <p:nvPr/>
          </p:nvSpPr>
          <p:spPr bwMode="auto">
            <a:xfrm>
              <a:off x="11805966" y="3020356"/>
              <a:ext cx="0" cy="1266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39" name="Line 22">
              <a:extLst>
                <a:ext uri="{FF2B5EF4-FFF2-40B4-BE49-F238E27FC236}">
                  <a16:creationId xmlns:a16="http://schemas.microsoft.com/office/drawing/2014/main" id="{1D883556-5465-4F8B-8552-BD0185F08BFD}"/>
                </a:ext>
              </a:extLst>
            </p:cNvPr>
            <p:cNvSpPr>
              <a:spLocks noChangeShapeType="1"/>
            </p:cNvSpPr>
            <p:nvPr/>
          </p:nvSpPr>
          <p:spPr bwMode="auto">
            <a:xfrm>
              <a:off x="5833791" y="3306105"/>
              <a:ext cx="6019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56340" name="Text Box 23">
              <a:extLst>
                <a:ext uri="{FF2B5EF4-FFF2-40B4-BE49-F238E27FC236}">
                  <a16:creationId xmlns:a16="http://schemas.microsoft.com/office/drawing/2014/main" id="{9E37477D-A586-48AD-92CD-E64989B5BAE7}"/>
                </a:ext>
              </a:extLst>
            </p:cNvPr>
            <p:cNvSpPr txBox="1">
              <a:spLocks noChangeArrowheads="1"/>
            </p:cNvSpPr>
            <p:nvPr/>
          </p:nvSpPr>
          <p:spPr bwMode="auto">
            <a:xfrm>
              <a:off x="8561117" y="2956856"/>
              <a:ext cx="271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c</a:t>
              </a:r>
            </a:p>
          </p:txBody>
        </p:sp>
      </p:grpSp>
      <p:sp>
        <p:nvSpPr>
          <p:cNvPr id="56342" name="Line 28">
            <a:extLst>
              <a:ext uri="{FF2B5EF4-FFF2-40B4-BE49-F238E27FC236}">
                <a16:creationId xmlns:a16="http://schemas.microsoft.com/office/drawing/2014/main" id="{C57BFD27-99E5-4A8D-BCAE-A9F28109CF8E}"/>
              </a:ext>
            </a:extLst>
          </p:cNvPr>
          <p:cNvSpPr>
            <a:spLocks noChangeShapeType="1"/>
          </p:cNvSpPr>
          <p:nvPr/>
        </p:nvSpPr>
        <p:spPr bwMode="auto">
          <a:xfrm flipH="1">
            <a:off x="2468561" y="3109253"/>
            <a:ext cx="762000" cy="152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spAutoFit/>
          </a:bodyPr>
          <a:lstStyle/>
          <a:p>
            <a:endParaRPr lang="en-US"/>
          </a:p>
        </p:txBody>
      </p:sp>
      <p:sp>
        <p:nvSpPr>
          <p:cNvPr id="56343" name="Line 29">
            <a:extLst>
              <a:ext uri="{FF2B5EF4-FFF2-40B4-BE49-F238E27FC236}">
                <a16:creationId xmlns:a16="http://schemas.microsoft.com/office/drawing/2014/main" id="{0339CE61-EFD8-4D87-B204-EF12A46A24E6}"/>
              </a:ext>
            </a:extLst>
          </p:cNvPr>
          <p:cNvSpPr>
            <a:spLocks noChangeShapeType="1"/>
          </p:cNvSpPr>
          <p:nvPr/>
        </p:nvSpPr>
        <p:spPr bwMode="auto">
          <a:xfrm>
            <a:off x="3230561" y="3109253"/>
            <a:ext cx="304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6344" name="Line 30">
            <a:extLst>
              <a:ext uri="{FF2B5EF4-FFF2-40B4-BE49-F238E27FC236}">
                <a16:creationId xmlns:a16="http://schemas.microsoft.com/office/drawing/2014/main" id="{FDEE6EC6-E892-4B77-AA15-BC9753A32175}"/>
              </a:ext>
            </a:extLst>
          </p:cNvPr>
          <p:cNvSpPr>
            <a:spLocks noChangeShapeType="1"/>
          </p:cNvSpPr>
          <p:nvPr/>
        </p:nvSpPr>
        <p:spPr bwMode="auto">
          <a:xfrm>
            <a:off x="3611561" y="3109253"/>
            <a:ext cx="304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6345" name="Line 32">
            <a:extLst>
              <a:ext uri="{FF2B5EF4-FFF2-40B4-BE49-F238E27FC236}">
                <a16:creationId xmlns:a16="http://schemas.microsoft.com/office/drawing/2014/main" id="{0E036B17-67D4-4F27-AAA6-967FFAD9883D}"/>
              </a:ext>
            </a:extLst>
          </p:cNvPr>
          <p:cNvSpPr>
            <a:spLocks noChangeShapeType="1"/>
          </p:cNvSpPr>
          <p:nvPr/>
        </p:nvSpPr>
        <p:spPr bwMode="auto">
          <a:xfrm>
            <a:off x="4068761" y="3109253"/>
            <a:ext cx="685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46" name="Line 42">
            <a:extLst>
              <a:ext uri="{FF2B5EF4-FFF2-40B4-BE49-F238E27FC236}">
                <a16:creationId xmlns:a16="http://schemas.microsoft.com/office/drawing/2014/main" id="{47E8DA2B-A840-49F3-ADEC-10B0FB2CE65D}"/>
              </a:ext>
            </a:extLst>
          </p:cNvPr>
          <p:cNvSpPr>
            <a:spLocks noChangeShapeType="1"/>
          </p:cNvSpPr>
          <p:nvPr/>
        </p:nvSpPr>
        <p:spPr bwMode="auto">
          <a:xfrm flipH="1">
            <a:off x="3119437" y="3185453"/>
            <a:ext cx="263525" cy="374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6347" name="Line 43">
            <a:extLst>
              <a:ext uri="{FF2B5EF4-FFF2-40B4-BE49-F238E27FC236}">
                <a16:creationId xmlns:a16="http://schemas.microsoft.com/office/drawing/2014/main" id="{A507B104-1600-4161-9B1A-949E8D2C9F93}"/>
              </a:ext>
            </a:extLst>
          </p:cNvPr>
          <p:cNvSpPr>
            <a:spLocks noChangeShapeType="1"/>
          </p:cNvSpPr>
          <p:nvPr/>
        </p:nvSpPr>
        <p:spPr bwMode="auto">
          <a:xfrm flipH="1">
            <a:off x="3168649" y="3214028"/>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6348" name="Line 44">
            <a:extLst>
              <a:ext uri="{FF2B5EF4-FFF2-40B4-BE49-F238E27FC236}">
                <a16:creationId xmlns:a16="http://schemas.microsoft.com/office/drawing/2014/main" id="{BE836B6D-7C1E-48E6-8AA1-C12E32B366D9}"/>
              </a:ext>
            </a:extLst>
          </p:cNvPr>
          <p:cNvSpPr>
            <a:spLocks noChangeShapeType="1"/>
          </p:cNvSpPr>
          <p:nvPr/>
        </p:nvSpPr>
        <p:spPr bwMode="auto">
          <a:xfrm flipH="1">
            <a:off x="3382961" y="3185453"/>
            <a:ext cx="10668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2" name="Title 1">
            <a:extLst>
              <a:ext uri="{FF2B5EF4-FFF2-40B4-BE49-F238E27FC236}">
                <a16:creationId xmlns:a16="http://schemas.microsoft.com/office/drawing/2014/main" id="{A2C512C5-8851-4BDB-ACEA-6AC7A561E727}"/>
              </a:ext>
            </a:extLst>
          </p:cNvPr>
          <p:cNvSpPr>
            <a:spLocks noGrp="1"/>
          </p:cNvSpPr>
          <p:nvPr>
            <p:ph type="title"/>
          </p:nvPr>
        </p:nvSpPr>
        <p:spPr>
          <a:xfrm>
            <a:off x="609600" y="274638"/>
            <a:ext cx="10972800" cy="1143000"/>
          </a:xfrm>
        </p:spPr>
        <p:txBody>
          <a:bodyPr/>
          <a:lstStyle/>
          <a:p>
            <a:r>
              <a:rPr lang="en-US" dirty="0"/>
              <a:t>8.2.6 Airfoil Databases &amp; Tools</a:t>
            </a:r>
            <a:br>
              <a:rPr lang="en-US" dirty="0"/>
            </a:br>
            <a:r>
              <a:rPr lang="en-US" dirty="0"/>
              <a:t>NACA Airfoil Families: NACA 4 (4-digit series)</a:t>
            </a:r>
            <a:br>
              <a:rPr lang="en-US" dirty="0"/>
            </a:b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46A934E1-3B3C-4889-9EF1-48A5E64F7D63}"/>
              </a:ext>
            </a:extLst>
          </p:cNvPr>
          <p:cNvSpPr>
            <a:spLocks noGrp="1"/>
          </p:cNvSpPr>
          <p:nvPr>
            <p:ph type="title"/>
          </p:nvPr>
        </p:nvSpPr>
        <p:spPr>
          <a:xfrm>
            <a:off x="609600" y="274638"/>
            <a:ext cx="10972800" cy="1143000"/>
          </a:xfrm>
        </p:spPr>
        <p:txBody>
          <a:bodyPr/>
          <a:lstStyle/>
          <a:p>
            <a:r>
              <a:rPr lang="en-US" dirty="0"/>
              <a:t>8.2.6 Airfoil Databases &amp; Tools</a:t>
            </a:r>
            <a:br>
              <a:rPr lang="en-US" dirty="0"/>
            </a:br>
            <a:r>
              <a:rPr lang="en-US" dirty="0"/>
              <a:t>NACA Airfoil Families: NACA 5 (5-digit series)</a:t>
            </a:r>
            <a:br>
              <a:rPr lang="en-US" dirty="0"/>
            </a:br>
            <a:endParaRPr lang="en-US" dirty="0"/>
          </a:p>
        </p:txBody>
      </p:sp>
      <p:sp>
        <p:nvSpPr>
          <p:cNvPr id="4" name="Text Box 2">
            <a:extLst>
              <a:ext uri="{FF2B5EF4-FFF2-40B4-BE49-F238E27FC236}">
                <a16:creationId xmlns:a16="http://schemas.microsoft.com/office/drawing/2014/main" id="{443C6EF0-7913-4AC4-974A-5685877C1EB6}"/>
              </a:ext>
            </a:extLst>
          </p:cNvPr>
          <p:cNvSpPr txBox="1">
            <a:spLocks noChangeArrowheads="1"/>
          </p:cNvSpPr>
          <p:nvPr/>
        </p:nvSpPr>
        <p:spPr bwMode="auto">
          <a:xfrm>
            <a:off x="447677" y="2163625"/>
            <a:ext cx="46212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400"/>
              <a:t>Example: </a:t>
            </a:r>
            <a:r>
              <a:rPr lang="en-GB" altLang="en-US" sz="3600"/>
              <a:t>NACA</a:t>
            </a:r>
            <a:r>
              <a:rPr lang="en-GB" altLang="en-US" sz="2400"/>
              <a:t> </a:t>
            </a:r>
            <a:r>
              <a:rPr lang="en-GB" altLang="en-US" sz="5400"/>
              <a:t>23012</a:t>
            </a:r>
          </a:p>
        </p:txBody>
      </p:sp>
      <p:sp>
        <p:nvSpPr>
          <p:cNvPr id="5" name="Text Box 3">
            <a:extLst>
              <a:ext uri="{FF2B5EF4-FFF2-40B4-BE49-F238E27FC236}">
                <a16:creationId xmlns:a16="http://schemas.microsoft.com/office/drawing/2014/main" id="{838DB499-0F41-40FE-B2D5-6FFD6F7F9520}"/>
              </a:ext>
            </a:extLst>
          </p:cNvPr>
          <p:cNvSpPr txBox="1">
            <a:spLocks noChangeArrowheads="1"/>
          </p:cNvSpPr>
          <p:nvPr/>
        </p:nvSpPr>
        <p:spPr bwMode="auto">
          <a:xfrm>
            <a:off x="523877" y="3535226"/>
            <a:ext cx="472533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j-lt"/>
              </a:rPr>
              <a:t>Maximum camber = 0.02c and </a:t>
            </a:r>
            <a:r>
              <a:rPr lang="en-GB" altLang="en-US" dirty="0" err="1">
                <a:latin typeface="+mj-lt"/>
              </a:rPr>
              <a:t>C</a:t>
            </a:r>
            <a:r>
              <a:rPr lang="en-GB" altLang="en-US" baseline="-25000" dirty="0" err="1">
                <a:latin typeface="+mj-lt"/>
              </a:rPr>
              <a:t>ldes</a:t>
            </a:r>
            <a:r>
              <a:rPr lang="en-GB" altLang="en-US" dirty="0">
                <a:latin typeface="+mj-lt"/>
              </a:rPr>
              <a:t>= 0.15 * 2</a:t>
            </a:r>
            <a:endParaRPr lang="en-GB" altLang="en-US" baseline="-25000" dirty="0">
              <a:latin typeface="+mj-lt"/>
            </a:endParaRPr>
          </a:p>
          <a:p>
            <a:pPr eaLnBrk="1" hangingPunct="1"/>
            <a:endParaRPr lang="en-GB" altLang="en-US" dirty="0">
              <a:latin typeface="+mj-lt"/>
            </a:endParaRPr>
          </a:p>
          <a:p>
            <a:pPr eaLnBrk="1" hangingPunct="1"/>
            <a:r>
              <a:rPr lang="en-GB" altLang="en-US" dirty="0">
                <a:latin typeface="+mj-lt"/>
              </a:rPr>
              <a:t>Position of maximum camber = 0.5 * 30c = 0.15c</a:t>
            </a:r>
          </a:p>
          <a:p>
            <a:pPr eaLnBrk="1" hangingPunct="1"/>
            <a:endParaRPr lang="en-GB" altLang="en-US" dirty="0">
              <a:latin typeface="+mj-lt"/>
            </a:endParaRPr>
          </a:p>
          <a:p>
            <a:pPr eaLnBrk="1" hangingPunct="1"/>
            <a:r>
              <a:rPr lang="en-GB" altLang="en-US" dirty="0">
                <a:latin typeface="+mj-lt"/>
              </a:rPr>
              <a:t>Thickness/chord ratio (t/c) = 0.12c</a:t>
            </a:r>
          </a:p>
        </p:txBody>
      </p:sp>
      <p:sp>
        <p:nvSpPr>
          <p:cNvPr id="6" name="Line 24">
            <a:extLst>
              <a:ext uri="{FF2B5EF4-FFF2-40B4-BE49-F238E27FC236}">
                <a16:creationId xmlns:a16="http://schemas.microsoft.com/office/drawing/2014/main" id="{0BE16F25-5388-4638-BCA5-71FAAEB50CA1}"/>
              </a:ext>
            </a:extLst>
          </p:cNvPr>
          <p:cNvSpPr>
            <a:spLocks noChangeShapeType="1"/>
          </p:cNvSpPr>
          <p:nvPr/>
        </p:nvSpPr>
        <p:spPr bwMode="auto">
          <a:xfrm flipH="1">
            <a:off x="2428876" y="3078025"/>
            <a:ext cx="762000" cy="152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spAutoFit/>
          </a:bodyPr>
          <a:lstStyle/>
          <a:p>
            <a:endParaRPr lang="en-US"/>
          </a:p>
        </p:txBody>
      </p:sp>
      <p:sp>
        <p:nvSpPr>
          <p:cNvPr id="7" name="Line 25">
            <a:extLst>
              <a:ext uri="{FF2B5EF4-FFF2-40B4-BE49-F238E27FC236}">
                <a16:creationId xmlns:a16="http://schemas.microsoft.com/office/drawing/2014/main" id="{B2810BBA-65DB-4C7B-B6E0-AA46F7544B89}"/>
              </a:ext>
            </a:extLst>
          </p:cNvPr>
          <p:cNvSpPr>
            <a:spLocks noChangeShapeType="1"/>
          </p:cNvSpPr>
          <p:nvPr/>
        </p:nvSpPr>
        <p:spPr bwMode="auto">
          <a:xfrm>
            <a:off x="3106739" y="3078025"/>
            <a:ext cx="304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8" name="Line 27">
            <a:extLst>
              <a:ext uri="{FF2B5EF4-FFF2-40B4-BE49-F238E27FC236}">
                <a16:creationId xmlns:a16="http://schemas.microsoft.com/office/drawing/2014/main" id="{AE7694BE-676B-49C5-9541-DC9F4F182F0A}"/>
              </a:ext>
            </a:extLst>
          </p:cNvPr>
          <p:cNvSpPr>
            <a:spLocks noChangeShapeType="1"/>
          </p:cNvSpPr>
          <p:nvPr/>
        </p:nvSpPr>
        <p:spPr bwMode="auto">
          <a:xfrm>
            <a:off x="4298951" y="3078025"/>
            <a:ext cx="685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 name="Line 31">
            <a:extLst>
              <a:ext uri="{FF2B5EF4-FFF2-40B4-BE49-F238E27FC236}">
                <a16:creationId xmlns:a16="http://schemas.microsoft.com/office/drawing/2014/main" id="{94854A4F-4BAC-4F0A-8DEB-C97522C877B2}"/>
              </a:ext>
            </a:extLst>
          </p:cNvPr>
          <p:cNvSpPr>
            <a:spLocks noChangeShapeType="1"/>
          </p:cNvSpPr>
          <p:nvPr/>
        </p:nvSpPr>
        <p:spPr bwMode="auto">
          <a:xfrm flipH="1">
            <a:off x="3079752" y="3154225"/>
            <a:ext cx="263525" cy="374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 name="Line 32">
            <a:extLst>
              <a:ext uri="{FF2B5EF4-FFF2-40B4-BE49-F238E27FC236}">
                <a16:creationId xmlns:a16="http://schemas.microsoft.com/office/drawing/2014/main" id="{B4972664-5448-42E5-9C7C-15CB65480868}"/>
              </a:ext>
            </a:extLst>
          </p:cNvPr>
          <p:cNvSpPr>
            <a:spLocks noChangeShapeType="1"/>
          </p:cNvSpPr>
          <p:nvPr/>
        </p:nvSpPr>
        <p:spPr bwMode="auto">
          <a:xfrm flipH="1">
            <a:off x="3128964" y="3182800"/>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1" name="Line 33">
            <a:extLst>
              <a:ext uri="{FF2B5EF4-FFF2-40B4-BE49-F238E27FC236}">
                <a16:creationId xmlns:a16="http://schemas.microsoft.com/office/drawing/2014/main" id="{3C8DD3C6-65C4-497D-B10D-AF17CCC8CB97}"/>
              </a:ext>
            </a:extLst>
          </p:cNvPr>
          <p:cNvSpPr>
            <a:spLocks noChangeShapeType="1"/>
          </p:cNvSpPr>
          <p:nvPr/>
        </p:nvSpPr>
        <p:spPr bwMode="auto">
          <a:xfrm flipH="1">
            <a:off x="3343276" y="3154225"/>
            <a:ext cx="10668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2" name="Line 34">
            <a:extLst>
              <a:ext uri="{FF2B5EF4-FFF2-40B4-BE49-F238E27FC236}">
                <a16:creationId xmlns:a16="http://schemas.microsoft.com/office/drawing/2014/main" id="{C8FB5A1C-85D9-4445-A21E-CD90D5150679}"/>
              </a:ext>
            </a:extLst>
          </p:cNvPr>
          <p:cNvSpPr>
            <a:spLocks noChangeShapeType="1"/>
          </p:cNvSpPr>
          <p:nvPr/>
        </p:nvSpPr>
        <p:spPr bwMode="auto">
          <a:xfrm>
            <a:off x="3530602" y="3078025"/>
            <a:ext cx="6508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 name="Rectangle 35">
            <a:extLst>
              <a:ext uri="{FF2B5EF4-FFF2-40B4-BE49-F238E27FC236}">
                <a16:creationId xmlns:a16="http://schemas.microsoft.com/office/drawing/2014/main" id="{DDAFD2D8-641C-4465-A8F4-9FF940168345}"/>
              </a:ext>
            </a:extLst>
          </p:cNvPr>
          <p:cNvSpPr>
            <a:spLocks noChangeArrowheads="1"/>
          </p:cNvSpPr>
          <p:nvPr/>
        </p:nvSpPr>
        <p:spPr bwMode="auto">
          <a:xfrm>
            <a:off x="3422651" y="3548202"/>
            <a:ext cx="1463185" cy="369332"/>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nl-NL" altLang="en-US"/>
          </a:p>
        </p:txBody>
      </p:sp>
      <p:sp>
        <p:nvSpPr>
          <p:cNvPr id="14" name="Text Box 36">
            <a:extLst>
              <a:ext uri="{FF2B5EF4-FFF2-40B4-BE49-F238E27FC236}">
                <a16:creationId xmlns:a16="http://schemas.microsoft.com/office/drawing/2014/main" id="{8057CD7C-126F-46C7-A899-279FF518E773}"/>
              </a:ext>
            </a:extLst>
          </p:cNvPr>
          <p:cNvSpPr txBox="1">
            <a:spLocks noChangeArrowheads="1"/>
          </p:cNvSpPr>
          <p:nvPr/>
        </p:nvSpPr>
        <p:spPr bwMode="auto">
          <a:xfrm>
            <a:off x="4248735" y="5019539"/>
            <a:ext cx="4410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j-lt"/>
              </a:rPr>
              <a:t>Possibility to select airfoil directly on the base of the required design lift coefficient. </a:t>
            </a:r>
          </a:p>
          <a:p>
            <a:pPr eaLnBrk="1" hangingPunct="1"/>
            <a:r>
              <a:rPr lang="en-GB" altLang="en-US" dirty="0" err="1">
                <a:latin typeface="+mj-lt"/>
              </a:rPr>
              <a:t>C</a:t>
            </a:r>
            <a:r>
              <a:rPr lang="en-GB" altLang="en-US" baseline="-25000" dirty="0" err="1">
                <a:latin typeface="+mj-lt"/>
              </a:rPr>
              <a:t>ldes</a:t>
            </a:r>
            <a:r>
              <a:rPr lang="en-GB" altLang="en-US" dirty="0">
                <a:latin typeface="+mj-lt"/>
              </a:rPr>
              <a:t> = first digit times 0.15</a:t>
            </a:r>
            <a:endParaRPr lang="en-GB" altLang="en-US" baseline="-25000" dirty="0">
              <a:latin typeface="+mj-lt"/>
            </a:endParaRPr>
          </a:p>
        </p:txBody>
      </p:sp>
      <p:sp>
        <p:nvSpPr>
          <p:cNvPr id="15" name="Line 39">
            <a:extLst>
              <a:ext uri="{FF2B5EF4-FFF2-40B4-BE49-F238E27FC236}">
                <a16:creationId xmlns:a16="http://schemas.microsoft.com/office/drawing/2014/main" id="{25833DD4-69D3-43E3-819A-9656B030A7C2}"/>
              </a:ext>
            </a:extLst>
          </p:cNvPr>
          <p:cNvSpPr>
            <a:spLocks noChangeShapeType="1"/>
          </p:cNvSpPr>
          <p:nvPr/>
        </p:nvSpPr>
        <p:spPr bwMode="auto">
          <a:xfrm>
            <a:off x="4708804" y="3910273"/>
            <a:ext cx="894492" cy="1242614"/>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pSp>
        <p:nvGrpSpPr>
          <p:cNvPr id="18" name="Group 17">
            <a:extLst>
              <a:ext uri="{FF2B5EF4-FFF2-40B4-BE49-F238E27FC236}">
                <a16:creationId xmlns:a16="http://schemas.microsoft.com/office/drawing/2014/main" id="{90A2361E-D0E5-47C7-A10C-9AD0BACB9A66}"/>
              </a:ext>
            </a:extLst>
          </p:cNvPr>
          <p:cNvGrpSpPr/>
          <p:nvPr/>
        </p:nvGrpSpPr>
        <p:grpSpPr>
          <a:xfrm>
            <a:off x="6715126" y="2850605"/>
            <a:ext cx="5164471" cy="1674038"/>
            <a:chOff x="6051550" y="2699408"/>
            <a:chExt cx="6477000" cy="2099488"/>
          </a:xfrm>
        </p:grpSpPr>
        <p:pic>
          <p:nvPicPr>
            <p:cNvPr id="57346" name="Picture 37">
              <a:extLst>
                <a:ext uri="{FF2B5EF4-FFF2-40B4-BE49-F238E27FC236}">
                  <a16:creationId xmlns:a16="http://schemas.microsoft.com/office/drawing/2014/main" id="{0333B177-F7E8-4B42-A25D-2B5A233914C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500" t="45999" r="33749" b="44000"/>
            <a:stretch>
              <a:fillRect/>
            </a:stretch>
          </p:blipFill>
          <p:spPr bwMode="auto">
            <a:xfrm>
              <a:off x="6096000" y="3283608"/>
              <a:ext cx="643255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7349" name="Line 5">
              <a:extLst>
                <a:ext uri="{FF2B5EF4-FFF2-40B4-BE49-F238E27FC236}">
                  <a16:creationId xmlns:a16="http://schemas.microsoft.com/office/drawing/2014/main" id="{041DC3F3-ABD7-4CC7-8A2E-C7CEE4C7DE41}"/>
                </a:ext>
              </a:extLst>
            </p:cNvPr>
            <p:cNvSpPr>
              <a:spLocks noChangeShapeType="1"/>
            </p:cNvSpPr>
            <p:nvPr/>
          </p:nvSpPr>
          <p:spPr bwMode="auto">
            <a:xfrm>
              <a:off x="6051550" y="3918607"/>
              <a:ext cx="6477000" cy="1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7351" name="Line 7">
              <a:extLst>
                <a:ext uri="{FF2B5EF4-FFF2-40B4-BE49-F238E27FC236}">
                  <a16:creationId xmlns:a16="http://schemas.microsoft.com/office/drawing/2014/main" id="{8195D1C1-0171-4313-8FB6-F184DF288452}"/>
                </a:ext>
              </a:extLst>
            </p:cNvPr>
            <p:cNvSpPr>
              <a:spLocks noChangeShapeType="1"/>
            </p:cNvSpPr>
            <p:nvPr/>
          </p:nvSpPr>
          <p:spPr bwMode="auto">
            <a:xfrm>
              <a:off x="6356350" y="2896257"/>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7352" name="Line 8">
              <a:extLst>
                <a:ext uri="{FF2B5EF4-FFF2-40B4-BE49-F238E27FC236}">
                  <a16:creationId xmlns:a16="http://schemas.microsoft.com/office/drawing/2014/main" id="{6F5888B8-4F78-43EA-AD47-67289081EA42}"/>
                </a:ext>
              </a:extLst>
            </p:cNvPr>
            <p:cNvSpPr>
              <a:spLocks noChangeShapeType="1"/>
            </p:cNvSpPr>
            <p:nvPr/>
          </p:nvSpPr>
          <p:spPr bwMode="auto">
            <a:xfrm>
              <a:off x="7499350" y="3505857"/>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7353" name="Line 9">
              <a:extLst>
                <a:ext uri="{FF2B5EF4-FFF2-40B4-BE49-F238E27FC236}">
                  <a16:creationId xmlns:a16="http://schemas.microsoft.com/office/drawing/2014/main" id="{ED42BECF-5AE2-4BC3-AFC0-B7D0FA84F127}"/>
                </a:ext>
              </a:extLst>
            </p:cNvPr>
            <p:cNvSpPr>
              <a:spLocks noChangeShapeType="1"/>
            </p:cNvSpPr>
            <p:nvPr/>
          </p:nvSpPr>
          <p:spPr bwMode="auto">
            <a:xfrm>
              <a:off x="6356350" y="4496457"/>
              <a:ext cx="11430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7354" name="Line 10">
              <a:extLst>
                <a:ext uri="{FF2B5EF4-FFF2-40B4-BE49-F238E27FC236}">
                  <a16:creationId xmlns:a16="http://schemas.microsoft.com/office/drawing/2014/main" id="{079E227A-45B2-4E32-AF74-A269B7131C98}"/>
                </a:ext>
              </a:extLst>
            </p:cNvPr>
            <p:cNvSpPr>
              <a:spLocks noChangeShapeType="1"/>
            </p:cNvSpPr>
            <p:nvPr/>
          </p:nvSpPr>
          <p:spPr bwMode="auto">
            <a:xfrm>
              <a:off x="7512050" y="3829707"/>
              <a:ext cx="958850" cy="546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7355" name="Line 11">
              <a:extLst>
                <a:ext uri="{FF2B5EF4-FFF2-40B4-BE49-F238E27FC236}">
                  <a16:creationId xmlns:a16="http://schemas.microsoft.com/office/drawing/2014/main" id="{A6474079-6FFA-487F-9A1F-A64F9B5FBC64}"/>
                </a:ext>
              </a:extLst>
            </p:cNvPr>
            <p:cNvSpPr>
              <a:spLocks noChangeShapeType="1"/>
            </p:cNvSpPr>
            <p:nvPr/>
          </p:nvSpPr>
          <p:spPr bwMode="auto">
            <a:xfrm>
              <a:off x="7499350" y="3931307"/>
              <a:ext cx="958850" cy="546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7356" name="Line 12">
              <a:extLst>
                <a:ext uri="{FF2B5EF4-FFF2-40B4-BE49-F238E27FC236}">
                  <a16:creationId xmlns:a16="http://schemas.microsoft.com/office/drawing/2014/main" id="{DA29F8EF-8826-4BDA-87A4-6FD0917644D0}"/>
                </a:ext>
              </a:extLst>
            </p:cNvPr>
            <p:cNvSpPr>
              <a:spLocks noChangeShapeType="1"/>
            </p:cNvSpPr>
            <p:nvPr/>
          </p:nvSpPr>
          <p:spPr bwMode="auto">
            <a:xfrm>
              <a:off x="8432800" y="4242457"/>
              <a:ext cx="0" cy="304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57357" name="Text Box 13">
              <a:extLst>
                <a:ext uri="{FF2B5EF4-FFF2-40B4-BE49-F238E27FC236}">
                  <a16:creationId xmlns:a16="http://schemas.microsoft.com/office/drawing/2014/main" id="{3F3B9A18-4220-4526-A83F-5B9204F0BD40}"/>
                </a:ext>
              </a:extLst>
            </p:cNvPr>
            <p:cNvSpPr txBox="1">
              <a:spLocks noChangeArrowheads="1"/>
            </p:cNvSpPr>
            <p:nvPr/>
          </p:nvSpPr>
          <p:spPr bwMode="auto">
            <a:xfrm>
              <a:off x="6545573" y="4460342"/>
              <a:ext cx="635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0.15c</a:t>
              </a:r>
            </a:p>
          </p:txBody>
        </p:sp>
        <p:sp>
          <p:nvSpPr>
            <p:cNvPr id="57358" name="Text Box 14">
              <a:extLst>
                <a:ext uri="{FF2B5EF4-FFF2-40B4-BE49-F238E27FC236}">
                  <a16:creationId xmlns:a16="http://schemas.microsoft.com/office/drawing/2014/main" id="{BE4222F5-0E69-46E4-A50D-FECFE65937C2}"/>
                </a:ext>
              </a:extLst>
            </p:cNvPr>
            <p:cNvSpPr txBox="1">
              <a:spLocks noChangeArrowheads="1"/>
            </p:cNvSpPr>
            <p:nvPr/>
          </p:nvSpPr>
          <p:spPr bwMode="auto">
            <a:xfrm>
              <a:off x="8489951" y="4267858"/>
              <a:ext cx="635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a:latin typeface="+mn-lt"/>
                </a:rPr>
                <a:t>0.02c</a:t>
              </a:r>
            </a:p>
          </p:txBody>
        </p:sp>
        <p:sp>
          <p:nvSpPr>
            <p:cNvPr id="57359" name="Line 15">
              <a:extLst>
                <a:ext uri="{FF2B5EF4-FFF2-40B4-BE49-F238E27FC236}">
                  <a16:creationId xmlns:a16="http://schemas.microsoft.com/office/drawing/2014/main" id="{1EBEDCCF-2E3F-4898-9CB7-8D086116FE1B}"/>
                </a:ext>
              </a:extLst>
            </p:cNvPr>
            <p:cNvSpPr>
              <a:spLocks noChangeShapeType="1"/>
            </p:cNvSpPr>
            <p:nvPr/>
          </p:nvSpPr>
          <p:spPr bwMode="auto">
            <a:xfrm>
              <a:off x="8337550" y="335345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spAutoFit/>
            </a:bodyPr>
            <a:lstStyle/>
            <a:p>
              <a:endParaRPr lang="en-US"/>
            </a:p>
          </p:txBody>
        </p:sp>
        <p:sp>
          <p:nvSpPr>
            <p:cNvPr id="57360" name="Line 16">
              <a:extLst>
                <a:ext uri="{FF2B5EF4-FFF2-40B4-BE49-F238E27FC236}">
                  <a16:creationId xmlns:a16="http://schemas.microsoft.com/office/drawing/2014/main" id="{C06BD0B5-B50A-4D70-A462-CC0E49AC7473}"/>
                </a:ext>
              </a:extLst>
            </p:cNvPr>
            <p:cNvSpPr>
              <a:spLocks noChangeShapeType="1"/>
            </p:cNvSpPr>
            <p:nvPr/>
          </p:nvSpPr>
          <p:spPr bwMode="auto">
            <a:xfrm flipH="1">
              <a:off x="7874000" y="3505857"/>
              <a:ext cx="6350" cy="635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7361" name="Text Box 17">
              <a:extLst>
                <a:ext uri="{FF2B5EF4-FFF2-40B4-BE49-F238E27FC236}">
                  <a16:creationId xmlns:a16="http://schemas.microsoft.com/office/drawing/2014/main" id="{405AE802-73F3-4136-9B44-A00476CD4590}"/>
                </a:ext>
              </a:extLst>
            </p:cNvPr>
            <p:cNvSpPr txBox="1">
              <a:spLocks noChangeArrowheads="1"/>
            </p:cNvSpPr>
            <p:nvPr/>
          </p:nvSpPr>
          <p:spPr bwMode="auto">
            <a:xfrm>
              <a:off x="8185151" y="3124858"/>
              <a:ext cx="635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a:latin typeface="+mn-lt"/>
                </a:rPr>
                <a:t>0.12c</a:t>
              </a:r>
            </a:p>
          </p:txBody>
        </p:sp>
        <p:sp>
          <p:nvSpPr>
            <p:cNvPr id="57362" name="Line 18">
              <a:extLst>
                <a:ext uri="{FF2B5EF4-FFF2-40B4-BE49-F238E27FC236}">
                  <a16:creationId xmlns:a16="http://schemas.microsoft.com/office/drawing/2014/main" id="{8268DE62-435E-4448-BBF2-FF32975992BA}"/>
                </a:ext>
              </a:extLst>
            </p:cNvPr>
            <p:cNvSpPr>
              <a:spLocks noChangeShapeType="1"/>
            </p:cNvSpPr>
            <p:nvPr/>
          </p:nvSpPr>
          <p:spPr bwMode="auto">
            <a:xfrm>
              <a:off x="12328525" y="2762908"/>
              <a:ext cx="0" cy="1266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7363" name="Line 19">
              <a:extLst>
                <a:ext uri="{FF2B5EF4-FFF2-40B4-BE49-F238E27FC236}">
                  <a16:creationId xmlns:a16="http://schemas.microsoft.com/office/drawing/2014/main" id="{EC4B8F34-DD00-4155-BCDE-95AA9B92C2B8}"/>
                </a:ext>
              </a:extLst>
            </p:cNvPr>
            <p:cNvSpPr>
              <a:spLocks noChangeShapeType="1"/>
            </p:cNvSpPr>
            <p:nvPr/>
          </p:nvSpPr>
          <p:spPr bwMode="auto">
            <a:xfrm>
              <a:off x="6356350" y="3048657"/>
              <a:ext cx="59721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7364" name="Text Box 20">
              <a:extLst>
                <a:ext uri="{FF2B5EF4-FFF2-40B4-BE49-F238E27FC236}">
                  <a16:creationId xmlns:a16="http://schemas.microsoft.com/office/drawing/2014/main" id="{5E1F0E72-A7CF-470D-BEF6-E76C4005DF6E}"/>
                </a:ext>
              </a:extLst>
            </p:cNvPr>
            <p:cNvSpPr txBox="1">
              <a:spLocks noChangeArrowheads="1"/>
            </p:cNvSpPr>
            <p:nvPr/>
          </p:nvSpPr>
          <p:spPr bwMode="auto">
            <a:xfrm>
              <a:off x="9083676" y="2699408"/>
              <a:ext cx="271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a:latin typeface="+mn-lt"/>
                </a:rPr>
                <a:t>c</a:t>
              </a:r>
            </a:p>
          </p:txBody>
        </p:sp>
        <p:sp>
          <p:nvSpPr>
            <p:cNvPr id="57375" name="Line 38">
              <a:extLst>
                <a:ext uri="{FF2B5EF4-FFF2-40B4-BE49-F238E27FC236}">
                  <a16:creationId xmlns:a16="http://schemas.microsoft.com/office/drawing/2014/main" id="{5F76D46D-A263-4185-B2FE-C6274F1D129C}"/>
                </a:ext>
              </a:extLst>
            </p:cNvPr>
            <p:cNvSpPr>
              <a:spLocks noChangeShapeType="1"/>
            </p:cNvSpPr>
            <p:nvPr/>
          </p:nvSpPr>
          <p:spPr bwMode="auto">
            <a:xfrm flipV="1">
              <a:off x="7880350" y="3353457"/>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7" name="Freeform 6">
              <a:extLst>
                <a:ext uri="{FF2B5EF4-FFF2-40B4-BE49-F238E27FC236}">
                  <a16:creationId xmlns:a16="http://schemas.microsoft.com/office/drawing/2014/main" id="{0F2295BB-D89D-4C77-8EA9-243B47DD4C59}"/>
                </a:ext>
              </a:extLst>
            </p:cNvPr>
            <p:cNvSpPr>
              <a:spLocks/>
            </p:cNvSpPr>
            <p:nvPr/>
          </p:nvSpPr>
          <p:spPr bwMode="auto">
            <a:xfrm>
              <a:off x="6378576" y="3794385"/>
              <a:ext cx="5911850" cy="114300"/>
            </a:xfrm>
            <a:custGeom>
              <a:avLst/>
              <a:gdLst>
                <a:gd name="T0" fmla="*/ 0 w 3724"/>
                <a:gd name="T1" fmla="*/ 87312 h 72"/>
                <a:gd name="T2" fmla="*/ 184150 w 3724"/>
                <a:gd name="T3" fmla="*/ 61912 h 72"/>
                <a:gd name="T4" fmla="*/ 755650 w 3724"/>
                <a:gd name="T5" fmla="*/ 23812 h 72"/>
                <a:gd name="T6" fmla="*/ 1631950 w 3724"/>
                <a:gd name="T7" fmla="*/ 4762 h 72"/>
                <a:gd name="T8" fmla="*/ 3130550 w 3724"/>
                <a:gd name="T9" fmla="*/ 55563 h 72"/>
                <a:gd name="T10" fmla="*/ 4914900 w 3724"/>
                <a:gd name="T11" fmla="*/ 106363 h 72"/>
                <a:gd name="T12" fmla="*/ 5911850 w 3724"/>
                <a:gd name="T13" fmla="*/ 106363 h 72"/>
                <a:gd name="T14" fmla="*/ 0 60000 65536"/>
                <a:gd name="T15" fmla="*/ 0 60000 65536"/>
                <a:gd name="T16" fmla="*/ 0 60000 65536"/>
                <a:gd name="T17" fmla="*/ 0 60000 65536"/>
                <a:gd name="T18" fmla="*/ 0 60000 65536"/>
                <a:gd name="T19" fmla="*/ 0 60000 65536"/>
                <a:gd name="T20" fmla="*/ 0 60000 65536"/>
                <a:gd name="T21" fmla="*/ 0 w 3724"/>
                <a:gd name="T22" fmla="*/ 0 h 72"/>
                <a:gd name="T23" fmla="*/ 3724 w 3724"/>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 h="72">
                  <a:moveTo>
                    <a:pt x="0" y="55"/>
                  </a:moveTo>
                  <a:cubicBezTo>
                    <a:pt x="19" y="52"/>
                    <a:pt x="37" y="46"/>
                    <a:pt x="116" y="39"/>
                  </a:cubicBezTo>
                  <a:cubicBezTo>
                    <a:pt x="195" y="32"/>
                    <a:pt x="324" y="21"/>
                    <a:pt x="476" y="15"/>
                  </a:cubicBezTo>
                  <a:cubicBezTo>
                    <a:pt x="628" y="9"/>
                    <a:pt x="779" y="0"/>
                    <a:pt x="1028" y="3"/>
                  </a:cubicBezTo>
                  <a:cubicBezTo>
                    <a:pt x="1277" y="6"/>
                    <a:pt x="1627" y="24"/>
                    <a:pt x="1972" y="35"/>
                  </a:cubicBezTo>
                  <a:cubicBezTo>
                    <a:pt x="2317" y="46"/>
                    <a:pt x="2804" y="62"/>
                    <a:pt x="3096" y="67"/>
                  </a:cubicBezTo>
                  <a:cubicBezTo>
                    <a:pt x="3388" y="72"/>
                    <a:pt x="3593" y="67"/>
                    <a:pt x="3724" y="67"/>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3">
            <a:extLst>
              <a:ext uri="{FF2B5EF4-FFF2-40B4-BE49-F238E27FC236}">
                <a16:creationId xmlns:a16="http://schemas.microsoft.com/office/drawing/2014/main" id="{AC59AE96-53AB-4264-8841-A8BDC4AE1087}"/>
              </a:ext>
            </a:extLst>
          </p:cNvPr>
          <p:cNvSpPr txBox="1">
            <a:spLocks noChangeArrowheads="1"/>
          </p:cNvSpPr>
          <p:nvPr/>
        </p:nvSpPr>
        <p:spPr bwMode="auto">
          <a:xfrm>
            <a:off x="575689" y="2205924"/>
            <a:ext cx="533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400"/>
              <a:t>Example: </a:t>
            </a:r>
            <a:r>
              <a:rPr lang="en-GB" altLang="en-US" sz="3600"/>
              <a:t>NACA</a:t>
            </a:r>
            <a:r>
              <a:rPr lang="en-GB" altLang="en-US" sz="2400"/>
              <a:t> </a:t>
            </a:r>
            <a:r>
              <a:rPr lang="en-GB" altLang="en-US" sz="5400"/>
              <a:t>64</a:t>
            </a:r>
            <a:r>
              <a:rPr lang="en-GB" altLang="en-US" sz="5400" baseline="-25000"/>
              <a:t>3</a:t>
            </a:r>
            <a:r>
              <a:rPr lang="en-GB" altLang="en-US" sz="5400"/>
              <a:t> -212</a:t>
            </a:r>
          </a:p>
        </p:txBody>
      </p:sp>
      <p:sp>
        <p:nvSpPr>
          <p:cNvPr id="58372" name="Text Box 4">
            <a:extLst>
              <a:ext uri="{FF2B5EF4-FFF2-40B4-BE49-F238E27FC236}">
                <a16:creationId xmlns:a16="http://schemas.microsoft.com/office/drawing/2014/main" id="{BA78D417-A3A4-47B8-A17D-90475DAE48FF}"/>
              </a:ext>
            </a:extLst>
          </p:cNvPr>
          <p:cNvSpPr txBox="1">
            <a:spLocks noChangeArrowheads="1"/>
          </p:cNvSpPr>
          <p:nvPr/>
        </p:nvSpPr>
        <p:spPr bwMode="auto">
          <a:xfrm>
            <a:off x="651889" y="3348924"/>
            <a:ext cx="790601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Indicate series</a:t>
            </a:r>
          </a:p>
          <a:p>
            <a:pPr eaLnBrk="1" hangingPunct="1"/>
            <a:endParaRPr lang="en-GB" altLang="en-US"/>
          </a:p>
          <a:p>
            <a:pPr eaLnBrk="1" hangingPunct="1"/>
            <a:r>
              <a:rPr lang="en-GB" altLang="en-US"/>
              <a:t>Location of maximum pressure in tenth of c = 0.4c</a:t>
            </a:r>
          </a:p>
          <a:p>
            <a:pPr eaLnBrk="1" hangingPunct="1"/>
            <a:endParaRPr lang="en-GB" altLang="en-US"/>
          </a:p>
          <a:p>
            <a:pPr eaLnBrk="1" hangingPunct="1"/>
            <a:r>
              <a:rPr lang="en-GB" altLang="en-US"/>
              <a:t>Extent of drag bucket: C</a:t>
            </a:r>
            <a:r>
              <a:rPr lang="en-GB" altLang="en-US" baseline="-25000"/>
              <a:t>ldes</a:t>
            </a:r>
            <a:r>
              <a:rPr lang="en-GB" altLang="en-US"/>
              <a:t> </a:t>
            </a:r>
            <a:r>
              <a:rPr lang="en-US" altLang="en-US">
                <a:cs typeface="Tahoma" panose="020B0604030504040204" pitchFamily="34" charset="0"/>
              </a:rPr>
              <a:t>±0.3</a:t>
            </a:r>
            <a:endParaRPr lang="en-GB" altLang="en-US"/>
          </a:p>
          <a:p>
            <a:pPr eaLnBrk="1" hangingPunct="1"/>
            <a:endParaRPr lang="en-GB" altLang="en-US"/>
          </a:p>
          <a:p>
            <a:pPr eaLnBrk="1" hangingPunct="1"/>
            <a:r>
              <a:rPr lang="en-GB" altLang="en-US"/>
              <a:t>Design lift coefficient: C</a:t>
            </a:r>
            <a:r>
              <a:rPr lang="en-GB" altLang="en-US" baseline="-25000"/>
              <a:t>ldes</a:t>
            </a:r>
            <a:r>
              <a:rPr lang="en-GB" altLang="en-US"/>
              <a:t> = 0.2		Thickness/chord ratio (t/c) = 0.12c</a:t>
            </a:r>
          </a:p>
        </p:txBody>
      </p:sp>
      <p:sp>
        <p:nvSpPr>
          <p:cNvPr id="58385" name="Line 25">
            <a:extLst>
              <a:ext uri="{FF2B5EF4-FFF2-40B4-BE49-F238E27FC236}">
                <a16:creationId xmlns:a16="http://schemas.microsoft.com/office/drawing/2014/main" id="{6495822A-B235-499C-9021-32635AD70DDD}"/>
              </a:ext>
            </a:extLst>
          </p:cNvPr>
          <p:cNvSpPr>
            <a:spLocks noChangeShapeType="1"/>
          </p:cNvSpPr>
          <p:nvPr/>
        </p:nvSpPr>
        <p:spPr bwMode="auto">
          <a:xfrm flipH="1">
            <a:off x="2556889" y="3272724"/>
            <a:ext cx="762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8386" name="Line 26">
            <a:extLst>
              <a:ext uri="{FF2B5EF4-FFF2-40B4-BE49-F238E27FC236}">
                <a16:creationId xmlns:a16="http://schemas.microsoft.com/office/drawing/2014/main" id="{5A1808E4-7983-4923-A57F-0384DC8DACB1}"/>
              </a:ext>
            </a:extLst>
          </p:cNvPr>
          <p:cNvSpPr>
            <a:spLocks noChangeShapeType="1"/>
          </p:cNvSpPr>
          <p:nvPr/>
        </p:nvSpPr>
        <p:spPr bwMode="auto">
          <a:xfrm flipH="1">
            <a:off x="3166489" y="3272724"/>
            <a:ext cx="609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8387" name="Line 27">
            <a:extLst>
              <a:ext uri="{FF2B5EF4-FFF2-40B4-BE49-F238E27FC236}">
                <a16:creationId xmlns:a16="http://schemas.microsoft.com/office/drawing/2014/main" id="{821D7CDC-CB72-43E2-AB6E-F2F774ECC79A}"/>
              </a:ext>
            </a:extLst>
          </p:cNvPr>
          <p:cNvSpPr>
            <a:spLocks noChangeShapeType="1"/>
          </p:cNvSpPr>
          <p:nvPr/>
        </p:nvSpPr>
        <p:spPr bwMode="auto">
          <a:xfrm flipH="1">
            <a:off x="3547489" y="3348924"/>
            <a:ext cx="6096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7" name="Group 6">
            <a:extLst>
              <a:ext uri="{FF2B5EF4-FFF2-40B4-BE49-F238E27FC236}">
                <a16:creationId xmlns:a16="http://schemas.microsoft.com/office/drawing/2014/main" id="{90B563FC-587E-4A32-A248-5E70554C88D2}"/>
              </a:ext>
            </a:extLst>
          </p:cNvPr>
          <p:cNvGrpSpPr/>
          <p:nvPr/>
        </p:nvGrpSpPr>
        <p:grpSpPr>
          <a:xfrm>
            <a:off x="7814689" y="2834536"/>
            <a:ext cx="4354606" cy="1457326"/>
            <a:chOff x="2628900" y="3479801"/>
            <a:chExt cx="7162800" cy="2397125"/>
          </a:xfrm>
        </p:grpSpPr>
        <p:pic>
          <p:nvPicPr>
            <p:cNvPr id="58370" name="Picture 38">
              <a:extLst>
                <a:ext uri="{FF2B5EF4-FFF2-40B4-BE49-F238E27FC236}">
                  <a16:creationId xmlns:a16="http://schemas.microsoft.com/office/drawing/2014/main" id="{B0F79FA1-E517-4A7A-BDE5-32FED9F65F7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8958" t="50999" r="3125" b="38000"/>
            <a:stretch>
              <a:fillRect/>
            </a:stretch>
          </p:blipFill>
          <p:spPr bwMode="auto">
            <a:xfrm>
              <a:off x="2794000" y="3479801"/>
              <a:ext cx="6375400"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8373" name="Line 5">
              <a:extLst>
                <a:ext uri="{FF2B5EF4-FFF2-40B4-BE49-F238E27FC236}">
                  <a16:creationId xmlns:a16="http://schemas.microsoft.com/office/drawing/2014/main" id="{8C487FC3-69E9-4DC0-BE44-5699C1A5FC8E}"/>
                </a:ext>
              </a:extLst>
            </p:cNvPr>
            <p:cNvSpPr>
              <a:spLocks noChangeShapeType="1"/>
            </p:cNvSpPr>
            <p:nvPr/>
          </p:nvSpPr>
          <p:spPr bwMode="auto">
            <a:xfrm>
              <a:off x="2628900" y="4972050"/>
              <a:ext cx="716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8374" name="Line 7">
              <a:extLst>
                <a:ext uri="{FF2B5EF4-FFF2-40B4-BE49-F238E27FC236}">
                  <a16:creationId xmlns:a16="http://schemas.microsoft.com/office/drawing/2014/main" id="{44B6FE44-97ED-4BF0-9E56-A8B559D4B782}"/>
                </a:ext>
              </a:extLst>
            </p:cNvPr>
            <p:cNvSpPr>
              <a:spLocks noChangeShapeType="1"/>
            </p:cNvSpPr>
            <p:nvPr/>
          </p:nvSpPr>
          <p:spPr bwMode="auto">
            <a:xfrm>
              <a:off x="2971800" y="3962400"/>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8375" name="Line 15">
              <a:extLst>
                <a:ext uri="{FF2B5EF4-FFF2-40B4-BE49-F238E27FC236}">
                  <a16:creationId xmlns:a16="http://schemas.microsoft.com/office/drawing/2014/main" id="{AB7F9A86-D6D7-4DE1-90DB-A8C3054AB70F}"/>
                </a:ext>
              </a:extLst>
            </p:cNvPr>
            <p:cNvSpPr>
              <a:spLocks noChangeShapeType="1"/>
            </p:cNvSpPr>
            <p:nvPr/>
          </p:nvSpPr>
          <p:spPr bwMode="auto">
            <a:xfrm>
              <a:off x="4953000" y="44196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wrap="none">
              <a:spAutoFit/>
            </a:bodyPr>
            <a:lstStyle/>
            <a:p>
              <a:endParaRPr lang="en-US"/>
            </a:p>
          </p:txBody>
        </p:sp>
        <p:sp>
          <p:nvSpPr>
            <p:cNvPr id="58376" name="Line 16">
              <a:extLst>
                <a:ext uri="{FF2B5EF4-FFF2-40B4-BE49-F238E27FC236}">
                  <a16:creationId xmlns:a16="http://schemas.microsoft.com/office/drawing/2014/main" id="{C883BC25-787C-4D73-8771-0254F93EB620}"/>
                </a:ext>
              </a:extLst>
            </p:cNvPr>
            <p:cNvSpPr>
              <a:spLocks noChangeShapeType="1"/>
            </p:cNvSpPr>
            <p:nvPr/>
          </p:nvSpPr>
          <p:spPr bwMode="auto">
            <a:xfrm flipH="1">
              <a:off x="5029200" y="4572000"/>
              <a:ext cx="6350" cy="635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8377" name="Text Box 17">
              <a:extLst>
                <a:ext uri="{FF2B5EF4-FFF2-40B4-BE49-F238E27FC236}">
                  <a16:creationId xmlns:a16="http://schemas.microsoft.com/office/drawing/2014/main" id="{BA513892-FB28-4587-B123-825146DEAEE5}"/>
                </a:ext>
              </a:extLst>
            </p:cNvPr>
            <p:cNvSpPr txBox="1">
              <a:spLocks noChangeArrowheads="1"/>
            </p:cNvSpPr>
            <p:nvPr/>
          </p:nvSpPr>
          <p:spPr bwMode="auto">
            <a:xfrm>
              <a:off x="5257801" y="4191001"/>
              <a:ext cx="735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0.12c</a:t>
              </a:r>
            </a:p>
          </p:txBody>
        </p:sp>
        <p:sp>
          <p:nvSpPr>
            <p:cNvPr id="58378" name="Line 18">
              <a:extLst>
                <a:ext uri="{FF2B5EF4-FFF2-40B4-BE49-F238E27FC236}">
                  <a16:creationId xmlns:a16="http://schemas.microsoft.com/office/drawing/2014/main" id="{22D57B8F-4964-4598-A5DB-5678E0FF60D2}"/>
                </a:ext>
              </a:extLst>
            </p:cNvPr>
            <p:cNvSpPr>
              <a:spLocks noChangeShapeType="1"/>
            </p:cNvSpPr>
            <p:nvPr/>
          </p:nvSpPr>
          <p:spPr bwMode="auto">
            <a:xfrm>
              <a:off x="8943975" y="3829051"/>
              <a:ext cx="0" cy="1266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8379" name="Line 19">
              <a:extLst>
                <a:ext uri="{FF2B5EF4-FFF2-40B4-BE49-F238E27FC236}">
                  <a16:creationId xmlns:a16="http://schemas.microsoft.com/office/drawing/2014/main" id="{045B7D2D-81A2-48F2-971A-7848C42E9023}"/>
                </a:ext>
              </a:extLst>
            </p:cNvPr>
            <p:cNvSpPr>
              <a:spLocks noChangeShapeType="1"/>
            </p:cNvSpPr>
            <p:nvPr/>
          </p:nvSpPr>
          <p:spPr bwMode="auto">
            <a:xfrm>
              <a:off x="2971800" y="4114800"/>
              <a:ext cx="6019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58380" name="Text Box 20">
              <a:extLst>
                <a:ext uri="{FF2B5EF4-FFF2-40B4-BE49-F238E27FC236}">
                  <a16:creationId xmlns:a16="http://schemas.microsoft.com/office/drawing/2014/main" id="{935C5909-A0FC-48B8-89BC-1C782B45E148}"/>
                </a:ext>
              </a:extLst>
            </p:cNvPr>
            <p:cNvSpPr txBox="1">
              <a:spLocks noChangeArrowheads="1"/>
            </p:cNvSpPr>
            <p:nvPr/>
          </p:nvSpPr>
          <p:spPr bwMode="auto">
            <a:xfrm>
              <a:off x="5699126" y="3765551"/>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c</a:t>
              </a:r>
            </a:p>
          </p:txBody>
        </p:sp>
        <p:sp>
          <p:nvSpPr>
            <p:cNvPr id="58389" name="Line 31">
              <a:extLst>
                <a:ext uri="{FF2B5EF4-FFF2-40B4-BE49-F238E27FC236}">
                  <a16:creationId xmlns:a16="http://schemas.microsoft.com/office/drawing/2014/main" id="{DE539DAB-A2AA-4B87-8653-CFED0F70AC5F}"/>
                </a:ext>
              </a:extLst>
            </p:cNvPr>
            <p:cNvSpPr>
              <a:spLocks noChangeShapeType="1"/>
            </p:cNvSpPr>
            <p:nvPr/>
          </p:nvSpPr>
          <p:spPr bwMode="auto">
            <a:xfrm flipV="1">
              <a:off x="5105400" y="45720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grpSp>
      <p:sp>
        <p:nvSpPr>
          <p:cNvPr id="58392" name="Line 36">
            <a:extLst>
              <a:ext uri="{FF2B5EF4-FFF2-40B4-BE49-F238E27FC236}">
                <a16:creationId xmlns:a16="http://schemas.microsoft.com/office/drawing/2014/main" id="{AC812DD0-6A0D-44BF-8EBF-BEE8A51F305E}"/>
              </a:ext>
            </a:extLst>
          </p:cNvPr>
          <p:cNvSpPr>
            <a:spLocks noChangeShapeType="1"/>
          </p:cNvSpPr>
          <p:nvPr/>
        </p:nvSpPr>
        <p:spPr bwMode="auto">
          <a:xfrm flipH="1">
            <a:off x="4080889" y="3348924"/>
            <a:ext cx="685800" cy="1600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8393" name="Line 37">
            <a:extLst>
              <a:ext uri="{FF2B5EF4-FFF2-40B4-BE49-F238E27FC236}">
                <a16:creationId xmlns:a16="http://schemas.microsoft.com/office/drawing/2014/main" id="{F30932C2-70B5-4BC2-949C-B3E3949CDA42}"/>
              </a:ext>
            </a:extLst>
          </p:cNvPr>
          <p:cNvSpPr>
            <a:spLocks noChangeShapeType="1"/>
          </p:cNvSpPr>
          <p:nvPr/>
        </p:nvSpPr>
        <p:spPr bwMode="auto">
          <a:xfrm>
            <a:off x="5452489" y="3348924"/>
            <a:ext cx="1600200" cy="1600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9" name="Title 1">
            <a:extLst>
              <a:ext uri="{FF2B5EF4-FFF2-40B4-BE49-F238E27FC236}">
                <a16:creationId xmlns:a16="http://schemas.microsoft.com/office/drawing/2014/main" id="{6678B434-3B2A-42E1-9EFD-DC6197E0C89F}"/>
              </a:ext>
            </a:extLst>
          </p:cNvPr>
          <p:cNvSpPr>
            <a:spLocks noGrp="1"/>
          </p:cNvSpPr>
          <p:nvPr>
            <p:ph type="title"/>
          </p:nvPr>
        </p:nvSpPr>
        <p:spPr/>
        <p:txBody>
          <a:bodyPr/>
          <a:lstStyle/>
          <a:p>
            <a:r>
              <a:rPr lang="en-US" dirty="0"/>
              <a:t>8.2.6 Airfoil Databases &amp; Tools</a:t>
            </a:r>
            <a:br>
              <a:rPr lang="en-US" dirty="0"/>
            </a:br>
            <a:r>
              <a:rPr lang="en-US" dirty="0"/>
              <a:t>NACA Airfoil Families: NACA 6 (6-digit series)</a:t>
            </a:r>
            <a:br>
              <a:rPr lang="en-US" dirty="0"/>
            </a:br>
            <a:endParaRPr lang="en-US" dirty="0"/>
          </a:p>
        </p:txBody>
      </p:sp>
      <p:sp>
        <p:nvSpPr>
          <p:cNvPr id="8" name="Line 23">
            <a:extLst>
              <a:ext uri="{FF2B5EF4-FFF2-40B4-BE49-F238E27FC236}">
                <a16:creationId xmlns:a16="http://schemas.microsoft.com/office/drawing/2014/main" id="{ECF1BA23-1DE6-4CA8-B421-FC0D60779D31}"/>
              </a:ext>
            </a:extLst>
          </p:cNvPr>
          <p:cNvSpPr>
            <a:spLocks noChangeShapeType="1"/>
          </p:cNvSpPr>
          <p:nvPr/>
        </p:nvSpPr>
        <p:spPr bwMode="auto">
          <a:xfrm>
            <a:off x="3192463" y="3127931"/>
            <a:ext cx="304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9" name="Line 24">
            <a:extLst>
              <a:ext uri="{FF2B5EF4-FFF2-40B4-BE49-F238E27FC236}">
                <a16:creationId xmlns:a16="http://schemas.microsoft.com/office/drawing/2014/main" id="{C5A1A7ED-FDD4-44CF-AF26-A3AA8FE53A95}"/>
              </a:ext>
            </a:extLst>
          </p:cNvPr>
          <p:cNvSpPr>
            <a:spLocks noChangeShapeType="1"/>
          </p:cNvSpPr>
          <p:nvPr/>
        </p:nvSpPr>
        <p:spPr bwMode="auto">
          <a:xfrm>
            <a:off x="4648200" y="3127931"/>
            <a:ext cx="304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0" name="Line 28">
            <a:extLst>
              <a:ext uri="{FF2B5EF4-FFF2-40B4-BE49-F238E27FC236}">
                <a16:creationId xmlns:a16="http://schemas.microsoft.com/office/drawing/2014/main" id="{9EC79621-7C26-4E7E-BA8A-B95C53988A16}"/>
              </a:ext>
            </a:extLst>
          </p:cNvPr>
          <p:cNvSpPr>
            <a:spLocks noChangeShapeType="1"/>
          </p:cNvSpPr>
          <p:nvPr/>
        </p:nvSpPr>
        <p:spPr bwMode="auto">
          <a:xfrm>
            <a:off x="3616325" y="3127931"/>
            <a:ext cx="2698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1" name="Line 34">
            <a:extLst>
              <a:ext uri="{FF2B5EF4-FFF2-40B4-BE49-F238E27FC236}">
                <a16:creationId xmlns:a16="http://schemas.microsoft.com/office/drawing/2014/main" id="{16F828BB-EB18-4DE0-B344-AFF5E117A924}"/>
              </a:ext>
            </a:extLst>
          </p:cNvPr>
          <p:cNvSpPr>
            <a:spLocks noChangeShapeType="1"/>
          </p:cNvSpPr>
          <p:nvPr/>
        </p:nvSpPr>
        <p:spPr bwMode="auto">
          <a:xfrm>
            <a:off x="3962400" y="3204131"/>
            <a:ext cx="2698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 name="Line 35">
            <a:extLst>
              <a:ext uri="{FF2B5EF4-FFF2-40B4-BE49-F238E27FC236}">
                <a16:creationId xmlns:a16="http://schemas.microsoft.com/office/drawing/2014/main" id="{81435543-A925-4BC8-8D05-BA2239F0F03A}"/>
              </a:ext>
            </a:extLst>
          </p:cNvPr>
          <p:cNvSpPr>
            <a:spLocks noChangeShapeType="1"/>
          </p:cNvSpPr>
          <p:nvPr/>
        </p:nvSpPr>
        <p:spPr bwMode="auto">
          <a:xfrm>
            <a:off x="5181600" y="3127931"/>
            <a:ext cx="533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8240-139A-4FC8-8958-F842792FE9A0}"/>
              </a:ext>
            </a:extLst>
          </p:cNvPr>
          <p:cNvSpPr>
            <a:spLocks noGrp="1"/>
          </p:cNvSpPr>
          <p:nvPr>
            <p:ph type="title"/>
          </p:nvPr>
        </p:nvSpPr>
        <p:spPr/>
        <p:txBody>
          <a:bodyPr/>
          <a:lstStyle/>
          <a:p>
            <a:r>
              <a:rPr lang="en-US" dirty="0"/>
              <a:t>8.2.6 Airfoil Databases &amp; Tools</a:t>
            </a:r>
            <a:br>
              <a:rPr lang="en-US" dirty="0"/>
            </a:br>
            <a:r>
              <a:rPr lang="en-US" dirty="0"/>
              <a:t>Airfoil Calculation Tools</a:t>
            </a:r>
          </a:p>
        </p:txBody>
      </p:sp>
      <p:sp>
        <p:nvSpPr>
          <p:cNvPr id="3" name="Content Placeholder 2">
            <a:extLst>
              <a:ext uri="{FF2B5EF4-FFF2-40B4-BE49-F238E27FC236}">
                <a16:creationId xmlns:a16="http://schemas.microsoft.com/office/drawing/2014/main" id="{E1652862-B3AA-48D4-A6EF-BE9ABDEB5F78}"/>
              </a:ext>
            </a:extLst>
          </p:cNvPr>
          <p:cNvSpPr>
            <a:spLocks noGrp="1"/>
          </p:cNvSpPr>
          <p:nvPr>
            <p:ph idx="1"/>
          </p:nvPr>
        </p:nvSpPr>
        <p:spPr/>
        <p:txBody>
          <a:bodyPr/>
          <a:lstStyle/>
          <a:p>
            <a:pPr marL="0" indent="0" eaLnBrk="1" hangingPunct="1">
              <a:buNone/>
            </a:pPr>
            <a:r>
              <a:rPr lang="en-GB" altLang="en-US" dirty="0"/>
              <a:t>In case you do not have appropriate reference data describing the characteristics of your selected airfoils, you might want to calculate them by yourself</a:t>
            </a:r>
            <a:r>
              <a:rPr lang="en-GB" altLang="en-US" baseline="30000" dirty="0"/>
              <a:t>1</a:t>
            </a:r>
            <a:r>
              <a:rPr lang="en-GB" altLang="en-US" dirty="0"/>
              <a:t>, making use of some simple panel code.</a:t>
            </a:r>
          </a:p>
          <a:p>
            <a:pPr eaLnBrk="1" hangingPunct="1"/>
            <a:r>
              <a:rPr lang="en-GB" altLang="en-US" sz="2000" b="1" dirty="0" err="1"/>
              <a:t>JavaFOIL</a:t>
            </a:r>
            <a:r>
              <a:rPr lang="en-GB" altLang="en-US" sz="2000" b="1" dirty="0"/>
              <a:t> *</a:t>
            </a:r>
            <a:r>
              <a:rPr lang="en-GB" altLang="en-US" sz="2000" dirty="0"/>
              <a:t> </a:t>
            </a:r>
            <a:r>
              <a:rPr lang="en-GB" altLang="en-US" sz="2000" b="1" dirty="0"/>
              <a:t>: </a:t>
            </a:r>
            <a:r>
              <a:rPr lang="en-GB" altLang="en-US" sz="2000" dirty="0"/>
              <a:t>a shareware panel code available at </a:t>
            </a:r>
            <a:r>
              <a:rPr lang="en-US" altLang="en-US" sz="2000" dirty="0">
                <a:hlinkClick r:id="rId3"/>
              </a:rPr>
              <a:t>http://www.mh-aerotools.de/airfoils/javafoil.htm</a:t>
            </a:r>
            <a:r>
              <a:rPr lang="en-US" altLang="en-US" sz="2000" dirty="0"/>
              <a:t> </a:t>
            </a:r>
          </a:p>
          <a:p>
            <a:pPr eaLnBrk="1" hangingPunct="1"/>
            <a:r>
              <a:rPr lang="en-GB" altLang="en-US" sz="2000" b="1" dirty="0" err="1"/>
              <a:t>DesignFOIL</a:t>
            </a:r>
            <a:r>
              <a:rPr lang="en-GB" altLang="en-US" sz="2000" b="1" dirty="0"/>
              <a:t> **</a:t>
            </a:r>
            <a:r>
              <a:rPr lang="en-GB" altLang="en-US" sz="2000" dirty="0"/>
              <a:t> </a:t>
            </a:r>
            <a:r>
              <a:rPr lang="en-GB" altLang="en-US" sz="2000" b="1" dirty="0"/>
              <a:t>: </a:t>
            </a:r>
            <a:r>
              <a:rPr lang="en-GB" altLang="en-US" sz="2000" dirty="0"/>
              <a:t>a shareware panel code available at </a:t>
            </a:r>
            <a:r>
              <a:rPr lang="en-US" altLang="en-US" sz="2000" dirty="0">
                <a:hlinkClick r:id="rId4"/>
              </a:rPr>
              <a:t>http://www.dreesecode.com</a:t>
            </a:r>
            <a:r>
              <a:rPr lang="en-US" altLang="en-US" sz="2000" dirty="0"/>
              <a:t> </a:t>
            </a:r>
            <a:br>
              <a:rPr lang="en-US" altLang="en-US" sz="2000" dirty="0"/>
            </a:br>
            <a:r>
              <a:rPr lang="en-US" altLang="en-US" sz="2000" dirty="0"/>
              <a:t>(</a:t>
            </a:r>
            <a:r>
              <a:rPr lang="en-GB" altLang="en-US" sz="2000" dirty="0"/>
              <a:t>It is useful to download also the </a:t>
            </a:r>
            <a:r>
              <a:rPr lang="en-GB" altLang="en-US" sz="2000" i="1" dirty="0"/>
              <a:t>Airfoils definition archive</a:t>
            </a:r>
            <a:r>
              <a:rPr lang="en-GB" altLang="en-US" sz="2000" dirty="0"/>
              <a:t>, available at the same site.)</a:t>
            </a:r>
          </a:p>
          <a:p>
            <a:pPr eaLnBrk="1" hangingPunct="1"/>
            <a:r>
              <a:rPr lang="en-US" altLang="en-US" sz="2000" b="1" dirty="0"/>
              <a:t>XFOIL</a:t>
            </a:r>
            <a:r>
              <a:rPr lang="en-US" altLang="en-US" sz="2000" dirty="0"/>
              <a:t> </a:t>
            </a:r>
            <a:r>
              <a:rPr lang="en-GB" altLang="en-US" sz="2000" dirty="0"/>
              <a:t>*</a:t>
            </a:r>
            <a:r>
              <a:rPr lang="en-US" altLang="en-US" sz="2000" dirty="0"/>
              <a:t>*</a:t>
            </a:r>
            <a:r>
              <a:rPr lang="en-GB" altLang="en-US" sz="2000" dirty="0"/>
              <a:t>*</a:t>
            </a:r>
            <a:r>
              <a:rPr lang="en-US" altLang="en-US" sz="2000" dirty="0"/>
              <a:t> : a shareware panel code, developed at MIT and available at </a:t>
            </a:r>
            <a:r>
              <a:rPr lang="en-US" altLang="en-US" sz="2000" dirty="0">
                <a:hlinkClick r:id="rId5"/>
              </a:rPr>
              <a:t>http://web.mit.edu/drela/Public/web/xfoil/</a:t>
            </a:r>
            <a:r>
              <a:rPr lang="en-US" altLang="en-US" sz="2000" dirty="0"/>
              <a:t> </a:t>
            </a:r>
          </a:p>
          <a:p>
            <a:pPr eaLnBrk="1" hangingPunct="1"/>
            <a:endParaRPr lang="en-GB" altLang="en-US" sz="1600" dirty="0"/>
          </a:p>
          <a:p>
            <a:pPr lvl="1"/>
            <a:endParaRPr lang="en-GB" altLang="en-US" dirty="0">
              <a:latin typeface="Arial" panose="020B0604020202020204" pitchFamily="34" charset="0"/>
            </a:endParaRPr>
          </a:p>
          <a:p>
            <a:pPr lvl="1"/>
            <a:endParaRPr lang="en-GB" altLang="en-US" dirty="0"/>
          </a:p>
          <a:p>
            <a:pPr lvl="1"/>
            <a:endParaRPr lang="en-GB" altLang="en-US" dirty="0"/>
          </a:p>
          <a:p>
            <a:pPr lvl="1"/>
            <a:endParaRPr lang="en-GB" altLang="en-US" b="1" dirty="0"/>
          </a:p>
          <a:p>
            <a:pPr lvl="1"/>
            <a:endParaRPr lang="en-US" dirty="0"/>
          </a:p>
        </p:txBody>
      </p:sp>
      <p:pic>
        <p:nvPicPr>
          <p:cNvPr id="11" name="Picture 14" descr="warning">
            <a:extLst>
              <a:ext uri="{FF2B5EF4-FFF2-40B4-BE49-F238E27FC236}">
                <a16:creationId xmlns:a16="http://schemas.microsoft.com/office/drawing/2014/main" id="{8F1CDC50-06C1-4337-89B9-407083BC39F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63175" y="5995639"/>
            <a:ext cx="8382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5">
            <a:extLst>
              <a:ext uri="{FF2B5EF4-FFF2-40B4-BE49-F238E27FC236}">
                <a16:creationId xmlns:a16="http://schemas.microsoft.com/office/drawing/2014/main" id="{C8E4C5D9-9D45-472B-B0C2-37AA9F22C0F8}"/>
              </a:ext>
            </a:extLst>
          </p:cNvPr>
          <p:cNvSpPr txBox="1">
            <a:spLocks noChangeArrowheads="1"/>
          </p:cNvSpPr>
          <p:nvPr/>
        </p:nvSpPr>
        <p:spPr bwMode="auto">
          <a:xfrm>
            <a:off x="4577575" y="6071839"/>
            <a:ext cx="5257800" cy="650875"/>
          </a:xfrm>
          <a:prstGeom prst="rect">
            <a:avLst/>
          </a:prstGeom>
          <a:solidFill>
            <a:srgbClr val="FFFF00"/>
          </a:solidFill>
          <a:ln w="9525" algn="ctr">
            <a:solidFill>
              <a:schemeClr val="tx1"/>
            </a:solidFill>
            <a:miter lim="800000"/>
            <a:headEnd/>
            <a:tailEnd/>
          </a:ln>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Use these tools </a:t>
            </a:r>
            <a:r>
              <a:rPr lang="en-GB" altLang="en-US" b="1" u="sng"/>
              <a:t>exclusively</a:t>
            </a:r>
            <a:r>
              <a:rPr lang="en-GB" altLang="en-US"/>
              <a:t> for airfoils analysis and </a:t>
            </a:r>
            <a:r>
              <a:rPr lang="en-GB" altLang="en-US" b="1" u="sng"/>
              <a:t>NOT</a:t>
            </a:r>
            <a:r>
              <a:rPr lang="en-GB" altLang="en-US"/>
              <a:t> for 3D wing design!</a:t>
            </a:r>
          </a:p>
        </p:txBody>
      </p:sp>
      <p:pic>
        <p:nvPicPr>
          <p:cNvPr id="15" name="Picture 8" descr="dflogo_t">
            <a:extLst>
              <a:ext uri="{FF2B5EF4-FFF2-40B4-BE49-F238E27FC236}">
                <a16:creationId xmlns:a16="http://schemas.microsoft.com/office/drawing/2014/main" id="{8DF8C395-4A95-4E6F-9041-0E6A9D49D5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8575" y="4192107"/>
            <a:ext cx="21336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descr="xfoil_logo">
            <a:extLst>
              <a:ext uri="{FF2B5EF4-FFF2-40B4-BE49-F238E27FC236}">
                <a16:creationId xmlns:a16="http://schemas.microsoft.com/office/drawing/2014/main" id="{07E3AA5F-A444-48A9-9DF1-172955AE6C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4756794"/>
            <a:ext cx="27432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logo_javafoil_1">
            <a:extLst>
              <a:ext uri="{FF2B5EF4-FFF2-40B4-BE49-F238E27FC236}">
                <a16:creationId xmlns:a16="http://schemas.microsoft.com/office/drawing/2014/main" id="{7D80A499-F50E-4F61-A51B-DCA4235657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3791" y="4756794"/>
            <a:ext cx="1828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29379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3">
            <a:extLst>
              <a:ext uri="{FF2B5EF4-FFF2-40B4-BE49-F238E27FC236}">
                <a16:creationId xmlns:a16="http://schemas.microsoft.com/office/drawing/2014/main" id="{7AB73306-F793-4620-91DB-7D84EE62FA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14" r="10834" b="8873"/>
          <a:stretch/>
        </p:blipFill>
        <p:spPr bwMode="auto">
          <a:xfrm>
            <a:off x="1905000" y="1525860"/>
            <a:ext cx="8458200" cy="432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2469" name="AutoShape 5">
            <a:extLst>
              <a:ext uri="{FF2B5EF4-FFF2-40B4-BE49-F238E27FC236}">
                <a16:creationId xmlns:a16="http://schemas.microsoft.com/office/drawing/2014/main" id="{9424A31C-CD17-4264-9306-BBAD617DCCBE}"/>
              </a:ext>
            </a:extLst>
          </p:cNvPr>
          <p:cNvSpPr>
            <a:spLocks noChangeArrowheads="1"/>
          </p:cNvSpPr>
          <p:nvPr/>
        </p:nvSpPr>
        <p:spPr bwMode="auto">
          <a:xfrm>
            <a:off x="8382000" y="3354659"/>
            <a:ext cx="2286000" cy="1371600"/>
          </a:xfrm>
          <a:prstGeom prst="wedgeRectCallout">
            <a:avLst>
              <a:gd name="adj1" fmla="val -6389"/>
              <a:gd name="adj2" fmla="val -103704"/>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Select here your airfoil from a given set of (NACA) airfoil families</a:t>
            </a:r>
          </a:p>
        </p:txBody>
      </p:sp>
      <p:sp>
        <p:nvSpPr>
          <p:cNvPr id="62470" name="AutoShape 6">
            <a:extLst>
              <a:ext uri="{FF2B5EF4-FFF2-40B4-BE49-F238E27FC236}">
                <a16:creationId xmlns:a16="http://schemas.microsoft.com/office/drawing/2014/main" id="{9EBEF64C-9461-4B1E-BC1A-6DE627A2FD9C}"/>
              </a:ext>
            </a:extLst>
          </p:cNvPr>
          <p:cNvSpPr>
            <a:spLocks noChangeArrowheads="1"/>
          </p:cNvSpPr>
          <p:nvPr/>
        </p:nvSpPr>
        <p:spPr bwMode="auto">
          <a:xfrm>
            <a:off x="2362200" y="4040459"/>
            <a:ext cx="2057400" cy="1219200"/>
          </a:xfrm>
          <a:prstGeom prst="wedgeRectCallout">
            <a:avLst>
              <a:gd name="adj1" fmla="val 92903"/>
              <a:gd name="adj2" fmla="val -110417"/>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Paste here the coordinates of an airfoil defined outside </a:t>
            </a:r>
            <a:r>
              <a:rPr lang="en-GB" altLang="en-US" dirty="0" err="1">
                <a:latin typeface="+mn-lt"/>
              </a:rPr>
              <a:t>JavaFoil</a:t>
            </a:r>
            <a:endParaRPr lang="en-GB" altLang="en-US" dirty="0">
              <a:latin typeface="+mn-lt"/>
            </a:endParaRPr>
          </a:p>
        </p:txBody>
      </p:sp>
      <p:sp>
        <p:nvSpPr>
          <p:cNvPr id="62471" name="AutoShape 7">
            <a:extLst>
              <a:ext uri="{FF2B5EF4-FFF2-40B4-BE49-F238E27FC236}">
                <a16:creationId xmlns:a16="http://schemas.microsoft.com/office/drawing/2014/main" id="{36294253-DD1B-4E25-AE35-DAC576A80615}"/>
              </a:ext>
            </a:extLst>
          </p:cNvPr>
          <p:cNvSpPr>
            <a:spLocks noChangeArrowheads="1"/>
          </p:cNvSpPr>
          <p:nvPr/>
        </p:nvSpPr>
        <p:spPr bwMode="auto">
          <a:xfrm>
            <a:off x="9654168" y="1689410"/>
            <a:ext cx="1418063" cy="685799"/>
          </a:xfrm>
          <a:prstGeom prst="wedgeRectCallout">
            <a:avLst>
              <a:gd name="adj1" fmla="val -65620"/>
              <a:gd name="adj2" fmla="val -43333"/>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Choose your language</a:t>
            </a:r>
          </a:p>
        </p:txBody>
      </p:sp>
      <p:sp>
        <p:nvSpPr>
          <p:cNvPr id="10" name="Title 1">
            <a:extLst>
              <a:ext uri="{FF2B5EF4-FFF2-40B4-BE49-F238E27FC236}">
                <a16:creationId xmlns:a16="http://schemas.microsoft.com/office/drawing/2014/main" id="{B9C79106-9D76-4743-A010-F7B164390308}"/>
              </a:ext>
            </a:extLst>
          </p:cNvPr>
          <p:cNvSpPr>
            <a:spLocks noGrp="1"/>
          </p:cNvSpPr>
          <p:nvPr>
            <p:ph type="title"/>
          </p:nvPr>
        </p:nvSpPr>
        <p:spPr>
          <a:xfrm>
            <a:off x="609600" y="274638"/>
            <a:ext cx="10972800" cy="1143000"/>
          </a:xfrm>
        </p:spPr>
        <p:txBody>
          <a:bodyPr/>
          <a:lstStyle/>
          <a:p>
            <a:r>
              <a:rPr lang="en-US" dirty="0"/>
              <a:t>8.2.6 Airfoil Databases &amp; Tools</a:t>
            </a:r>
            <a:br>
              <a:rPr lang="en-US" dirty="0"/>
            </a:br>
            <a:r>
              <a:rPr lang="en-US" dirty="0"/>
              <a:t>Airfoil Calculation Tools: </a:t>
            </a:r>
            <a:r>
              <a:rPr lang="en-US" altLang="en-US" dirty="0" err="1"/>
              <a:t>JavaFoil</a:t>
            </a:r>
            <a:r>
              <a:rPr lang="en-US" altLang="en-US" dirty="0"/>
              <a:t>…. in 3 slides*</a:t>
            </a:r>
            <a:br>
              <a:rPr lang="en-US" altLang="en-US" sz="3600" b="1" dirty="0">
                <a:solidFill>
                  <a:srgbClr val="00A4DE"/>
                </a:solidFill>
              </a:rPr>
            </a:b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6">
            <a:extLst>
              <a:ext uri="{FF2B5EF4-FFF2-40B4-BE49-F238E27FC236}">
                <a16:creationId xmlns:a16="http://schemas.microsoft.com/office/drawing/2014/main" id="{D4510C09-96C9-49DE-A21C-AAEB5C551D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583" r="9891" b="6662"/>
          <a:stretch/>
        </p:blipFill>
        <p:spPr bwMode="auto">
          <a:xfrm>
            <a:off x="2057400" y="1656033"/>
            <a:ext cx="8077200" cy="424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3493" name="AutoShape 10">
            <a:extLst>
              <a:ext uri="{FF2B5EF4-FFF2-40B4-BE49-F238E27FC236}">
                <a16:creationId xmlns:a16="http://schemas.microsoft.com/office/drawing/2014/main" id="{44EACAFC-C8E4-4E99-8D82-008B95594177}"/>
              </a:ext>
            </a:extLst>
          </p:cNvPr>
          <p:cNvSpPr>
            <a:spLocks noChangeArrowheads="1"/>
          </p:cNvSpPr>
          <p:nvPr/>
        </p:nvSpPr>
        <p:spPr bwMode="auto">
          <a:xfrm>
            <a:off x="7086600" y="3910283"/>
            <a:ext cx="3048000" cy="1295400"/>
          </a:xfrm>
          <a:prstGeom prst="wedgeRectCallout">
            <a:avLst>
              <a:gd name="adj1" fmla="val -9375"/>
              <a:gd name="adj2" fmla="val -125491"/>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Read here the suction peak value and the relative </a:t>
            </a:r>
            <a:r>
              <a:rPr lang="en-GB" altLang="en-US" dirty="0" err="1">
                <a:latin typeface="+mn-lt"/>
              </a:rPr>
              <a:t>Mcr</a:t>
            </a:r>
            <a:r>
              <a:rPr lang="en-GB" altLang="en-US" dirty="0">
                <a:latin typeface="+mn-lt"/>
              </a:rPr>
              <a:t> of your airfoil (at the given angle of attack)</a:t>
            </a:r>
          </a:p>
        </p:txBody>
      </p:sp>
      <p:sp>
        <p:nvSpPr>
          <p:cNvPr id="63494" name="AutoShape 14">
            <a:extLst>
              <a:ext uri="{FF2B5EF4-FFF2-40B4-BE49-F238E27FC236}">
                <a16:creationId xmlns:a16="http://schemas.microsoft.com/office/drawing/2014/main" id="{67FADD71-A3E6-43FC-BEEB-B8ADEE547132}"/>
              </a:ext>
            </a:extLst>
          </p:cNvPr>
          <p:cNvSpPr>
            <a:spLocks noChangeArrowheads="1"/>
          </p:cNvSpPr>
          <p:nvPr/>
        </p:nvSpPr>
        <p:spPr bwMode="auto">
          <a:xfrm>
            <a:off x="2286000" y="3560878"/>
            <a:ext cx="2286000" cy="698810"/>
          </a:xfrm>
          <a:prstGeom prst="wedgeRectCallout">
            <a:avLst>
              <a:gd name="adj1" fmla="val 73056"/>
              <a:gd name="adj2" fmla="val -185898"/>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Specify here the range of angles of attack</a:t>
            </a:r>
          </a:p>
        </p:txBody>
      </p:sp>
      <p:sp>
        <p:nvSpPr>
          <p:cNvPr id="63495" name="AutoShape 15">
            <a:extLst>
              <a:ext uri="{FF2B5EF4-FFF2-40B4-BE49-F238E27FC236}">
                <a16:creationId xmlns:a16="http://schemas.microsoft.com/office/drawing/2014/main" id="{54A5E002-A926-46A0-9C2A-7A02EE183DCA}"/>
              </a:ext>
            </a:extLst>
          </p:cNvPr>
          <p:cNvSpPr>
            <a:spLocks noChangeArrowheads="1"/>
          </p:cNvSpPr>
          <p:nvPr/>
        </p:nvSpPr>
        <p:spPr bwMode="auto">
          <a:xfrm>
            <a:off x="8149683" y="1628078"/>
            <a:ext cx="3759819" cy="381000"/>
          </a:xfrm>
          <a:prstGeom prst="wedgeRectCallout">
            <a:avLst>
              <a:gd name="adj1" fmla="val -78297"/>
              <a:gd name="adj2" fmla="val 15935"/>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latin typeface="+mn-lt"/>
              </a:rPr>
              <a:t>To compute speed and Cp distribution</a:t>
            </a:r>
          </a:p>
        </p:txBody>
      </p:sp>
      <p:sp>
        <p:nvSpPr>
          <p:cNvPr id="10" name="Title 1">
            <a:extLst>
              <a:ext uri="{FF2B5EF4-FFF2-40B4-BE49-F238E27FC236}">
                <a16:creationId xmlns:a16="http://schemas.microsoft.com/office/drawing/2014/main" id="{A0AB814A-F19D-45DA-8350-D93BF07B8AA9}"/>
              </a:ext>
            </a:extLst>
          </p:cNvPr>
          <p:cNvSpPr txBox="1">
            <a:spLocks/>
          </p:cNvSpPr>
          <p:nvPr/>
        </p:nvSpPr>
        <p:spPr>
          <a:xfrm>
            <a:off x="609600" y="196579"/>
            <a:ext cx="10972800" cy="1143000"/>
          </a:xfrm>
          <a:prstGeom prst="rect">
            <a:avLst/>
          </a:prstGeom>
        </p:spPr>
        <p:txBody>
          <a:bodyPr anchor="t"/>
          <a:lstStyle>
            <a:lvl1pPr algn="l" defTabSz="192881" rtl="0" fontAlgn="base">
              <a:spcBef>
                <a:spcPct val="0"/>
              </a:spcBef>
              <a:spcAft>
                <a:spcPct val="0"/>
              </a:spcAft>
              <a:defRPr sz="3600" kern="1200">
                <a:solidFill>
                  <a:schemeClr val="accent2">
                    <a:lumMod val="75000"/>
                  </a:schemeClr>
                </a:solidFill>
                <a:latin typeface="+mj-lt"/>
                <a:ea typeface="ＭＳ Ｐゴシック" charset="0"/>
                <a:cs typeface="ＭＳ Ｐゴシック" charset="0"/>
              </a:defRPr>
            </a:lvl1pPr>
            <a:lvl2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9pPr>
          </a:lstStyle>
          <a:p>
            <a:endParaRPr lang="en-US" dirty="0"/>
          </a:p>
        </p:txBody>
      </p:sp>
      <p:sp>
        <p:nvSpPr>
          <p:cNvPr id="12" name="Title 1">
            <a:extLst>
              <a:ext uri="{FF2B5EF4-FFF2-40B4-BE49-F238E27FC236}">
                <a16:creationId xmlns:a16="http://schemas.microsoft.com/office/drawing/2014/main" id="{16D61921-9F37-4F21-B437-C91657DD1126}"/>
              </a:ext>
            </a:extLst>
          </p:cNvPr>
          <p:cNvSpPr>
            <a:spLocks noGrp="1"/>
          </p:cNvSpPr>
          <p:nvPr>
            <p:ph type="title"/>
          </p:nvPr>
        </p:nvSpPr>
        <p:spPr>
          <a:xfrm>
            <a:off x="609600" y="274638"/>
            <a:ext cx="10972800" cy="1143000"/>
          </a:xfrm>
        </p:spPr>
        <p:txBody>
          <a:bodyPr/>
          <a:lstStyle/>
          <a:p>
            <a:r>
              <a:rPr lang="en-US" dirty="0"/>
              <a:t>8.2.6 Airfoil Databases &amp; Tools</a:t>
            </a:r>
            <a:br>
              <a:rPr lang="en-US" dirty="0"/>
            </a:br>
            <a:r>
              <a:rPr lang="en-US" dirty="0"/>
              <a:t>Airfoil Calculation Tools: </a:t>
            </a:r>
            <a:r>
              <a:rPr lang="en-US" altLang="en-US" dirty="0" err="1"/>
              <a:t>JavaFoil</a:t>
            </a:r>
            <a:r>
              <a:rPr lang="en-US" altLang="en-US" dirty="0"/>
              <a:t>…. in 3 slides*</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8">
            <a:extLst>
              <a:ext uri="{FF2B5EF4-FFF2-40B4-BE49-F238E27FC236}">
                <a16:creationId xmlns:a16="http://schemas.microsoft.com/office/drawing/2014/main" id="{AF0B6EFD-E875-45AC-B240-9AF83502F2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24" r="9575" b="7006"/>
          <a:stretch/>
        </p:blipFill>
        <p:spPr bwMode="auto">
          <a:xfrm>
            <a:off x="2274849" y="1931491"/>
            <a:ext cx="7642302" cy="3922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4517" name="AutoShape 5">
            <a:extLst>
              <a:ext uri="{FF2B5EF4-FFF2-40B4-BE49-F238E27FC236}">
                <a16:creationId xmlns:a16="http://schemas.microsoft.com/office/drawing/2014/main" id="{7F76EDFD-53D4-4E6A-B890-1FF7AFE66AB7}"/>
              </a:ext>
            </a:extLst>
          </p:cNvPr>
          <p:cNvSpPr>
            <a:spLocks noChangeArrowheads="1"/>
          </p:cNvSpPr>
          <p:nvPr/>
        </p:nvSpPr>
        <p:spPr bwMode="auto">
          <a:xfrm>
            <a:off x="9742448" y="2460702"/>
            <a:ext cx="2057400" cy="990600"/>
          </a:xfrm>
          <a:prstGeom prst="wedgeRectCallout">
            <a:avLst>
              <a:gd name="adj1" fmla="val -79570"/>
              <a:gd name="adj2" fmla="val -24999"/>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Specify here the range of angles of attack</a:t>
            </a:r>
          </a:p>
        </p:txBody>
      </p:sp>
      <p:sp>
        <p:nvSpPr>
          <p:cNvPr id="64518" name="AutoShape 6">
            <a:extLst>
              <a:ext uri="{FF2B5EF4-FFF2-40B4-BE49-F238E27FC236}">
                <a16:creationId xmlns:a16="http://schemas.microsoft.com/office/drawing/2014/main" id="{58C0B8A5-611D-4D81-B256-04C6EE613398}"/>
              </a:ext>
            </a:extLst>
          </p:cNvPr>
          <p:cNvSpPr>
            <a:spLocks noChangeArrowheads="1"/>
          </p:cNvSpPr>
          <p:nvPr/>
        </p:nvSpPr>
        <p:spPr bwMode="auto">
          <a:xfrm>
            <a:off x="2334322" y="3918723"/>
            <a:ext cx="2286000" cy="685800"/>
          </a:xfrm>
          <a:prstGeom prst="wedgeRectCallout">
            <a:avLst>
              <a:gd name="adj1" fmla="val 69641"/>
              <a:gd name="adj2" fmla="val -210524"/>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latin typeface="+mn-lt"/>
              </a:rPr>
              <a:t>Specify here the range of Re values</a:t>
            </a:r>
          </a:p>
        </p:txBody>
      </p:sp>
      <p:sp>
        <p:nvSpPr>
          <p:cNvPr id="64519" name="AutoShape 7">
            <a:extLst>
              <a:ext uri="{FF2B5EF4-FFF2-40B4-BE49-F238E27FC236}">
                <a16:creationId xmlns:a16="http://schemas.microsoft.com/office/drawing/2014/main" id="{DF917E6D-A8D5-48D6-8646-873D24F1F93F}"/>
              </a:ext>
            </a:extLst>
          </p:cNvPr>
          <p:cNvSpPr>
            <a:spLocks noChangeArrowheads="1"/>
          </p:cNvSpPr>
          <p:nvPr/>
        </p:nvSpPr>
        <p:spPr bwMode="auto">
          <a:xfrm>
            <a:off x="4109225" y="1422991"/>
            <a:ext cx="6019800" cy="381000"/>
          </a:xfrm>
          <a:prstGeom prst="wedgeRectCallout">
            <a:avLst>
              <a:gd name="adj1" fmla="val 15083"/>
              <a:gd name="adj2" fmla="val 83333"/>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latin typeface="+mn-lt"/>
              </a:rPr>
              <a:t>To compute lift and moment curves and drag polar</a:t>
            </a:r>
          </a:p>
        </p:txBody>
      </p:sp>
      <p:sp>
        <p:nvSpPr>
          <p:cNvPr id="9" name="Title 1">
            <a:extLst>
              <a:ext uri="{FF2B5EF4-FFF2-40B4-BE49-F238E27FC236}">
                <a16:creationId xmlns:a16="http://schemas.microsoft.com/office/drawing/2014/main" id="{ABC2B332-27E6-4216-A7DB-865824D8BC8C}"/>
              </a:ext>
            </a:extLst>
          </p:cNvPr>
          <p:cNvSpPr>
            <a:spLocks noGrp="1"/>
          </p:cNvSpPr>
          <p:nvPr>
            <p:ph type="title"/>
          </p:nvPr>
        </p:nvSpPr>
        <p:spPr>
          <a:xfrm>
            <a:off x="609600" y="274638"/>
            <a:ext cx="10972800" cy="1143000"/>
          </a:xfrm>
        </p:spPr>
        <p:txBody>
          <a:bodyPr/>
          <a:lstStyle/>
          <a:p>
            <a:r>
              <a:rPr lang="en-US" dirty="0"/>
              <a:t>8.2.6 Airfoil Databases &amp; Tools</a:t>
            </a:r>
            <a:br>
              <a:rPr lang="en-US" dirty="0"/>
            </a:br>
            <a:r>
              <a:rPr lang="en-US" dirty="0"/>
              <a:t>Airfoil Calculation Tools: </a:t>
            </a:r>
            <a:r>
              <a:rPr lang="en-US" altLang="en-US" dirty="0" err="1"/>
              <a:t>JavaFoil</a:t>
            </a:r>
            <a:r>
              <a:rPr lang="en-US" altLang="en-US" dirty="0"/>
              <a:t>…. in 3 slides*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nfused Head Icon Images, Stock Photos &amp; Vectors | Shutterstock">
            <a:extLst>
              <a:ext uri="{FF2B5EF4-FFF2-40B4-BE49-F238E27FC236}">
                <a16:creationId xmlns:a16="http://schemas.microsoft.com/office/drawing/2014/main" id="{368542AF-119B-4A0E-87C9-3E1E32CB7C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49"/>
          <a:stretch/>
        </p:blipFill>
        <p:spPr bwMode="auto">
          <a:xfrm>
            <a:off x="9571210" y="3352769"/>
            <a:ext cx="2378085" cy="25381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8.1 Introduction</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What are the main functionalities an aircraft wing must provide?</a:t>
            </a:r>
          </a:p>
          <a:p>
            <a:pPr>
              <a:lnSpc>
                <a:spcPct val="120000"/>
              </a:lnSpc>
            </a:pPr>
            <a:r>
              <a:rPr lang="en-GB" altLang="en-US" sz="2000" dirty="0"/>
              <a:t>Satisfy the required flight characteristics* during all the operational phases </a:t>
            </a:r>
          </a:p>
          <a:p>
            <a:pPr lvl="1">
              <a:lnSpc>
                <a:spcPct val="120000"/>
              </a:lnSpc>
            </a:pPr>
            <a:r>
              <a:rPr lang="en-GB" altLang="en-US" sz="1600" dirty="0"/>
              <a:t>(i.e., when flying at different speed, altitude, temperature, weight and power setting)</a:t>
            </a:r>
          </a:p>
          <a:p>
            <a:pPr lvl="1">
              <a:lnSpc>
                <a:spcPct val="120000"/>
              </a:lnSpc>
            </a:pPr>
            <a:r>
              <a:rPr lang="en-US" altLang="en-US" sz="1600" dirty="0"/>
              <a:t>This is more than just “generate lift”! It is more about the way lift is generated (e.g., the distribution of pressure loads on the wing) and the amount of lift that is generated in relation to drag.</a:t>
            </a:r>
          </a:p>
          <a:p>
            <a:pPr>
              <a:lnSpc>
                <a:spcPct val="120000"/>
              </a:lnSpc>
            </a:pPr>
            <a:r>
              <a:rPr lang="en-GB" altLang="en-US" sz="2000" dirty="0"/>
              <a:t>Provide accommodation for structure </a:t>
            </a:r>
          </a:p>
          <a:p>
            <a:pPr>
              <a:lnSpc>
                <a:spcPct val="120000"/>
              </a:lnSpc>
            </a:pPr>
            <a:r>
              <a:rPr lang="en-GB" altLang="en-US" sz="2000" dirty="0"/>
              <a:t>Provide room for fuel storage</a:t>
            </a:r>
          </a:p>
          <a:p>
            <a:pPr lvl="1">
              <a:lnSpc>
                <a:spcPct val="120000"/>
              </a:lnSpc>
            </a:pPr>
            <a:r>
              <a:rPr lang="en-US" altLang="en-US" sz="1600" dirty="0"/>
              <a:t>Some aircraft, such as gliders, can use wing as storage for water. </a:t>
            </a:r>
          </a:p>
          <a:p>
            <a:pPr lvl="1">
              <a:lnSpc>
                <a:spcPct val="120000"/>
              </a:lnSpc>
            </a:pPr>
            <a:r>
              <a:rPr lang="en-US" altLang="en-US" sz="1600" dirty="0"/>
              <a:t>Certain amphibians aircraft use wings as source of buoyancy and/or to provide stability on the water.</a:t>
            </a:r>
          </a:p>
          <a:p>
            <a:pPr>
              <a:lnSpc>
                <a:spcPct val="120000"/>
              </a:lnSpc>
            </a:pPr>
            <a:r>
              <a:rPr lang="en-GB" altLang="en-US" sz="2000" dirty="0"/>
              <a:t>Provide accommodation/attachment for engines, landing gears, etc.</a:t>
            </a:r>
          </a:p>
          <a:p>
            <a:pPr>
              <a:lnSpc>
                <a:spcPct val="120000"/>
              </a:lnSpc>
            </a:pPr>
            <a:r>
              <a:rPr lang="en-GB" altLang="en-US" sz="2000" dirty="0"/>
              <a:t>Other? (carrying mission-specific payloads?)</a:t>
            </a:r>
          </a:p>
          <a:p>
            <a:pPr lvl="1">
              <a:lnSpc>
                <a:spcPct val="120000"/>
              </a:lnSpc>
              <a:buFontTx/>
              <a:buChar char="•"/>
            </a:pPr>
            <a:endParaRPr lang="en-GB" altLang="en-US" sz="1600" dirty="0"/>
          </a:p>
        </p:txBody>
      </p:sp>
    </p:spTree>
    <p:extLst>
      <p:ext uri="{BB962C8B-B14F-4D97-AF65-F5344CB8AC3E}">
        <p14:creationId xmlns:p14="http://schemas.microsoft.com/office/powerpoint/2010/main" val="286139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a:extLst>
              <a:ext uri="{FF2B5EF4-FFF2-40B4-BE49-F238E27FC236}">
                <a16:creationId xmlns:a16="http://schemas.microsoft.com/office/drawing/2014/main" id="{61463060-E740-467D-9FC0-FF9B5A12AC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964" b="29020"/>
          <a:stretch/>
        </p:blipFill>
        <p:spPr bwMode="auto">
          <a:xfrm>
            <a:off x="5607206" y="1962615"/>
            <a:ext cx="544365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5540" name="AutoShape 4">
            <a:extLst>
              <a:ext uri="{FF2B5EF4-FFF2-40B4-BE49-F238E27FC236}">
                <a16:creationId xmlns:a16="http://schemas.microsoft.com/office/drawing/2014/main" id="{A556D8A1-785A-4634-AFA1-837197C0EE35}"/>
              </a:ext>
            </a:extLst>
          </p:cNvPr>
          <p:cNvSpPr>
            <a:spLocks noChangeArrowheads="1"/>
          </p:cNvSpPr>
          <p:nvPr/>
        </p:nvSpPr>
        <p:spPr bwMode="auto">
          <a:xfrm>
            <a:off x="1293542" y="2544336"/>
            <a:ext cx="3886200" cy="1524000"/>
          </a:xfrm>
          <a:prstGeom prst="wedgeRectCallout">
            <a:avLst>
              <a:gd name="adj1" fmla="val 70443"/>
              <a:gd name="adj2" fmla="val -58923"/>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Load an airfoil from the archive (you can also add new airfoils to the archive), or interactively define an airfoil yourself, using the provided modelling functionalities</a:t>
            </a:r>
          </a:p>
        </p:txBody>
      </p:sp>
      <p:sp>
        <p:nvSpPr>
          <p:cNvPr id="7" name="Title 1">
            <a:extLst>
              <a:ext uri="{FF2B5EF4-FFF2-40B4-BE49-F238E27FC236}">
                <a16:creationId xmlns:a16="http://schemas.microsoft.com/office/drawing/2014/main" id="{D07F9F34-C59A-4DD7-A690-DB996BBE80EC}"/>
              </a:ext>
            </a:extLst>
          </p:cNvPr>
          <p:cNvSpPr>
            <a:spLocks noGrp="1"/>
          </p:cNvSpPr>
          <p:nvPr>
            <p:ph type="title"/>
          </p:nvPr>
        </p:nvSpPr>
        <p:spPr>
          <a:xfrm>
            <a:off x="609600" y="274638"/>
            <a:ext cx="10972800" cy="1143000"/>
          </a:xfrm>
        </p:spPr>
        <p:txBody>
          <a:bodyPr/>
          <a:lstStyle/>
          <a:p>
            <a:r>
              <a:rPr lang="en-US" dirty="0"/>
              <a:t>8.2.6 Airfoil Databases &amp; Tools</a:t>
            </a:r>
            <a:br>
              <a:rPr lang="en-US" dirty="0"/>
            </a:br>
            <a:r>
              <a:rPr lang="en-US" dirty="0"/>
              <a:t>Airfoil Calculation Tools: </a:t>
            </a:r>
            <a:r>
              <a:rPr lang="en-US" altLang="en-US" dirty="0" err="1"/>
              <a:t>DesignFoil</a:t>
            </a:r>
            <a:r>
              <a:rPr lang="en-US" altLang="en-US" dirty="0"/>
              <a:t>…. in 3 slides*</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5">
            <a:extLst>
              <a:ext uri="{FF2B5EF4-FFF2-40B4-BE49-F238E27FC236}">
                <a16:creationId xmlns:a16="http://schemas.microsoft.com/office/drawing/2014/main" id="{6C519C8D-E956-4F87-B57A-CC59AB1C1C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514" b="17094"/>
          <a:stretch/>
        </p:blipFill>
        <p:spPr bwMode="auto">
          <a:xfrm>
            <a:off x="5943600" y="1481951"/>
            <a:ext cx="5638800" cy="446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6563" name="AutoShape 4">
            <a:extLst>
              <a:ext uri="{FF2B5EF4-FFF2-40B4-BE49-F238E27FC236}">
                <a16:creationId xmlns:a16="http://schemas.microsoft.com/office/drawing/2014/main" id="{DBBA3253-75FA-4218-8F4F-5F679BF81B15}"/>
              </a:ext>
            </a:extLst>
          </p:cNvPr>
          <p:cNvSpPr>
            <a:spLocks noChangeArrowheads="1"/>
          </p:cNvSpPr>
          <p:nvPr/>
        </p:nvSpPr>
        <p:spPr bwMode="auto">
          <a:xfrm>
            <a:off x="1727511" y="1735216"/>
            <a:ext cx="3720790" cy="897711"/>
          </a:xfrm>
          <a:prstGeom prst="wedgeRectCallout">
            <a:avLst>
              <a:gd name="adj1" fmla="val 76042"/>
              <a:gd name="adj2" fmla="val -35767"/>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j-lt"/>
              </a:rPr>
              <a:t>Use the </a:t>
            </a:r>
            <a:r>
              <a:rPr lang="en-GB" altLang="en-US" i="1" dirty="0">
                <a:latin typeface="+mj-lt"/>
              </a:rPr>
              <a:t>virtual wind tunnel</a:t>
            </a:r>
            <a:r>
              <a:rPr lang="en-GB" altLang="en-US" dirty="0">
                <a:latin typeface="+mj-lt"/>
              </a:rPr>
              <a:t> to compute the airfoil pressure distribution.</a:t>
            </a:r>
          </a:p>
        </p:txBody>
      </p:sp>
      <p:sp>
        <p:nvSpPr>
          <p:cNvPr id="66564" name="AutoShape 11">
            <a:extLst>
              <a:ext uri="{FF2B5EF4-FFF2-40B4-BE49-F238E27FC236}">
                <a16:creationId xmlns:a16="http://schemas.microsoft.com/office/drawing/2014/main" id="{AC1D6F4D-6CE9-4AD8-8FDD-61FD615C8C40}"/>
              </a:ext>
            </a:extLst>
          </p:cNvPr>
          <p:cNvSpPr>
            <a:spLocks noChangeArrowheads="1"/>
          </p:cNvSpPr>
          <p:nvPr/>
        </p:nvSpPr>
        <p:spPr bwMode="auto">
          <a:xfrm>
            <a:off x="897673" y="3103756"/>
            <a:ext cx="4550627" cy="1005043"/>
          </a:xfrm>
          <a:prstGeom prst="wedgeRectCallout">
            <a:avLst>
              <a:gd name="adj1" fmla="val 87307"/>
              <a:gd name="adj2" fmla="val 43143"/>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j-lt"/>
              </a:rPr>
              <a:t>Insert the appropriate Reynolds number. Remember Re** varies from cruise to take off &amp; landing conditions</a:t>
            </a:r>
          </a:p>
        </p:txBody>
      </p:sp>
      <p:sp>
        <p:nvSpPr>
          <p:cNvPr id="66566" name="AutoShape 12">
            <a:extLst>
              <a:ext uri="{FF2B5EF4-FFF2-40B4-BE49-F238E27FC236}">
                <a16:creationId xmlns:a16="http://schemas.microsoft.com/office/drawing/2014/main" id="{C60A754E-2E5F-4BCD-8D23-1947FFBE47C5}"/>
              </a:ext>
            </a:extLst>
          </p:cNvPr>
          <p:cNvSpPr>
            <a:spLocks noChangeArrowheads="1"/>
          </p:cNvSpPr>
          <p:nvPr/>
        </p:nvSpPr>
        <p:spPr bwMode="auto">
          <a:xfrm>
            <a:off x="2628900" y="4308475"/>
            <a:ext cx="2819400" cy="914400"/>
          </a:xfrm>
          <a:prstGeom prst="wedgeRectCallout">
            <a:avLst>
              <a:gd name="adj1" fmla="val 106887"/>
              <a:gd name="adj2" fmla="val -61018"/>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latin typeface="+mj-lt"/>
              </a:rPr>
              <a:t>Beware when using the compressibility effect option!* better OFF!</a:t>
            </a:r>
          </a:p>
        </p:txBody>
      </p:sp>
      <p:pic>
        <p:nvPicPr>
          <p:cNvPr id="66567" name="Picture 7" descr="warning">
            <a:extLst>
              <a:ext uri="{FF2B5EF4-FFF2-40B4-BE49-F238E27FC236}">
                <a16:creationId xmlns:a16="http://schemas.microsoft.com/office/drawing/2014/main" id="{723B5741-9EFB-4B5E-93FE-26D38C73325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4678" y="4425950"/>
            <a:ext cx="7620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AutoShape 18">
            <a:extLst>
              <a:ext uri="{FF2B5EF4-FFF2-40B4-BE49-F238E27FC236}">
                <a16:creationId xmlns:a16="http://schemas.microsoft.com/office/drawing/2014/main" id="{834C0F81-54FF-41AB-BBE6-006146402FAC}"/>
              </a:ext>
            </a:extLst>
          </p:cNvPr>
          <p:cNvSpPr>
            <a:spLocks noChangeArrowheads="1"/>
          </p:cNvSpPr>
          <p:nvPr/>
        </p:nvSpPr>
        <p:spPr bwMode="auto">
          <a:xfrm>
            <a:off x="8991600" y="1574472"/>
            <a:ext cx="2667000" cy="1219200"/>
          </a:xfrm>
          <a:prstGeom prst="wedgeRectCallout">
            <a:avLst>
              <a:gd name="adj1" fmla="val 7285"/>
              <a:gd name="adj2" fmla="val 68694"/>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latin typeface="+mj-lt"/>
              </a:rPr>
              <a:t>Read here the value of the minimum pressure coefficient C</a:t>
            </a:r>
            <a:r>
              <a:rPr lang="en-GB" altLang="en-US" baseline="-25000">
                <a:latin typeface="+mj-lt"/>
              </a:rPr>
              <a:t>p,0</a:t>
            </a:r>
            <a:r>
              <a:rPr lang="en-GB" altLang="en-US">
                <a:latin typeface="+mj-lt"/>
              </a:rPr>
              <a:t>, to be used for calculating M</a:t>
            </a:r>
            <a:r>
              <a:rPr lang="en-GB" altLang="en-US" baseline="-25000">
                <a:latin typeface="+mj-lt"/>
              </a:rPr>
              <a:t>cr</a:t>
            </a:r>
          </a:p>
        </p:txBody>
      </p:sp>
      <p:sp>
        <p:nvSpPr>
          <p:cNvPr id="2" name="Title 1">
            <a:extLst>
              <a:ext uri="{FF2B5EF4-FFF2-40B4-BE49-F238E27FC236}">
                <a16:creationId xmlns:a16="http://schemas.microsoft.com/office/drawing/2014/main" id="{90B0FEF9-C426-48D9-8DE5-E6665EA8A7F1}"/>
              </a:ext>
            </a:extLst>
          </p:cNvPr>
          <p:cNvSpPr>
            <a:spLocks noGrp="1"/>
          </p:cNvSpPr>
          <p:nvPr>
            <p:ph type="title"/>
          </p:nvPr>
        </p:nvSpPr>
        <p:spPr/>
        <p:txBody>
          <a:bodyPr/>
          <a:lstStyle/>
          <a:p>
            <a:r>
              <a:rPr lang="en-US" dirty="0"/>
              <a:t>8.2.6 Airfoil Databases &amp; Tools</a:t>
            </a:r>
            <a:br>
              <a:rPr lang="en-US" dirty="0"/>
            </a:br>
            <a:r>
              <a:rPr lang="en-US" dirty="0"/>
              <a:t>Airfoil Calculation Tools: </a:t>
            </a:r>
            <a:r>
              <a:rPr lang="en-US" altLang="en-US" dirty="0" err="1"/>
              <a:t>DesignFoil</a:t>
            </a:r>
            <a:r>
              <a:rPr lang="en-US" altLang="en-US" dirty="0"/>
              <a:t>…. in 3 slides*</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9">
            <a:extLst>
              <a:ext uri="{FF2B5EF4-FFF2-40B4-BE49-F238E27FC236}">
                <a16:creationId xmlns:a16="http://schemas.microsoft.com/office/drawing/2014/main" id="{50D696FB-6C44-42E7-B475-3091C7C8C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7000" b="13600"/>
          <a:stretch>
            <a:fillRect/>
          </a:stretch>
        </p:blipFill>
        <p:spPr bwMode="auto">
          <a:xfrm>
            <a:off x="4809893" y="1628434"/>
            <a:ext cx="5728010" cy="423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7587" name="AutoShape 4">
            <a:extLst>
              <a:ext uri="{FF2B5EF4-FFF2-40B4-BE49-F238E27FC236}">
                <a16:creationId xmlns:a16="http://schemas.microsoft.com/office/drawing/2014/main" id="{98405EF8-0B68-4414-AE58-C9BAF854D3A9}"/>
              </a:ext>
            </a:extLst>
          </p:cNvPr>
          <p:cNvSpPr>
            <a:spLocks noChangeArrowheads="1"/>
          </p:cNvSpPr>
          <p:nvPr/>
        </p:nvSpPr>
        <p:spPr bwMode="auto">
          <a:xfrm>
            <a:off x="1205261" y="3542370"/>
            <a:ext cx="3429000" cy="990600"/>
          </a:xfrm>
          <a:prstGeom prst="wedgeRectCallout">
            <a:avLst>
              <a:gd name="adj1" fmla="val 58777"/>
              <a:gd name="adj2" fmla="val 3272"/>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Use this button to compute lift and moment vs. </a:t>
            </a:r>
            <a:r>
              <a:rPr lang="el-GR" altLang="en-US" dirty="0">
                <a:latin typeface="+mn-lt"/>
                <a:cs typeface="Tahoma" panose="020B0604030504040204" pitchFamily="34" charset="0"/>
              </a:rPr>
              <a:t>α</a:t>
            </a:r>
            <a:r>
              <a:rPr lang="nl-NL" altLang="en-US" dirty="0">
                <a:latin typeface="+mn-lt"/>
                <a:cs typeface="Tahoma" panose="020B0604030504040204" pitchFamily="34" charset="0"/>
              </a:rPr>
              <a:t> and the drag polar (at the selected Re numbers)</a:t>
            </a:r>
            <a:endParaRPr lang="en-GB" altLang="en-US" dirty="0">
              <a:latin typeface="+mn-lt"/>
            </a:endParaRPr>
          </a:p>
        </p:txBody>
      </p:sp>
      <p:sp>
        <p:nvSpPr>
          <p:cNvPr id="67588" name="AutoShape 5">
            <a:extLst>
              <a:ext uri="{FF2B5EF4-FFF2-40B4-BE49-F238E27FC236}">
                <a16:creationId xmlns:a16="http://schemas.microsoft.com/office/drawing/2014/main" id="{B5804430-32FF-4E8E-9328-3ACDB11100B0}"/>
              </a:ext>
            </a:extLst>
          </p:cNvPr>
          <p:cNvSpPr>
            <a:spLocks noChangeArrowheads="1"/>
          </p:cNvSpPr>
          <p:nvPr/>
        </p:nvSpPr>
        <p:spPr bwMode="auto">
          <a:xfrm>
            <a:off x="1205261" y="4733693"/>
            <a:ext cx="3429000" cy="990600"/>
          </a:xfrm>
          <a:prstGeom prst="wedgeRectCallout">
            <a:avLst>
              <a:gd name="adj1" fmla="val 114807"/>
              <a:gd name="adj2" fmla="val 30620"/>
            </a:avLst>
          </a:prstGeom>
          <a:solidFill>
            <a:srgbClr val="FFFF00"/>
          </a:solidFill>
          <a:ln w="9525" algn="ctr">
            <a:solidFill>
              <a:schemeClr val="tx1"/>
            </a:solidFill>
            <a:miter lim="800000"/>
            <a:headEnd/>
            <a:tailEnd/>
          </a:ln>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Use the </a:t>
            </a:r>
            <a:r>
              <a:rPr lang="en-GB" altLang="en-US" dirty="0" err="1">
                <a:latin typeface="+mn-lt"/>
              </a:rPr>
              <a:t>CrossHairs</a:t>
            </a:r>
            <a:r>
              <a:rPr lang="en-GB" altLang="en-US" dirty="0">
                <a:latin typeface="+mn-lt"/>
              </a:rPr>
              <a:t> function to measure </a:t>
            </a:r>
            <a:r>
              <a:rPr lang="en-GB" altLang="en-US" dirty="0" err="1">
                <a:latin typeface="+mn-lt"/>
              </a:rPr>
              <a:t>C</a:t>
            </a:r>
            <a:r>
              <a:rPr lang="en-GB" altLang="en-US" baseline="-25000" dirty="0" err="1">
                <a:latin typeface="+mn-lt"/>
              </a:rPr>
              <a:t>lmax</a:t>
            </a:r>
            <a:r>
              <a:rPr lang="en-GB" altLang="en-US" dirty="0">
                <a:latin typeface="+mn-lt"/>
              </a:rPr>
              <a:t> and </a:t>
            </a:r>
            <a:r>
              <a:rPr lang="el-GR" altLang="en-US" dirty="0">
                <a:latin typeface="+mn-lt"/>
                <a:cs typeface="Tahoma" panose="020B0604030504040204" pitchFamily="34" charset="0"/>
              </a:rPr>
              <a:t>α</a:t>
            </a:r>
            <a:r>
              <a:rPr lang="en-GB" altLang="en-US" baseline="-25000" dirty="0">
                <a:latin typeface="+mn-lt"/>
              </a:rPr>
              <a:t>stall</a:t>
            </a:r>
            <a:r>
              <a:rPr lang="en-GB" altLang="en-US" dirty="0">
                <a:latin typeface="+mn-lt"/>
              </a:rPr>
              <a:t> on the lift curve</a:t>
            </a:r>
          </a:p>
        </p:txBody>
      </p:sp>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8.2.6 Airfoil Databases &amp; Tools</a:t>
            </a:r>
            <a:br>
              <a:rPr lang="en-US" dirty="0"/>
            </a:br>
            <a:r>
              <a:rPr lang="en-US" dirty="0"/>
              <a:t>Airfoil Calculation Tools: </a:t>
            </a:r>
            <a:r>
              <a:rPr lang="en-US" altLang="en-US" dirty="0" err="1"/>
              <a:t>DesignFoil</a:t>
            </a:r>
            <a:r>
              <a:rPr lang="en-US" altLang="en-US" dirty="0"/>
              <a:t>…. in 3 slides*</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8B6B6E35-EDE7-4009-BA60-857D2E6DA68E}"/>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8"/>
            </a:pPr>
            <a:r>
              <a:rPr lang="en-US" dirty="0">
                <a:solidFill>
                  <a:schemeClr val="bg1"/>
                </a:solidFill>
              </a:rPr>
              <a:t>Wing Sizing</a:t>
            </a:r>
          </a:p>
          <a:p>
            <a:pPr marL="192882" lvl="1" indent="0">
              <a:spcBef>
                <a:spcPts val="0"/>
              </a:spcBef>
              <a:buNone/>
            </a:pPr>
            <a:r>
              <a:rPr lang="en-US" sz="1800" dirty="0">
                <a:solidFill>
                  <a:schemeClr val="bg1">
                    <a:lumMod val="65000"/>
                  </a:schemeClr>
                </a:solidFill>
              </a:rPr>
              <a:t>8.1. Introduction to Wing Design</a:t>
            </a:r>
          </a:p>
          <a:p>
            <a:pPr marL="192882" lvl="1" indent="0">
              <a:spcBef>
                <a:spcPts val="0"/>
              </a:spcBef>
              <a:buNone/>
            </a:pPr>
            <a:r>
              <a:rPr lang="en-US" sz="1800" dirty="0">
                <a:solidFill>
                  <a:schemeClr val="bg1">
                    <a:lumMod val="65000"/>
                  </a:schemeClr>
                </a:solidFill>
              </a:rPr>
              <a:t>8.2. Infinite Wings &amp; Airfoils</a:t>
            </a:r>
          </a:p>
          <a:p>
            <a:pPr marL="192882" lvl="1" indent="0">
              <a:spcBef>
                <a:spcPts val="0"/>
              </a:spcBef>
              <a:buNone/>
            </a:pPr>
            <a:r>
              <a:rPr lang="en-US" sz="1600" dirty="0">
                <a:solidFill>
                  <a:schemeClr val="bg1">
                    <a:lumMod val="65000"/>
                  </a:schemeClr>
                </a:solidFill>
              </a:rPr>
              <a:t>	8.2.1 Characterization and Performance </a:t>
            </a:r>
          </a:p>
          <a:p>
            <a:pPr marL="192882" lvl="1" indent="0">
              <a:spcBef>
                <a:spcPts val="0"/>
              </a:spcBef>
              <a:buNone/>
            </a:pPr>
            <a:r>
              <a:rPr lang="en-US" sz="1600" dirty="0">
                <a:solidFill>
                  <a:schemeClr val="bg1">
                    <a:lumMod val="65000"/>
                  </a:schemeClr>
                </a:solidFill>
              </a:rPr>
              <a:t>	8.2.2 Selection Procedure</a:t>
            </a:r>
          </a:p>
          <a:p>
            <a:pPr marL="192882" lvl="1" indent="0">
              <a:spcBef>
                <a:spcPts val="0"/>
              </a:spcBef>
              <a:buNone/>
            </a:pPr>
            <a:r>
              <a:rPr lang="en-US" sz="1800" b="1" u="sng" dirty="0">
                <a:solidFill>
                  <a:schemeClr val="bg1"/>
                </a:solidFill>
              </a:rPr>
              <a:t>8.3. Finite Wings</a:t>
            </a:r>
          </a:p>
          <a:p>
            <a:pPr marL="192882" lvl="1" indent="0">
              <a:spcBef>
                <a:spcPts val="0"/>
              </a:spcBef>
              <a:buNone/>
            </a:pPr>
            <a:r>
              <a:rPr lang="en-US" sz="1600" b="1" dirty="0">
                <a:solidFill>
                  <a:schemeClr val="bg1"/>
                </a:solidFill>
              </a:rPr>
              <a:t>	</a:t>
            </a:r>
            <a:r>
              <a:rPr lang="en-US" sz="1600" b="1" u="sng" dirty="0">
                <a:solidFill>
                  <a:schemeClr val="bg1"/>
                </a:solidFill>
              </a:rPr>
              <a:t>8.3.1 Planform Parameters</a:t>
            </a:r>
          </a:p>
          <a:p>
            <a:pPr marL="192882" lvl="1" indent="0">
              <a:spcBef>
                <a:spcPts val="0"/>
              </a:spcBef>
              <a:buNone/>
            </a:pPr>
            <a:r>
              <a:rPr lang="en-US" sz="1600" b="1" dirty="0">
                <a:solidFill>
                  <a:schemeClr val="bg1"/>
                </a:solidFill>
              </a:rPr>
              <a:t>	</a:t>
            </a:r>
            <a:r>
              <a:rPr lang="en-US" sz="1600" b="1" u="sng" dirty="0">
                <a:solidFill>
                  <a:schemeClr val="bg1"/>
                </a:solidFill>
              </a:rPr>
              <a:t>8.3.2 Effect and selection of wing design parameters</a:t>
            </a:r>
          </a:p>
          <a:p>
            <a:pPr marL="192882" lvl="1" indent="0">
              <a:spcBef>
                <a:spcPts val="0"/>
              </a:spcBef>
              <a:buNone/>
            </a:pPr>
            <a:r>
              <a:rPr lang="en-US" sz="1600" b="1" dirty="0">
                <a:solidFill>
                  <a:schemeClr val="bg1"/>
                </a:solidFill>
              </a:rPr>
              <a:t>	</a:t>
            </a:r>
            <a:r>
              <a:rPr lang="en-US" sz="1600" b="1" u="sng" dirty="0">
                <a:solidFill>
                  <a:schemeClr val="bg1"/>
                </a:solidFill>
              </a:rPr>
              <a:t>8.3.3 Lift curve for finite wings</a:t>
            </a:r>
          </a:p>
          <a:p>
            <a:pPr marL="192882" lvl="1" indent="0">
              <a:spcBef>
                <a:spcPts val="0"/>
              </a:spcBef>
              <a:buNone/>
            </a:pPr>
            <a:r>
              <a:rPr lang="en-US" sz="1800" dirty="0">
                <a:solidFill>
                  <a:schemeClr val="bg1"/>
                </a:solidFill>
              </a:rPr>
              <a:t>8.4. High Lift Devices</a:t>
            </a:r>
          </a:p>
          <a:p>
            <a:pPr marL="192882" lvl="1" indent="0">
              <a:spcBef>
                <a:spcPts val="0"/>
              </a:spcBef>
              <a:buNone/>
            </a:pPr>
            <a:r>
              <a:rPr lang="en-US" sz="1600" dirty="0">
                <a:solidFill>
                  <a:schemeClr val="bg1"/>
                </a:solidFill>
              </a:rPr>
              <a:t>	8.4.1 Trailing-Edge Devices</a:t>
            </a:r>
          </a:p>
          <a:p>
            <a:pPr marL="192882" lvl="1" indent="0">
              <a:spcBef>
                <a:spcPts val="0"/>
              </a:spcBef>
              <a:buNone/>
            </a:pPr>
            <a:r>
              <a:rPr lang="en-US" sz="1600" dirty="0">
                <a:solidFill>
                  <a:schemeClr val="bg1"/>
                </a:solidFill>
              </a:rPr>
              <a:t>	8.4.2 Leading-Edge Devices</a:t>
            </a:r>
          </a:p>
          <a:p>
            <a:pPr marL="192882" lvl="1" indent="0">
              <a:spcBef>
                <a:spcPts val="0"/>
              </a:spcBef>
              <a:buNone/>
            </a:pPr>
            <a:r>
              <a:rPr lang="en-US" sz="1800" dirty="0">
                <a:solidFill>
                  <a:schemeClr val="bg1"/>
                </a:solidFill>
              </a:rPr>
              <a:t>8.5. Other Considerations</a:t>
            </a:r>
          </a:p>
          <a:p>
            <a:pPr marL="192882" lvl="1" indent="0">
              <a:spcBef>
                <a:spcPts val="0"/>
              </a:spcBef>
              <a:buNone/>
            </a:pPr>
            <a:r>
              <a:rPr lang="en-US" sz="1600" dirty="0">
                <a:solidFill>
                  <a:schemeClr val="bg1"/>
                </a:solidFill>
              </a:rPr>
              <a:t>	8.5.1 Wing Fuel Tanks</a:t>
            </a:r>
          </a:p>
          <a:p>
            <a:pPr marL="192882" lvl="1" indent="0">
              <a:spcBef>
                <a:spcPts val="0"/>
              </a:spcBef>
              <a:buNone/>
            </a:pPr>
            <a:r>
              <a:rPr lang="en-US" sz="1600" dirty="0">
                <a:solidFill>
                  <a:schemeClr val="bg1"/>
                </a:solidFill>
              </a:rPr>
              <a:t>	8.5.2 Integration of Wing Structures</a:t>
            </a:r>
          </a:p>
          <a:p>
            <a:pPr marL="192882" lvl="1" indent="0">
              <a:spcBef>
                <a:spcPts val="0"/>
              </a:spcBef>
              <a:buNone/>
            </a:pPr>
            <a:r>
              <a:rPr lang="en-US" sz="1800" dirty="0">
                <a:solidFill>
                  <a:schemeClr val="bg1"/>
                </a:solidFill>
              </a:rPr>
              <a:t>8.6. Wing Design Checklist</a:t>
            </a:r>
          </a:p>
          <a:p>
            <a:pPr marL="192882" lvl="1" indent="0">
              <a:spcBef>
                <a:spcPts val="0"/>
              </a:spcBef>
              <a:buNone/>
            </a:pPr>
            <a:endParaRPr lang="en-US" dirty="0">
              <a:solidFill>
                <a:schemeClr val="bg1"/>
              </a:solidFill>
              <a:highlight>
                <a:srgbClr val="00FFFF"/>
              </a:highlight>
            </a:endParaRPr>
          </a:p>
        </p:txBody>
      </p:sp>
    </p:spTree>
    <p:extLst>
      <p:ext uri="{BB962C8B-B14F-4D97-AF65-F5344CB8AC3E}">
        <p14:creationId xmlns:p14="http://schemas.microsoft.com/office/powerpoint/2010/main" val="41439625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0" indent="0">
              <a:spcBef>
                <a:spcPts val="0"/>
              </a:spcBef>
              <a:buNone/>
            </a:pPr>
            <a:r>
              <a:rPr lang="en-US" dirty="0"/>
              <a:t>8.3 Finite </a:t>
            </a:r>
            <a:r>
              <a:rPr lang="en-US" sz="2400" dirty="0"/>
              <a:t>Wings</a:t>
            </a:r>
          </a:p>
          <a:p>
            <a:pPr marL="192882" lvl="1" indent="0">
              <a:spcBef>
                <a:spcPts val="0"/>
              </a:spcBef>
              <a:buNone/>
            </a:pPr>
            <a:r>
              <a:rPr lang="en-US" sz="1800" dirty="0"/>
              <a:t>8.3.1. Wing Design Parameters &amp; Definitions (S, </a:t>
            </a:r>
            <a:r>
              <a:rPr lang="el-GR" sz="1800" dirty="0"/>
              <a:t>Λ</a:t>
            </a:r>
            <a:r>
              <a:rPr lang="en-US" sz="1800" dirty="0"/>
              <a:t>, A, </a:t>
            </a:r>
            <a:r>
              <a:rPr lang="el-GR" sz="1800" dirty="0"/>
              <a:t>λ</a:t>
            </a:r>
            <a:r>
              <a:rPr lang="en-US" sz="1800" dirty="0"/>
              <a:t>,</a:t>
            </a:r>
            <a:r>
              <a:rPr lang="el-GR" sz="1800" dirty="0"/>
              <a:t> ε</a:t>
            </a:r>
            <a:r>
              <a:rPr lang="en-US" sz="1800" dirty="0"/>
              <a:t>, </a:t>
            </a:r>
            <a:r>
              <a:rPr lang="en-US" sz="1800" dirty="0" err="1"/>
              <a:t>i</a:t>
            </a:r>
            <a:r>
              <a:rPr lang="en-US" sz="1800" baseline="-25000" dirty="0" err="1"/>
              <a:t>w</a:t>
            </a:r>
            <a:r>
              <a:rPr lang="en-US" sz="1800" baseline="-25000" dirty="0"/>
              <a:t>, </a:t>
            </a:r>
            <a:r>
              <a:rPr lang="el-GR" sz="1800" dirty="0"/>
              <a:t>Γ</a:t>
            </a:r>
            <a:r>
              <a:rPr lang="en-US" sz="1800" dirty="0"/>
              <a:t>)</a:t>
            </a:r>
          </a:p>
          <a:p>
            <a:pPr marL="192882" lvl="1" indent="0">
              <a:spcBef>
                <a:spcPts val="0"/>
              </a:spcBef>
              <a:buNone/>
            </a:pPr>
            <a:r>
              <a:rPr lang="en-US" sz="1800" dirty="0"/>
              <a:t>8.3.2. Effects and Selection of Wing Design Parameters </a:t>
            </a:r>
          </a:p>
          <a:p>
            <a:pPr marL="192882" lvl="1" indent="0">
              <a:spcBef>
                <a:spcPts val="0"/>
              </a:spcBef>
              <a:buNone/>
            </a:pPr>
            <a:r>
              <a:rPr lang="en-US" sz="1800" dirty="0"/>
              <a:t>	8.3.2.1. Sweep angle (</a:t>
            </a:r>
            <a:r>
              <a:rPr lang="el-GR" sz="1800" dirty="0"/>
              <a:t>Λ)</a:t>
            </a:r>
          </a:p>
          <a:p>
            <a:pPr marL="192882" lvl="1" indent="0">
              <a:spcBef>
                <a:spcPts val="0"/>
              </a:spcBef>
              <a:buNone/>
            </a:pPr>
            <a:r>
              <a:rPr lang="en-US" sz="1800" dirty="0"/>
              <a:t>	8.3.2.2. Aspect ratio (A)</a:t>
            </a:r>
          </a:p>
          <a:p>
            <a:pPr marL="192882" lvl="1" indent="0">
              <a:spcBef>
                <a:spcPts val="0"/>
              </a:spcBef>
              <a:buNone/>
            </a:pPr>
            <a:r>
              <a:rPr lang="en-US" sz="1800" dirty="0"/>
              <a:t>	8.3.2.3. Cantilever ratio</a:t>
            </a:r>
          </a:p>
          <a:p>
            <a:pPr marL="192882" lvl="1" indent="0">
              <a:spcBef>
                <a:spcPts val="0"/>
              </a:spcBef>
              <a:buNone/>
            </a:pPr>
            <a:r>
              <a:rPr lang="en-US" sz="1800" dirty="0"/>
              <a:t>	8.3.2.4. Taper ratio (</a:t>
            </a:r>
            <a:r>
              <a:rPr lang="el-GR" sz="1800" dirty="0"/>
              <a:t>λ)</a:t>
            </a:r>
          </a:p>
          <a:p>
            <a:pPr marL="192882" lvl="1" indent="0">
              <a:spcBef>
                <a:spcPts val="0"/>
              </a:spcBef>
              <a:buNone/>
            </a:pPr>
            <a:r>
              <a:rPr lang="en-US" sz="1800" dirty="0"/>
              <a:t>	8.3.2.5. Twist angle (</a:t>
            </a:r>
            <a:r>
              <a:rPr lang="el-GR" sz="1800" dirty="0"/>
              <a:t>ε)</a:t>
            </a:r>
          </a:p>
          <a:p>
            <a:pPr marL="192882" lvl="1" indent="0">
              <a:spcBef>
                <a:spcPts val="0"/>
              </a:spcBef>
              <a:buNone/>
            </a:pPr>
            <a:r>
              <a:rPr lang="en-US" sz="1800" dirty="0"/>
              <a:t>	8.3.2.6. Incidence angle (</a:t>
            </a:r>
            <a:r>
              <a:rPr lang="en-US" sz="1800" dirty="0" err="1"/>
              <a:t>i</a:t>
            </a:r>
            <a:r>
              <a:rPr lang="en-US" sz="1800" baseline="-25000" dirty="0" err="1"/>
              <a:t>w</a:t>
            </a:r>
            <a:r>
              <a:rPr lang="en-US" sz="1800" dirty="0"/>
              <a:t>)</a:t>
            </a:r>
          </a:p>
          <a:p>
            <a:pPr marL="192882" lvl="1" indent="0">
              <a:spcBef>
                <a:spcPts val="0"/>
              </a:spcBef>
              <a:buNone/>
            </a:pPr>
            <a:r>
              <a:rPr lang="en-US" sz="1800" dirty="0"/>
              <a:t> 	8.3.2.7. Dihedral angle (</a:t>
            </a:r>
            <a:r>
              <a:rPr lang="el-GR" sz="1800" dirty="0"/>
              <a:t>Γ)</a:t>
            </a:r>
            <a:endParaRPr lang="en-US" sz="1800" dirty="0"/>
          </a:p>
          <a:p>
            <a:pPr marL="192882" lvl="1" indent="0">
              <a:spcBef>
                <a:spcPts val="0"/>
              </a:spcBef>
              <a:buNone/>
            </a:pPr>
            <a:r>
              <a:rPr lang="en-US" sz="1800" dirty="0"/>
              <a:t>8.3.3. Lift Curve for Finite Wings (Airfoil Design to Wing Design)</a:t>
            </a:r>
          </a:p>
          <a:p>
            <a:pPr marL="192882" lvl="1" indent="0">
              <a:spcBef>
                <a:spcPts val="0"/>
              </a:spcBef>
              <a:buNone/>
            </a:pPr>
            <a:r>
              <a:rPr lang="en-US" sz="1800" dirty="0"/>
              <a:t>	8.3.3.1. Lift Curve Slope for 3D Wing (DATCOM Method</a:t>
            </a:r>
            <a:r>
              <a:rPr lang="el-GR" sz="1800" dirty="0"/>
              <a:t>)</a:t>
            </a:r>
          </a:p>
          <a:p>
            <a:pPr marL="192882" lvl="1" indent="0">
              <a:spcBef>
                <a:spcPts val="0"/>
              </a:spcBef>
              <a:buNone/>
            </a:pPr>
            <a:r>
              <a:rPr lang="en-US" sz="1800" dirty="0"/>
              <a:t>	8.3.3.2. Stall Conditions for the 3D Wing</a:t>
            </a:r>
          </a:p>
          <a:p>
            <a:pPr marL="192882" lvl="1" indent="0">
              <a:spcBef>
                <a:spcPts val="0"/>
              </a:spcBef>
              <a:buNone/>
            </a:pPr>
            <a:endParaRPr lang="en-US" sz="1800" dirty="0"/>
          </a:p>
          <a:p>
            <a:pPr marL="192882" lvl="1" indent="0">
              <a:spcBef>
                <a:spcPts val="0"/>
              </a:spcBef>
              <a:buNone/>
            </a:pPr>
            <a:endParaRPr lang="el-GR" sz="1800" dirty="0"/>
          </a:p>
          <a:p>
            <a:pPr marL="192882" lvl="1" indent="0">
              <a:spcBef>
                <a:spcPts val="0"/>
              </a:spcBef>
              <a:buNone/>
            </a:pPr>
            <a:endParaRPr lang="en-US" sz="1800" dirty="0"/>
          </a:p>
          <a:p>
            <a:pPr marL="192882" lvl="1" indent="0">
              <a:spcBef>
                <a:spcPts val="0"/>
              </a:spcBef>
              <a:buNone/>
            </a:pPr>
            <a:endParaRPr lang="en-US" sz="1800" dirty="0"/>
          </a:p>
          <a:p>
            <a:pPr marL="192882" lvl="1" indent="0">
              <a:spcBef>
                <a:spcPts val="0"/>
              </a:spcBef>
              <a:buNone/>
            </a:pPr>
            <a:endParaRPr lang="en-US" dirty="0">
              <a:highlight>
                <a:srgbClr val="00FFFF"/>
              </a:highlight>
            </a:endParaRPr>
          </a:p>
        </p:txBody>
      </p:sp>
    </p:spTree>
    <p:extLst>
      <p:ext uri="{BB962C8B-B14F-4D97-AF65-F5344CB8AC3E}">
        <p14:creationId xmlns:p14="http://schemas.microsoft.com/office/powerpoint/2010/main" val="34751368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8.3.1 </a:t>
            </a:r>
            <a:r>
              <a:rPr lang="en-US" sz="3600" dirty="0"/>
              <a:t>Wing Design Parameters &amp; Definitions</a:t>
            </a:r>
            <a:br>
              <a:rPr lang="en-US" dirty="0"/>
            </a:br>
            <a:r>
              <a:rPr lang="en-US" dirty="0"/>
              <a:t>Wing Surface S</a:t>
            </a:r>
          </a:p>
        </p:txBody>
      </p:sp>
      <p:sp>
        <p:nvSpPr>
          <p:cNvPr id="3" name="Content Placeholder 2">
            <a:extLst>
              <a:ext uri="{FF2B5EF4-FFF2-40B4-BE49-F238E27FC236}">
                <a16:creationId xmlns:a16="http://schemas.microsoft.com/office/drawing/2014/main" id="{0B8C9C8C-5B7D-4EAB-B97D-DA193DBE5AB9}"/>
              </a:ext>
            </a:extLst>
          </p:cNvPr>
          <p:cNvSpPr>
            <a:spLocks noGrp="1"/>
          </p:cNvSpPr>
          <p:nvPr>
            <p:ph idx="1"/>
          </p:nvPr>
        </p:nvSpPr>
        <p:spPr/>
        <p:txBody>
          <a:bodyPr/>
          <a:lstStyle/>
          <a:p>
            <a:pPr eaLnBrk="1" hangingPunct="1"/>
            <a:r>
              <a:rPr lang="en-GB" altLang="en-US" dirty="0"/>
              <a:t>Different kinds of wing reference surfaces are used and defined in practice*.</a:t>
            </a:r>
          </a:p>
          <a:p>
            <a:pPr eaLnBrk="1" hangingPunct="1"/>
            <a:r>
              <a:rPr lang="en-GB" altLang="en-US" dirty="0"/>
              <a:t>The </a:t>
            </a:r>
            <a:r>
              <a:rPr lang="en-GB" altLang="en-US" b="1" dirty="0"/>
              <a:t>extended trapezoidal wing</a:t>
            </a:r>
            <a:r>
              <a:rPr lang="en-GB" altLang="en-US" dirty="0"/>
              <a:t> surface is the reference wing surface typically used to define the </a:t>
            </a:r>
            <a:r>
              <a:rPr lang="en-GB" altLang="en-US" b="1" dirty="0"/>
              <a:t>wing lift coefficient</a:t>
            </a:r>
            <a:r>
              <a:rPr lang="en-GB" altLang="en-US" dirty="0"/>
              <a:t>.</a:t>
            </a:r>
          </a:p>
          <a:p>
            <a:pPr marL="0" indent="0">
              <a:buNone/>
            </a:pPr>
            <a:endParaRPr lang="en-US" dirty="0"/>
          </a:p>
        </p:txBody>
      </p:sp>
      <p:pic>
        <p:nvPicPr>
          <p:cNvPr id="5" name="Picture 16">
            <a:extLst>
              <a:ext uri="{FF2B5EF4-FFF2-40B4-BE49-F238E27FC236}">
                <a16:creationId xmlns:a16="http://schemas.microsoft.com/office/drawing/2014/main" id="{91EB90BD-3B5B-4DD7-8D0F-E4E681B5B1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476" t="1607" r="15862" b="49751"/>
          <a:stretch/>
        </p:blipFill>
        <p:spPr bwMode="auto">
          <a:xfrm>
            <a:off x="1160379" y="3006640"/>
            <a:ext cx="269875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Freeform 20">
            <a:extLst>
              <a:ext uri="{FF2B5EF4-FFF2-40B4-BE49-F238E27FC236}">
                <a16:creationId xmlns:a16="http://schemas.microsoft.com/office/drawing/2014/main" id="{558D1B23-DA10-4777-9A93-052B05B30205}"/>
              </a:ext>
            </a:extLst>
          </p:cNvPr>
          <p:cNvSpPr>
            <a:spLocks/>
          </p:cNvSpPr>
          <p:nvPr/>
        </p:nvSpPr>
        <p:spPr bwMode="auto">
          <a:xfrm>
            <a:off x="1393742" y="2993940"/>
            <a:ext cx="2357437" cy="2755900"/>
          </a:xfrm>
          <a:custGeom>
            <a:avLst/>
            <a:gdLst>
              <a:gd name="T0" fmla="*/ 1305 w 1485"/>
              <a:gd name="T1" fmla="*/ 0 h 1736"/>
              <a:gd name="T2" fmla="*/ 1485 w 1485"/>
              <a:gd name="T3" fmla="*/ 8 h 1736"/>
              <a:gd name="T4" fmla="*/ 765 w 1485"/>
              <a:gd name="T5" fmla="*/ 1736 h 1736"/>
              <a:gd name="T6" fmla="*/ 0 w 1485"/>
              <a:gd name="T7" fmla="*/ 1727 h 1736"/>
              <a:gd name="T8" fmla="*/ 1305 w 1485"/>
              <a:gd name="T9" fmla="*/ 0 h 1736"/>
              <a:gd name="T10" fmla="*/ 0 60000 65536"/>
              <a:gd name="T11" fmla="*/ 0 60000 65536"/>
              <a:gd name="T12" fmla="*/ 0 60000 65536"/>
              <a:gd name="T13" fmla="*/ 0 60000 65536"/>
              <a:gd name="T14" fmla="*/ 0 60000 65536"/>
              <a:gd name="T15" fmla="*/ 0 w 1485"/>
              <a:gd name="T16" fmla="*/ 0 h 1736"/>
              <a:gd name="T17" fmla="*/ 1485 w 1485"/>
              <a:gd name="T18" fmla="*/ 1736 h 1736"/>
            </a:gdLst>
            <a:ahLst/>
            <a:cxnLst>
              <a:cxn ang="T10">
                <a:pos x="T0" y="T1"/>
              </a:cxn>
              <a:cxn ang="T11">
                <a:pos x="T2" y="T3"/>
              </a:cxn>
              <a:cxn ang="T12">
                <a:pos x="T4" y="T5"/>
              </a:cxn>
              <a:cxn ang="T13">
                <a:pos x="T6" y="T7"/>
              </a:cxn>
              <a:cxn ang="T14">
                <a:pos x="T8" y="T9"/>
              </a:cxn>
            </a:cxnLst>
            <a:rect l="T15" t="T16" r="T17" b="T18"/>
            <a:pathLst>
              <a:path w="1485" h="1736">
                <a:moveTo>
                  <a:pt x="1305" y="0"/>
                </a:moveTo>
                <a:lnTo>
                  <a:pt x="1485" y="8"/>
                </a:lnTo>
                <a:lnTo>
                  <a:pt x="765" y="1736"/>
                </a:lnTo>
                <a:lnTo>
                  <a:pt x="0" y="1727"/>
                </a:lnTo>
                <a:lnTo>
                  <a:pt x="1305" y="0"/>
                </a:lnTo>
                <a:close/>
              </a:path>
            </a:pathLst>
          </a:custGeom>
          <a:solidFill>
            <a:schemeClr val="bg1">
              <a:lumMod val="75000"/>
              <a:alpha val="58823"/>
            </a:schemeClr>
          </a:solidFill>
          <a:ln w="9525">
            <a:solidFill>
              <a:schemeClr val="tx1"/>
            </a:solidFill>
            <a:round/>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8" name="Line 21">
            <a:extLst>
              <a:ext uri="{FF2B5EF4-FFF2-40B4-BE49-F238E27FC236}">
                <a16:creationId xmlns:a16="http://schemas.microsoft.com/office/drawing/2014/main" id="{91EF202B-CA90-4879-90CF-7726F89A21EE}"/>
              </a:ext>
            </a:extLst>
          </p:cNvPr>
          <p:cNvSpPr>
            <a:spLocks noChangeShapeType="1"/>
          </p:cNvSpPr>
          <p:nvPr/>
        </p:nvSpPr>
        <p:spPr bwMode="auto">
          <a:xfrm flipV="1">
            <a:off x="1007979" y="5737140"/>
            <a:ext cx="3657600" cy="12700"/>
          </a:xfrm>
          <a:prstGeom prst="line">
            <a:avLst/>
          </a:prstGeom>
          <a:noFill/>
          <a:ln w="28575">
            <a:solidFill>
              <a:srgbClr val="FF3300"/>
            </a:solidFill>
            <a:prstDash val="lgDash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0" name="Rectangle 25">
            <a:extLst>
              <a:ext uri="{FF2B5EF4-FFF2-40B4-BE49-F238E27FC236}">
                <a16:creationId xmlns:a16="http://schemas.microsoft.com/office/drawing/2014/main" id="{BA6C072C-E308-4494-8838-C9B73289441D}"/>
              </a:ext>
            </a:extLst>
          </p:cNvPr>
          <p:cNvSpPr>
            <a:spLocks noChangeArrowheads="1"/>
          </p:cNvSpPr>
          <p:nvPr/>
        </p:nvSpPr>
        <p:spPr bwMode="auto">
          <a:xfrm>
            <a:off x="779379" y="3616240"/>
            <a:ext cx="838200" cy="9906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2" name="Line 52">
            <a:extLst>
              <a:ext uri="{FF2B5EF4-FFF2-40B4-BE49-F238E27FC236}">
                <a16:creationId xmlns:a16="http://schemas.microsoft.com/office/drawing/2014/main" id="{CC3D808C-FCBC-40CE-9068-6CA8E39CE276}"/>
              </a:ext>
            </a:extLst>
          </p:cNvPr>
          <p:cNvSpPr>
            <a:spLocks noChangeShapeType="1"/>
          </p:cNvSpPr>
          <p:nvPr/>
        </p:nvSpPr>
        <p:spPr bwMode="auto">
          <a:xfrm flipH="1" flipV="1">
            <a:off x="1913353" y="4172110"/>
            <a:ext cx="838200" cy="234457"/>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4" name="Text Box 30">
            <a:extLst>
              <a:ext uri="{FF2B5EF4-FFF2-40B4-BE49-F238E27FC236}">
                <a16:creationId xmlns:a16="http://schemas.microsoft.com/office/drawing/2014/main" id="{0EA47CEF-FBB6-4E3F-B831-4672E6E1E355}"/>
              </a:ext>
            </a:extLst>
          </p:cNvPr>
          <p:cNvSpPr txBox="1">
            <a:spLocks noChangeArrowheads="1"/>
          </p:cNvSpPr>
          <p:nvPr/>
        </p:nvSpPr>
        <p:spPr bwMode="auto">
          <a:xfrm>
            <a:off x="1342367" y="3930939"/>
            <a:ext cx="619080" cy="46166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400" b="1" dirty="0">
                <a:latin typeface="+mn-lt"/>
              </a:rPr>
              <a:t>S/2</a:t>
            </a:r>
          </a:p>
        </p:txBody>
      </p:sp>
      <p:pic>
        <p:nvPicPr>
          <p:cNvPr id="16" name="Picture 53" descr="warning">
            <a:extLst>
              <a:ext uri="{FF2B5EF4-FFF2-40B4-BE49-F238E27FC236}">
                <a16:creationId xmlns:a16="http://schemas.microsoft.com/office/drawing/2014/main" id="{5F3B6001-DE21-45C3-867A-C5B66CAFDC5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753" y="3081999"/>
            <a:ext cx="792563" cy="70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54">
            <a:extLst>
              <a:ext uri="{FF2B5EF4-FFF2-40B4-BE49-F238E27FC236}">
                <a16:creationId xmlns:a16="http://schemas.microsoft.com/office/drawing/2014/main" id="{CC01F75D-C01A-4A92-9CA8-9C6527CE487C}"/>
              </a:ext>
            </a:extLst>
          </p:cNvPr>
          <p:cNvSpPr txBox="1">
            <a:spLocks noChangeArrowheads="1"/>
          </p:cNvSpPr>
          <p:nvPr/>
        </p:nvSpPr>
        <p:spPr bwMode="auto">
          <a:xfrm>
            <a:off x="1146011" y="3007266"/>
            <a:ext cx="434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a:t>**</a:t>
            </a:r>
          </a:p>
        </p:txBody>
      </p:sp>
      <p:sp>
        <p:nvSpPr>
          <p:cNvPr id="20" name="Rectangle 27">
            <a:extLst>
              <a:ext uri="{FF2B5EF4-FFF2-40B4-BE49-F238E27FC236}">
                <a16:creationId xmlns:a16="http://schemas.microsoft.com/office/drawing/2014/main" id="{B0280F00-379B-4DAB-A2E6-91963E5EBEBD}"/>
              </a:ext>
            </a:extLst>
          </p:cNvPr>
          <p:cNvSpPr>
            <a:spLocks noChangeArrowheads="1"/>
          </p:cNvSpPr>
          <p:nvPr/>
        </p:nvSpPr>
        <p:spPr bwMode="auto">
          <a:xfrm>
            <a:off x="7531102" y="4359937"/>
            <a:ext cx="838200" cy="9906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4" name="Freeform 37">
            <a:extLst>
              <a:ext uri="{FF2B5EF4-FFF2-40B4-BE49-F238E27FC236}">
                <a16:creationId xmlns:a16="http://schemas.microsoft.com/office/drawing/2014/main" id="{E6283CFE-6310-4788-8041-9A33A571FFBC}"/>
              </a:ext>
            </a:extLst>
          </p:cNvPr>
          <p:cNvSpPr>
            <a:spLocks/>
          </p:cNvSpPr>
          <p:nvPr/>
        </p:nvSpPr>
        <p:spPr bwMode="auto">
          <a:xfrm>
            <a:off x="6159502" y="3766212"/>
            <a:ext cx="3886200" cy="1855788"/>
          </a:xfrm>
          <a:custGeom>
            <a:avLst/>
            <a:gdLst>
              <a:gd name="T0" fmla="*/ 2445 w 2448"/>
              <a:gd name="T1" fmla="*/ 2 h 1169"/>
              <a:gd name="T2" fmla="*/ 2 w 2448"/>
              <a:gd name="T3" fmla="*/ 757 h 1169"/>
              <a:gd name="T4" fmla="*/ 0 w 2448"/>
              <a:gd name="T5" fmla="*/ 1169 h 1169"/>
              <a:gd name="T6" fmla="*/ 2448 w 2448"/>
              <a:gd name="T7" fmla="*/ 878 h 1169"/>
              <a:gd name="T8" fmla="*/ 2446 w 2448"/>
              <a:gd name="T9" fmla="*/ 0 h 1169"/>
              <a:gd name="T10" fmla="*/ 2445 w 2448"/>
              <a:gd name="T11" fmla="*/ 2 h 1169"/>
              <a:gd name="T12" fmla="*/ 0 60000 65536"/>
              <a:gd name="T13" fmla="*/ 0 60000 65536"/>
              <a:gd name="T14" fmla="*/ 0 60000 65536"/>
              <a:gd name="T15" fmla="*/ 0 60000 65536"/>
              <a:gd name="T16" fmla="*/ 0 60000 65536"/>
              <a:gd name="T17" fmla="*/ 0 60000 65536"/>
              <a:gd name="T18" fmla="*/ 0 w 2448"/>
              <a:gd name="T19" fmla="*/ 0 h 1169"/>
              <a:gd name="T20" fmla="*/ 2448 w 2448"/>
              <a:gd name="T21" fmla="*/ 1169 h 1169"/>
            </a:gdLst>
            <a:ahLst/>
            <a:cxnLst>
              <a:cxn ang="T12">
                <a:pos x="T0" y="T1"/>
              </a:cxn>
              <a:cxn ang="T13">
                <a:pos x="T2" y="T3"/>
              </a:cxn>
              <a:cxn ang="T14">
                <a:pos x="T4" y="T5"/>
              </a:cxn>
              <a:cxn ang="T15">
                <a:pos x="T6" y="T7"/>
              </a:cxn>
              <a:cxn ang="T16">
                <a:pos x="T8" y="T9"/>
              </a:cxn>
              <a:cxn ang="T17">
                <a:pos x="T10" y="T11"/>
              </a:cxn>
            </a:cxnLst>
            <a:rect l="T18" t="T19" r="T20" b="T21"/>
            <a:pathLst>
              <a:path w="2448" h="1169">
                <a:moveTo>
                  <a:pt x="2445" y="2"/>
                </a:moveTo>
                <a:lnTo>
                  <a:pt x="2" y="757"/>
                </a:lnTo>
                <a:lnTo>
                  <a:pt x="0" y="1169"/>
                </a:lnTo>
                <a:lnTo>
                  <a:pt x="2448" y="878"/>
                </a:lnTo>
                <a:lnTo>
                  <a:pt x="2446" y="0"/>
                </a:lnTo>
                <a:lnTo>
                  <a:pt x="2445" y="2"/>
                </a:lnTo>
                <a:close/>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6" name="Freeform 38">
            <a:extLst>
              <a:ext uri="{FF2B5EF4-FFF2-40B4-BE49-F238E27FC236}">
                <a16:creationId xmlns:a16="http://schemas.microsoft.com/office/drawing/2014/main" id="{37F845DC-7DA5-4B65-AE8B-F5A1140533B2}"/>
              </a:ext>
            </a:extLst>
          </p:cNvPr>
          <p:cNvSpPr>
            <a:spLocks/>
          </p:cNvSpPr>
          <p:nvPr/>
        </p:nvSpPr>
        <p:spPr bwMode="auto">
          <a:xfrm>
            <a:off x="6159502" y="3516975"/>
            <a:ext cx="3895725" cy="2105025"/>
          </a:xfrm>
          <a:custGeom>
            <a:avLst/>
            <a:gdLst>
              <a:gd name="T0" fmla="*/ 2453 w 2454"/>
              <a:gd name="T1" fmla="*/ 0 h 1326"/>
              <a:gd name="T2" fmla="*/ 1657 w 2454"/>
              <a:gd name="T3" fmla="*/ 502 h 1326"/>
              <a:gd name="T4" fmla="*/ 2 w 2454"/>
              <a:gd name="T5" fmla="*/ 914 h 1326"/>
              <a:gd name="T6" fmla="*/ 0 w 2454"/>
              <a:gd name="T7" fmla="*/ 1326 h 1326"/>
              <a:gd name="T8" fmla="*/ 1560 w 2454"/>
              <a:gd name="T9" fmla="*/ 1083 h 1326"/>
              <a:gd name="T10" fmla="*/ 2454 w 2454"/>
              <a:gd name="T11" fmla="*/ 1143 h 1326"/>
              <a:gd name="T12" fmla="*/ 2444 w 2454"/>
              <a:gd name="T13" fmla="*/ 43 h 1326"/>
              <a:gd name="T14" fmla="*/ 2453 w 2454"/>
              <a:gd name="T15" fmla="*/ 0 h 1326"/>
              <a:gd name="T16" fmla="*/ 0 60000 65536"/>
              <a:gd name="T17" fmla="*/ 0 60000 65536"/>
              <a:gd name="T18" fmla="*/ 0 60000 65536"/>
              <a:gd name="T19" fmla="*/ 0 60000 65536"/>
              <a:gd name="T20" fmla="*/ 0 60000 65536"/>
              <a:gd name="T21" fmla="*/ 0 60000 65536"/>
              <a:gd name="T22" fmla="*/ 0 60000 65536"/>
              <a:gd name="T23" fmla="*/ 0 60000 65536"/>
              <a:gd name="T24" fmla="*/ 0 w 2454"/>
              <a:gd name="T25" fmla="*/ 0 h 1326"/>
              <a:gd name="T26" fmla="*/ 2454 w 2454"/>
              <a:gd name="T27" fmla="*/ 1326 h 13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54" h="1326">
                <a:moveTo>
                  <a:pt x="2453" y="0"/>
                </a:moveTo>
                <a:lnTo>
                  <a:pt x="1657" y="502"/>
                </a:lnTo>
                <a:lnTo>
                  <a:pt x="2" y="914"/>
                </a:lnTo>
                <a:lnTo>
                  <a:pt x="0" y="1326"/>
                </a:lnTo>
                <a:lnTo>
                  <a:pt x="1560" y="1083"/>
                </a:lnTo>
                <a:lnTo>
                  <a:pt x="2454" y="1143"/>
                </a:lnTo>
                <a:lnTo>
                  <a:pt x="2444" y="43"/>
                </a:lnTo>
                <a:lnTo>
                  <a:pt x="2453"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28" name="Line 39">
            <a:extLst>
              <a:ext uri="{FF2B5EF4-FFF2-40B4-BE49-F238E27FC236}">
                <a16:creationId xmlns:a16="http://schemas.microsoft.com/office/drawing/2014/main" id="{2F435666-4B79-4CAB-A775-EB5BE01212A4}"/>
              </a:ext>
            </a:extLst>
          </p:cNvPr>
          <p:cNvSpPr>
            <a:spLocks noChangeShapeType="1"/>
          </p:cNvSpPr>
          <p:nvPr/>
        </p:nvSpPr>
        <p:spPr bwMode="auto">
          <a:xfrm>
            <a:off x="10062327" y="3244415"/>
            <a:ext cx="0" cy="2468880"/>
          </a:xfrm>
          <a:prstGeom prst="line">
            <a:avLst/>
          </a:prstGeom>
          <a:noFill/>
          <a:ln w="28575">
            <a:solidFill>
              <a:srgbClr val="FF3300"/>
            </a:solidFill>
            <a:prstDash val="lgDash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2" name="Text Box 41">
            <a:extLst>
              <a:ext uri="{FF2B5EF4-FFF2-40B4-BE49-F238E27FC236}">
                <a16:creationId xmlns:a16="http://schemas.microsoft.com/office/drawing/2014/main" id="{F24EB49D-4CEE-4323-8D38-1B21D77AE229}"/>
              </a:ext>
            </a:extLst>
          </p:cNvPr>
          <p:cNvSpPr txBox="1">
            <a:spLocks noChangeArrowheads="1"/>
          </p:cNvSpPr>
          <p:nvPr/>
        </p:nvSpPr>
        <p:spPr bwMode="auto">
          <a:xfrm>
            <a:off x="7607302" y="2899437"/>
            <a:ext cx="2190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Actual wing planform</a:t>
            </a:r>
          </a:p>
        </p:txBody>
      </p:sp>
      <p:sp>
        <p:nvSpPr>
          <p:cNvPr id="36" name="Text Box 43">
            <a:extLst>
              <a:ext uri="{FF2B5EF4-FFF2-40B4-BE49-F238E27FC236}">
                <a16:creationId xmlns:a16="http://schemas.microsoft.com/office/drawing/2014/main" id="{D3DA0C75-9C8F-4600-AA22-BE16BDB3330F}"/>
              </a:ext>
            </a:extLst>
          </p:cNvPr>
          <p:cNvSpPr txBox="1">
            <a:spLocks noChangeArrowheads="1"/>
          </p:cNvSpPr>
          <p:nvPr/>
        </p:nvSpPr>
        <p:spPr bwMode="auto">
          <a:xfrm>
            <a:off x="5473702" y="3509037"/>
            <a:ext cx="266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solidFill>
                  <a:srgbClr val="FF3300"/>
                </a:solidFill>
                <a:latin typeface="+mn-lt"/>
              </a:rPr>
              <a:t>Trapezoidal reference wing planform</a:t>
            </a:r>
          </a:p>
        </p:txBody>
      </p:sp>
      <p:sp>
        <p:nvSpPr>
          <p:cNvPr id="38" name="Line 44">
            <a:extLst>
              <a:ext uri="{FF2B5EF4-FFF2-40B4-BE49-F238E27FC236}">
                <a16:creationId xmlns:a16="http://schemas.microsoft.com/office/drawing/2014/main" id="{40D96E15-23E3-40F9-B0DC-67D11A9D0D20}"/>
              </a:ext>
            </a:extLst>
          </p:cNvPr>
          <p:cNvSpPr>
            <a:spLocks noChangeShapeType="1"/>
          </p:cNvSpPr>
          <p:nvPr/>
        </p:nvSpPr>
        <p:spPr bwMode="auto">
          <a:xfrm>
            <a:off x="7073902" y="4042437"/>
            <a:ext cx="774700" cy="3683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40" name="Freeform 45">
            <a:extLst>
              <a:ext uri="{FF2B5EF4-FFF2-40B4-BE49-F238E27FC236}">
                <a16:creationId xmlns:a16="http://schemas.microsoft.com/office/drawing/2014/main" id="{A59F8D01-729D-40E6-A9CC-2EE5D1E6EAF4}"/>
              </a:ext>
            </a:extLst>
          </p:cNvPr>
          <p:cNvSpPr>
            <a:spLocks/>
          </p:cNvSpPr>
          <p:nvPr/>
        </p:nvSpPr>
        <p:spPr bwMode="auto">
          <a:xfrm>
            <a:off x="6451602" y="5252112"/>
            <a:ext cx="2486025" cy="339725"/>
          </a:xfrm>
          <a:custGeom>
            <a:avLst/>
            <a:gdLst>
              <a:gd name="T0" fmla="*/ 0 w 1566"/>
              <a:gd name="T1" fmla="*/ 214 h 214"/>
              <a:gd name="T2" fmla="*/ 1376 w 1566"/>
              <a:gd name="T3" fmla="*/ 0 h 214"/>
              <a:gd name="T4" fmla="*/ 1566 w 1566"/>
              <a:gd name="T5" fmla="*/ 10 h 214"/>
              <a:gd name="T6" fmla="*/ 0 w 1566"/>
              <a:gd name="T7" fmla="*/ 214 h 214"/>
              <a:gd name="T8" fmla="*/ 0 60000 65536"/>
              <a:gd name="T9" fmla="*/ 0 60000 65536"/>
              <a:gd name="T10" fmla="*/ 0 60000 65536"/>
              <a:gd name="T11" fmla="*/ 0 60000 65536"/>
              <a:gd name="T12" fmla="*/ 0 w 1566"/>
              <a:gd name="T13" fmla="*/ 0 h 214"/>
              <a:gd name="T14" fmla="*/ 1566 w 1566"/>
              <a:gd name="T15" fmla="*/ 214 h 214"/>
            </a:gdLst>
            <a:ahLst/>
            <a:cxnLst>
              <a:cxn ang="T8">
                <a:pos x="T0" y="T1"/>
              </a:cxn>
              <a:cxn ang="T9">
                <a:pos x="T2" y="T3"/>
              </a:cxn>
              <a:cxn ang="T10">
                <a:pos x="T4" y="T5"/>
              </a:cxn>
              <a:cxn ang="T11">
                <a:pos x="T6" y="T7"/>
              </a:cxn>
            </a:cxnLst>
            <a:rect l="T12" t="T13" r="T14" b="T15"/>
            <a:pathLst>
              <a:path w="1566" h="214">
                <a:moveTo>
                  <a:pt x="0" y="214"/>
                </a:moveTo>
                <a:lnTo>
                  <a:pt x="1376" y="0"/>
                </a:lnTo>
                <a:lnTo>
                  <a:pt x="1566" y="10"/>
                </a:lnTo>
                <a:lnTo>
                  <a:pt x="0" y="214"/>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2" name="Freeform 46">
            <a:extLst>
              <a:ext uri="{FF2B5EF4-FFF2-40B4-BE49-F238E27FC236}">
                <a16:creationId xmlns:a16="http://schemas.microsoft.com/office/drawing/2014/main" id="{E95547DF-D18C-479C-A041-0197D113DF2C}"/>
              </a:ext>
            </a:extLst>
          </p:cNvPr>
          <p:cNvSpPr>
            <a:spLocks/>
          </p:cNvSpPr>
          <p:nvPr/>
        </p:nvSpPr>
        <p:spPr bwMode="auto">
          <a:xfrm>
            <a:off x="9312277" y="5182262"/>
            <a:ext cx="723900" cy="133350"/>
          </a:xfrm>
          <a:custGeom>
            <a:avLst/>
            <a:gdLst>
              <a:gd name="T0" fmla="*/ 0 w 456"/>
              <a:gd name="T1" fmla="*/ 54 h 84"/>
              <a:gd name="T2" fmla="*/ 456 w 456"/>
              <a:gd name="T3" fmla="*/ 0 h 84"/>
              <a:gd name="T4" fmla="*/ 456 w 456"/>
              <a:gd name="T5" fmla="*/ 84 h 84"/>
              <a:gd name="T6" fmla="*/ 0 w 456"/>
              <a:gd name="T7" fmla="*/ 54 h 84"/>
              <a:gd name="T8" fmla="*/ 0 60000 65536"/>
              <a:gd name="T9" fmla="*/ 0 60000 65536"/>
              <a:gd name="T10" fmla="*/ 0 60000 65536"/>
              <a:gd name="T11" fmla="*/ 0 60000 65536"/>
              <a:gd name="T12" fmla="*/ 0 w 456"/>
              <a:gd name="T13" fmla="*/ 0 h 84"/>
              <a:gd name="T14" fmla="*/ 456 w 456"/>
              <a:gd name="T15" fmla="*/ 84 h 84"/>
            </a:gdLst>
            <a:ahLst/>
            <a:cxnLst>
              <a:cxn ang="T8">
                <a:pos x="T0" y="T1"/>
              </a:cxn>
              <a:cxn ang="T9">
                <a:pos x="T2" y="T3"/>
              </a:cxn>
              <a:cxn ang="T10">
                <a:pos x="T4" y="T5"/>
              </a:cxn>
              <a:cxn ang="T11">
                <a:pos x="T6" y="T7"/>
              </a:cxn>
            </a:cxnLst>
            <a:rect l="T12" t="T13" r="T14" b="T15"/>
            <a:pathLst>
              <a:path w="456" h="84">
                <a:moveTo>
                  <a:pt x="0" y="54"/>
                </a:moveTo>
                <a:lnTo>
                  <a:pt x="456" y="0"/>
                </a:lnTo>
                <a:lnTo>
                  <a:pt x="456" y="84"/>
                </a:lnTo>
                <a:lnTo>
                  <a:pt x="0" y="54"/>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4" name="Freeform 47">
            <a:extLst>
              <a:ext uri="{FF2B5EF4-FFF2-40B4-BE49-F238E27FC236}">
                <a16:creationId xmlns:a16="http://schemas.microsoft.com/office/drawing/2014/main" id="{DAD83880-DC06-40B5-AAF3-C109D2A980C5}"/>
              </a:ext>
            </a:extLst>
          </p:cNvPr>
          <p:cNvSpPr>
            <a:spLocks/>
          </p:cNvSpPr>
          <p:nvPr/>
        </p:nvSpPr>
        <p:spPr bwMode="auto">
          <a:xfrm>
            <a:off x="9401177" y="3553487"/>
            <a:ext cx="619125" cy="393700"/>
          </a:xfrm>
          <a:custGeom>
            <a:avLst/>
            <a:gdLst>
              <a:gd name="T0" fmla="*/ 0 w 390"/>
              <a:gd name="T1" fmla="*/ 248 h 248"/>
              <a:gd name="T2" fmla="*/ 390 w 390"/>
              <a:gd name="T3" fmla="*/ 0 h 248"/>
              <a:gd name="T4" fmla="*/ 390 w 390"/>
              <a:gd name="T5" fmla="*/ 126 h 248"/>
              <a:gd name="T6" fmla="*/ 0 w 390"/>
              <a:gd name="T7" fmla="*/ 248 h 248"/>
              <a:gd name="T8" fmla="*/ 0 60000 65536"/>
              <a:gd name="T9" fmla="*/ 0 60000 65536"/>
              <a:gd name="T10" fmla="*/ 0 60000 65536"/>
              <a:gd name="T11" fmla="*/ 0 60000 65536"/>
              <a:gd name="T12" fmla="*/ 0 w 390"/>
              <a:gd name="T13" fmla="*/ 0 h 248"/>
              <a:gd name="T14" fmla="*/ 390 w 390"/>
              <a:gd name="T15" fmla="*/ 248 h 248"/>
            </a:gdLst>
            <a:ahLst/>
            <a:cxnLst>
              <a:cxn ang="T8">
                <a:pos x="T0" y="T1"/>
              </a:cxn>
              <a:cxn ang="T9">
                <a:pos x="T2" y="T3"/>
              </a:cxn>
              <a:cxn ang="T10">
                <a:pos x="T4" y="T5"/>
              </a:cxn>
              <a:cxn ang="T11">
                <a:pos x="T6" y="T7"/>
              </a:cxn>
            </a:cxnLst>
            <a:rect l="T12" t="T13" r="T14" b="T15"/>
            <a:pathLst>
              <a:path w="390" h="248">
                <a:moveTo>
                  <a:pt x="0" y="248"/>
                </a:moveTo>
                <a:lnTo>
                  <a:pt x="390" y="0"/>
                </a:lnTo>
                <a:lnTo>
                  <a:pt x="390" y="126"/>
                </a:lnTo>
                <a:lnTo>
                  <a:pt x="0" y="248"/>
                </a:lnTo>
                <a:close/>
              </a:path>
            </a:pathLst>
          </a:custGeom>
          <a:solidFill>
            <a:srgbClr val="00A4DE"/>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6" name="Freeform 48">
            <a:extLst>
              <a:ext uri="{FF2B5EF4-FFF2-40B4-BE49-F238E27FC236}">
                <a16:creationId xmlns:a16="http://schemas.microsoft.com/office/drawing/2014/main" id="{DE772D01-FA43-4212-9FAE-40EAFD8B46A4}"/>
              </a:ext>
            </a:extLst>
          </p:cNvPr>
          <p:cNvSpPr>
            <a:spLocks/>
          </p:cNvSpPr>
          <p:nvPr/>
        </p:nvSpPr>
        <p:spPr bwMode="auto">
          <a:xfrm>
            <a:off x="6756402" y="4058312"/>
            <a:ext cx="2416175" cy="746125"/>
          </a:xfrm>
          <a:custGeom>
            <a:avLst/>
            <a:gdLst>
              <a:gd name="T0" fmla="*/ 0 w 1522"/>
              <a:gd name="T1" fmla="*/ 470 h 470"/>
              <a:gd name="T2" fmla="*/ 1522 w 1522"/>
              <a:gd name="T3" fmla="*/ 0 h 470"/>
              <a:gd name="T4" fmla="*/ 1274 w 1522"/>
              <a:gd name="T5" fmla="*/ 156 h 470"/>
              <a:gd name="T6" fmla="*/ 0 w 1522"/>
              <a:gd name="T7" fmla="*/ 470 h 470"/>
              <a:gd name="T8" fmla="*/ 0 60000 65536"/>
              <a:gd name="T9" fmla="*/ 0 60000 65536"/>
              <a:gd name="T10" fmla="*/ 0 60000 65536"/>
              <a:gd name="T11" fmla="*/ 0 60000 65536"/>
              <a:gd name="T12" fmla="*/ 0 w 1522"/>
              <a:gd name="T13" fmla="*/ 0 h 470"/>
              <a:gd name="T14" fmla="*/ 1522 w 1522"/>
              <a:gd name="T15" fmla="*/ 470 h 470"/>
            </a:gdLst>
            <a:ahLst/>
            <a:cxnLst>
              <a:cxn ang="T8">
                <a:pos x="T0" y="T1"/>
              </a:cxn>
              <a:cxn ang="T9">
                <a:pos x="T2" y="T3"/>
              </a:cxn>
              <a:cxn ang="T10">
                <a:pos x="T4" y="T5"/>
              </a:cxn>
              <a:cxn ang="T11">
                <a:pos x="T6" y="T7"/>
              </a:cxn>
            </a:cxnLst>
            <a:rect l="T12" t="T13" r="T14" b="T15"/>
            <a:pathLst>
              <a:path w="1522" h="470">
                <a:moveTo>
                  <a:pt x="0" y="470"/>
                </a:moveTo>
                <a:lnTo>
                  <a:pt x="1522" y="0"/>
                </a:lnTo>
                <a:lnTo>
                  <a:pt x="1274" y="156"/>
                </a:lnTo>
                <a:lnTo>
                  <a:pt x="0" y="470"/>
                </a:lnTo>
                <a:close/>
              </a:path>
            </a:pathLst>
          </a:custGeom>
          <a:solidFill>
            <a:srgbClr val="00A4DE"/>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8" name="Line 50">
            <a:extLst>
              <a:ext uri="{FF2B5EF4-FFF2-40B4-BE49-F238E27FC236}">
                <a16:creationId xmlns:a16="http://schemas.microsoft.com/office/drawing/2014/main" id="{9F01B893-D562-4641-9B83-D6D3F7C5EE4E}"/>
              </a:ext>
            </a:extLst>
          </p:cNvPr>
          <p:cNvSpPr>
            <a:spLocks noChangeShapeType="1"/>
          </p:cNvSpPr>
          <p:nvPr/>
        </p:nvSpPr>
        <p:spPr bwMode="auto">
          <a:xfrm flipV="1">
            <a:off x="9207502" y="3712237"/>
            <a:ext cx="692150" cy="10922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0" name="Line 51">
            <a:extLst>
              <a:ext uri="{FF2B5EF4-FFF2-40B4-BE49-F238E27FC236}">
                <a16:creationId xmlns:a16="http://schemas.microsoft.com/office/drawing/2014/main" id="{0113F32A-8A72-484E-93DE-3B1D4A6C602B}"/>
              </a:ext>
            </a:extLst>
          </p:cNvPr>
          <p:cNvSpPr>
            <a:spLocks noChangeShapeType="1"/>
          </p:cNvSpPr>
          <p:nvPr/>
        </p:nvSpPr>
        <p:spPr bwMode="auto">
          <a:xfrm flipH="1" flipV="1">
            <a:off x="8737602" y="4251986"/>
            <a:ext cx="123826" cy="568325"/>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2" name="Text Box 49">
            <a:extLst>
              <a:ext uri="{FF2B5EF4-FFF2-40B4-BE49-F238E27FC236}">
                <a16:creationId xmlns:a16="http://schemas.microsoft.com/office/drawing/2014/main" id="{7636DE0B-ADC3-447C-99A9-0855F17D8EF3}"/>
              </a:ext>
            </a:extLst>
          </p:cNvPr>
          <p:cNvSpPr txBox="1">
            <a:spLocks noChangeArrowheads="1"/>
          </p:cNvSpPr>
          <p:nvPr/>
        </p:nvSpPr>
        <p:spPr bwMode="auto">
          <a:xfrm>
            <a:off x="7519305" y="4702837"/>
            <a:ext cx="1901867" cy="33855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600" dirty="0">
                <a:latin typeface="+mn-lt"/>
              </a:rPr>
              <a:t>Equal area segments</a:t>
            </a:r>
          </a:p>
        </p:txBody>
      </p:sp>
      <p:sp>
        <p:nvSpPr>
          <p:cNvPr id="59" name="Line 39">
            <a:extLst>
              <a:ext uri="{FF2B5EF4-FFF2-40B4-BE49-F238E27FC236}">
                <a16:creationId xmlns:a16="http://schemas.microsoft.com/office/drawing/2014/main" id="{AF4D2FFD-7435-41CA-9F95-F20A81EE988D}"/>
              </a:ext>
            </a:extLst>
          </p:cNvPr>
          <p:cNvSpPr>
            <a:spLocks noChangeShapeType="1"/>
          </p:cNvSpPr>
          <p:nvPr/>
        </p:nvSpPr>
        <p:spPr bwMode="auto">
          <a:xfrm>
            <a:off x="9553577" y="3244415"/>
            <a:ext cx="0" cy="2468880"/>
          </a:xfrm>
          <a:prstGeom prst="line">
            <a:avLst/>
          </a:prstGeom>
          <a:noFill/>
          <a:ln w="28575">
            <a:solidFill>
              <a:schemeClr val="tx1"/>
            </a:solidFill>
            <a:prstDash val="solid"/>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 name="Line 42">
            <a:extLst>
              <a:ext uri="{FF2B5EF4-FFF2-40B4-BE49-F238E27FC236}">
                <a16:creationId xmlns:a16="http://schemas.microsoft.com/office/drawing/2014/main" id="{BCC4159D-87ED-4E0F-91E7-160F2B1FEFF5}"/>
              </a:ext>
            </a:extLst>
          </p:cNvPr>
          <p:cNvSpPr>
            <a:spLocks noChangeShapeType="1"/>
          </p:cNvSpPr>
          <p:nvPr/>
        </p:nvSpPr>
        <p:spPr bwMode="auto">
          <a:xfrm>
            <a:off x="8929027" y="3263810"/>
            <a:ext cx="89156" cy="9082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4" name="Text Box 34">
            <a:extLst>
              <a:ext uri="{FF2B5EF4-FFF2-40B4-BE49-F238E27FC236}">
                <a16:creationId xmlns:a16="http://schemas.microsoft.com/office/drawing/2014/main" id="{C8DC28A7-E955-4DF6-B0EA-37CDF9A680A9}"/>
              </a:ext>
            </a:extLst>
          </p:cNvPr>
          <p:cNvSpPr txBox="1">
            <a:spLocks noChangeArrowheads="1"/>
          </p:cNvSpPr>
          <p:nvPr/>
        </p:nvSpPr>
        <p:spPr bwMode="auto">
          <a:xfrm>
            <a:off x="3817162" y="6103336"/>
            <a:ext cx="4684680" cy="369332"/>
          </a:xfrm>
          <a:prstGeom prst="rect">
            <a:avLst/>
          </a:prstGeom>
          <a:solidFill>
            <a:srgbClr val="FFFF00"/>
          </a:solidFill>
          <a:ln w="9525" algn="ctr">
            <a:solidFill>
              <a:schemeClr val="tx1"/>
            </a:solidFill>
            <a:miter lim="800000"/>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b="1" dirty="0">
                <a:latin typeface="+mn-lt"/>
              </a:rPr>
              <a:t>In these examples only half of S is represented!</a:t>
            </a:r>
          </a:p>
        </p:txBody>
      </p:sp>
    </p:spTree>
    <p:extLst>
      <p:ext uri="{BB962C8B-B14F-4D97-AF65-F5344CB8AC3E}">
        <p14:creationId xmlns:p14="http://schemas.microsoft.com/office/powerpoint/2010/main" val="1414564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8.3.1 </a:t>
            </a:r>
            <a:r>
              <a:rPr lang="en-US" sz="3600" dirty="0"/>
              <a:t>Wing Design Parameters &amp; Definitions</a:t>
            </a:r>
            <a:br>
              <a:rPr lang="en-US" dirty="0"/>
            </a:br>
            <a:r>
              <a:rPr lang="en-US" dirty="0"/>
              <a:t>Wing Span b, root chord C</a:t>
            </a:r>
            <a:r>
              <a:rPr lang="en-US" baseline="-25000" dirty="0"/>
              <a:t>r</a:t>
            </a:r>
            <a:r>
              <a:rPr lang="en-US" dirty="0"/>
              <a:t> and Tip chord C</a:t>
            </a:r>
            <a:r>
              <a:rPr lang="en-US" baseline="-25000" dirty="0"/>
              <a:t>t</a:t>
            </a:r>
          </a:p>
        </p:txBody>
      </p:sp>
      <p:sp>
        <p:nvSpPr>
          <p:cNvPr id="3" name="Content Placeholder 2">
            <a:extLst>
              <a:ext uri="{FF2B5EF4-FFF2-40B4-BE49-F238E27FC236}">
                <a16:creationId xmlns:a16="http://schemas.microsoft.com/office/drawing/2014/main" id="{0B8C9C8C-5B7D-4EAB-B97D-DA193DBE5AB9}"/>
              </a:ext>
            </a:extLst>
          </p:cNvPr>
          <p:cNvSpPr>
            <a:spLocks noGrp="1"/>
          </p:cNvSpPr>
          <p:nvPr>
            <p:ph idx="1"/>
          </p:nvPr>
        </p:nvSpPr>
        <p:spPr/>
        <p:txBody>
          <a:bodyPr/>
          <a:lstStyle/>
          <a:p>
            <a:pPr marL="0" indent="0" eaLnBrk="1" hangingPunct="1">
              <a:buNone/>
            </a:pPr>
            <a:r>
              <a:rPr lang="en-GB" altLang="en-US" sz="2000" dirty="0"/>
              <a:t>Experimental studies on wing-body configurations with different values of b/d, have demonstrated the </a:t>
            </a:r>
            <a:r>
              <a:rPr lang="en-GB" altLang="en-US" sz="2000" b="1" dirty="0"/>
              <a:t>fuselage gives a lift contribution about the same as the contribution lost by the central part of the wing </a:t>
            </a:r>
            <a:r>
              <a:rPr lang="en-GB" altLang="en-US" sz="2000" dirty="0"/>
              <a:t>that is masked by the fuselage.</a:t>
            </a:r>
          </a:p>
          <a:p>
            <a:r>
              <a:rPr lang="en-GB" altLang="en-US" sz="1800" dirty="0">
                <a:latin typeface="+mn-lt"/>
              </a:rPr>
              <a:t>The span b is defined as the tip-to-tip distance measured on the wing (</a:t>
            </a:r>
            <a:r>
              <a:rPr lang="en-GB" altLang="en-US" sz="1800" dirty="0"/>
              <a:t>b &lt; 80m!!)</a:t>
            </a:r>
            <a:endParaRPr lang="en-GB" altLang="en-US" sz="1800" dirty="0">
              <a:latin typeface="+mn-lt"/>
            </a:endParaRPr>
          </a:p>
          <a:p>
            <a:r>
              <a:rPr lang="en-GB" altLang="en-US" sz="1800" dirty="0"/>
              <a:t>The root chord is the chord of the trapezoid wing area at the centerline</a:t>
            </a:r>
          </a:p>
          <a:p>
            <a:r>
              <a:rPr lang="en-GB" altLang="en-US" sz="1800" dirty="0"/>
              <a:t>The tip chord is the chord of the trapezoid wing area at the wing tip</a:t>
            </a:r>
          </a:p>
          <a:p>
            <a:pPr marL="0" indent="0">
              <a:buNone/>
            </a:pPr>
            <a:endParaRPr lang="en-US" sz="2000" dirty="0"/>
          </a:p>
        </p:txBody>
      </p:sp>
      <p:pic>
        <p:nvPicPr>
          <p:cNvPr id="9" name="Picture 35" descr="warning">
            <a:extLst>
              <a:ext uri="{FF2B5EF4-FFF2-40B4-BE49-F238E27FC236}">
                <a16:creationId xmlns:a16="http://schemas.microsoft.com/office/drawing/2014/main" id="{FEBBCD8A-C9D7-4E80-B012-A535E6A3F6B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3300" y="2659191"/>
            <a:ext cx="8382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a:extLst>
              <a:ext uri="{FF2B5EF4-FFF2-40B4-BE49-F238E27FC236}">
                <a16:creationId xmlns:a16="http://schemas.microsoft.com/office/drawing/2014/main" id="{EBAEEA30-9F0D-4020-9424-FA5FDAE2CEF9}"/>
              </a:ext>
            </a:extLst>
          </p:cNvPr>
          <p:cNvGrpSpPr/>
          <p:nvPr/>
        </p:nvGrpSpPr>
        <p:grpSpPr>
          <a:xfrm>
            <a:off x="3065445" y="3429000"/>
            <a:ext cx="7545227" cy="2529566"/>
            <a:chOff x="5624139" y="3254227"/>
            <a:chExt cx="7545227" cy="2529566"/>
          </a:xfrm>
        </p:grpSpPr>
        <p:sp>
          <p:nvSpPr>
            <p:cNvPr id="33" name="Freeform 2">
              <a:extLst>
                <a:ext uri="{FF2B5EF4-FFF2-40B4-BE49-F238E27FC236}">
                  <a16:creationId xmlns:a16="http://schemas.microsoft.com/office/drawing/2014/main" id="{8C22E407-96F6-429C-AFBA-1E3532D7178B}"/>
                </a:ext>
              </a:extLst>
            </p:cNvPr>
            <p:cNvSpPr>
              <a:spLocks/>
            </p:cNvSpPr>
            <p:nvPr/>
          </p:nvSpPr>
          <p:spPr bwMode="auto">
            <a:xfrm>
              <a:off x="5624139" y="3859804"/>
              <a:ext cx="3192435" cy="1521884"/>
            </a:xfrm>
            <a:custGeom>
              <a:avLst/>
              <a:gdLst>
                <a:gd name="T0" fmla="*/ 2445 w 2448"/>
                <a:gd name="T1" fmla="*/ 0 h 1167"/>
                <a:gd name="T2" fmla="*/ 2 w 2448"/>
                <a:gd name="T3" fmla="*/ 755 h 1167"/>
                <a:gd name="T4" fmla="*/ 0 w 2448"/>
                <a:gd name="T5" fmla="*/ 1167 h 1167"/>
                <a:gd name="T6" fmla="*/ 2448 w 2448"/>
                <a:gd name="T7" fmla="*/ 927 h 1167"/>
                <a:gd name="T8" fmla="*/ 2448 w 2448"/>
                <a:gd name="T9" fmla="*/ 15 h 1167"/>
                <a:gd name="T10" fmla="*/ 0 60000 65536"/>
                <a:gd name="T11" fmla="*/ 0 60000 65536"/>
                <a:gd name="T12" fmla="*/ 0 60000 65536"/>
                <a:gd name="T13" fmla="*/ 0 60000 65536"/>
                <a:gd name="T14" fmla="*/ 0 60000 65536"/>
                <a:gd name="T15" fmla="*/ 0 w 2448"/>
                <a:gd name="T16" fmla="*/ 0 h 1167"/>
                <a:gd name="T17" fmla="*/ 2448 w 2448"/>
                <a:gd name="T18" fmla="*/ 1167 h 1167"/>
              </a:gdLst>
              <a:ahLst/>
              <a:cxnLst>
                <a:cxn ang="T10">
                  <a:pos x="T0" y="T1"/>
                </a:cxn>
                <a:cxn ang="T11">
                  <a:pos x="T2" y="T3"/>
                </a:cxn>
                <a:cxn ang="T12">
                  <a:pos x="T4" y="T5"/>
                </a:cxn>
                <a:cxn ang="T13">
                  <a:pos x="T6" y="T7"/>
                </a:cxn>
                <a:cxn ang="T14">
                  <a:pos x="T8" y="T9"/>
                </a:cxn>
              </a:cxnLst>
              <a:rect l="T15" t="T16" r="T17" b="T18"/>
              <a:pathLst>
                <a:path w="2448" h="1167">
                  <a:moveTo>
                    <a:pt x="2445" y="0"/>
                  </a:moveTo>
                  <a:lnTo>
                    <a:pt x="2" y="755"/>
                  </a:lnTo>
                  <a:lnTo>
                    <a:pt x="0" y="1167"/>
                  </a:lnTo>
                  <a:lnTo>
                    <a:pt x="2448" y="927"/>
                  </a:lnTo>
                  <a:lnTo>
                    <a:pt x="2448" y="15"/>
                  </a:lnTo>
                </a:path>
              </a:pathLst>
            </a:custGeom>
            <a:solidFill>
              <a:schemeClr val="bg1">
                <a:lumMod val="85000"/>
              </a:schemeClr>
            </a:solidFill>
            <a:ln w="9525">
              <a:solidFill>
                <a:schemeClr val="tx1"/>
              </a:solidFill>
              <a:round/>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5" name="Freeform 3">
              <a:extLst>
                <a:ext uri="{FF2B5EF4-FFF2-40B4-BE49-F238E27FC236}">
                  <a16:creationId xmlns:a16="http://schemas.microsoft.com/office/drawing/2014/main" id="{1AA7431B-53ED-4D4A-888C-D3A5C984D3B3}"/>
                </a:ext>
              </a:extLst>
            </p:cNvPr>
            <p:cNvSpPr>
              <a:spLocks/>
            </p:cNvSpPr>
            <p:nvPr/>
          </p:nvSpPr>
          <p:spPr bwMode="auto">
            <a:xfrm flipH="1">
              <a:off x="8816575" y="3859804"/>
              <a:ext cx="3192435" cy="1521884"/>
            </a:xfrm>
            <a:custGeom>
              <a:avLst/>
              <a:gdLst>
                <a:gd name="T0" fmla="*/ 2445 w 2448"/>
                <a:gd name="T1" fmla="*/ 0 h 1167"/>
                <a:gd name="T2" fmla="*/ 2 w 2448"/>
                <a:gd name="T3" fmla="*/ 755 h 1167"/>
                <a:gd name="T4" fmla="*/ 0 w 2448"/>
                <a:gd name="T5" fmla="*/ 1167 h 1167"/>
                <a:gd name="T6" fmla="*/ 2448 w 2448"/>
                <a:gd name="T7" fmla="*/ 927 h 1167"/>
                <a:gd name="T8" fmla="*/ 2448 w 2448"/>
                <a:gd name="T9" fmla="*/ 15 h 1167"/>
                <a:gd name="T10" fmla="*/ 0 60000 65536"/>
                <a:gd name="T11" fmla="*/ 0 60000 65536"/>
                <a:gd name="T12" fmla="*/ 0 60000 65536"/>
                <a:gd name="T13" fmla="*/ 0 60000 65536"/>
                <a:gd name="T14" fmla="*/ 0 60000 65536"/>
                <a:gd name="T15" fmla="*/ 0 w 2448"/>
                <a:gd name="T16" fmla="*/ 0 h 1167"/>
                <a:gd name="T17" fmla="*/ 2448 w 2448"/>
                <a:gd name="T18" fmla="*/ 1167 h 1167"/>
              </a:gdLst>
              <a:ahLst/>
              <a:cxnLst>
                <a:cxn ang="T10">
                  <a:pos x="T0" y="T1"/>
                </a:cxn>
                <a:cxn ang="T11">
                  <a:pos x="T2" y="T3"/>
                </a:cxn>
                <a:cxn ang="T12">
                  <a:pos x="T4" y="T5"/>
                </a:cxn>
                <a:cxn ang="T13">
                  <a:pos x="T6" y="T7"/>
                </a:cxn>
                <a:cxn ang="T14">
                  <a:pos x="T8" y="T9"/>
                </a:cxn>
              </a:cxnLst>
              <a:rect l="T15" t="T16" r="T17" b="T18"/>
              <a:pathLst>
                <a:path w="2448" h="1167">
                  <a:moveTo>
                    <a:pt x="2445" y="0"/>
                  </a:moveTo>
                  <a:lnTo>
                    <a:pt x="2" y="755"/>
                  </a:lnTo>
                  <a:lnTo>
                    <a:pt x="0" y="1167"/>
                  </a:lnTo>
                  <a:lnTo>
                    <a:pt x="2448" y="927"/>
                  </a:lnTo>
                  <a:lnTo>
                    <a:pt x="2448" y="15"/>
                  </a:lnTo>
                </a:path>
              </a:pathLst>
            </a:custGeom>
            <a:solidFill>
              <a:schemeClr val="bg1">
                <a:lumMod val="85000"/>
              </a:schemeClr>
            </a:solidFill>
            <a:ln w="9525">
              <a:solidFill>
                <a:schemeClr val="tx1"/>
              </a:solidFill>
              <a:round/>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grpSp>
          <p:nvGrpSpPr>
            <p:cNvPr id="37" name="Group 37">
              <a:extLst>
                <a:ext uri="{FF2B5EF4-FFF2-40B4-BE49-F238E27FC236}">
                  <a16:creationId xmlns:a16="http://schemas.microsoft.com/office/drawing/2014/main" id="{556FB458-2FA1-49CF-8209-0D38A9FD3C50}"/>
                </a:ext>
              </a:extLst>
            </p:cNvPr>
            <p:cNvGrpSpPr>
              <a:grpSpLocks/>
            </p:cNvGrpSpPr>
            <p:nvPr/>
          </p:nvGrpSpPr>
          <p:grpSpPr bwMode="auto">
            <a:xfrm>
              <a:off x="8254510" y="3489446"/>
              <a:ext cx="1189339" cy="2082650"/>
              <a:chOff x="2593" y="1204"/>
              <a:chExt cx="912" cy="1597"/>
            </a:xfrm>
          </p:grpSpPr>
          <p:sp>
            <p:nvSpPr>
              <p:cNvPr id="39" name="Line 4">
                <a:extLst>
                  <a:ext uri="{FF2B5EF4-FFF2-40B4-BE49-F238E27FC236}">
                    <a16:creationId xmlns:a16="http://schemas.microsoft.com/office/drawing/2014/main" id="{C3F2247D-2839-4FDC-A548-3EEC103E6A8B}"/>
                  </a:ext>
                </a:extLst>
              </p:cNvPr>
              <p:cNvSpPr>
                <a:spLocks noChangeShapeType="1"/>
              </p:cNvSpPr>
              <p:nvPr/>
            </p:nvSpPr>
            <p:spPr bwMode="auto">
              <a:xfrm>
                <a:off x="2688" y="1296"/>
                <a:ext cx="0" cy="1472"/>
              </a:xfrm>
              <a:prstGeom prst="line">
                <a:avLst/>
              </a:prstGeom>
              <a:noFill/>
              <a:ln w="38100">
                <a:solidFill>
                  <a:schemeClr val="bg1">
                    <a:lumMod val="50000"/>
                  </a:schemeClr>
                </a:solidFill>
                <a:round/>
                <a:headEnd/>
                <a:tailEnd/>
              </a:ln>
            </p:spPr>
            <p:txBody>
              <a:bodyPr>
                <a:spAutoFit/>
              </a:bodyPr>
              <a:lstStyle/>
              <a:p>
                <a:endParaRPr lang="en-US"/>
              </a:p>
            </p:txBody>
          </p:sp>
          <p:sp>
            <p:nvSpPr>
              <p:cNvPr id="41" name="Line 5">
                <a:extLst>
                  <a:ext uri="{FF2B5EF4-FFF2-40B4-BE49-F238E27FC236}">
                    <a16:creationId xmlns:a16="http://schemas.microsoft.com/office/drawing/2014/main" id="{B8A64F0E-889F-489C-A5D2-AEC78858A0B9}"/>
                  </a:ext>
                </a:extLst>
              </p:cNvPr>
              <p:cNvSpPr>
                <a:spLocks noChangeShapeType="1"/>
              </p:cNvSpPr>
              <p:nvPr/>
            </p:nvSpPr>
            <p:spPr bwMode="auto">
              <a:xfrm>
                <a:off x="3360" y="1248"/>
                <a:ext cx="0" cy="1472"/>
              </a:xfrm>
              <a:prstGeom prst="line">
                <a:avLst/>
              </a:prstGeom>
              <a:noFill/>
              <a:ln w="38100">
                <a:solidFill>
                  <a:schemeClr val="bg1">
                    <a:lumMod val="50000"/>
                  </a:schemeClr>
                </a:solidFill>
                <a:round/>
                <a:headEnd/>
                <a:tailEnd/>
              </a:ln>
            </p:spPr>
            <p:txBody>
              <a:bodyPr>
                <a:spAutoFit/>
              </a:bodyPr>
              <a:lstStyle/>
              <a:p>
                <a:endParaRPr lang="en-US"/>
              </a:p>
            </p:txBody>
          </p:sp>
          <p:sp>
            <p:nvSpPr>
              <p:cNvPr id="45" name="Freeform 7">
                <a:extLst>
                  <a:ext uri="{FF2B5EF4-FFF2-40B4-BE49-F238E27FC236}">
                    <a16:creationId xmlns:a16="http://schemas.microsoft.com/office/drawing/2014/main" id="{8A8B7AB2-99B0-4D0F-862D-FC80F9418B3B}"/>
                  </a:ext>
                </a:extLst>
              </p:cNvPr>
              <p:cNvSpPr>
                <a:spLocks/>
              </p:cNvSpPr>
              <p:nvPr/>
            </p:nvSpPr>
            <p:spPr bwMode="auto">
              <a:xfrm>
                <a:off x="2593" y="1204"/>
                <a:ext cx="912" cy="152"/>
              </a:xfrm>
              <a:custGeom>
                <a:avLst/>
                <a:gdLst>
                  <a:gd name="T0" fmla="*/ 0 w 672"/>
                  <a:gd name="T1" fmla="*/ 152 h 152"/>
                  <a:gd name="T2" fmla="*/ 243 w 672"/>
                  <a:gd name="T3" fmla="*/ 5 h 152"/>
                  <a:gd name="T4" fmla="*/ 482 w 672"/>
                  <a:gd name="T5" fmla="*/ 124 h 152"/>
                  <a:gd name="T6" fmla="*/ 591 w 672"/>
                  <a:gd name="T7" fmla="*/ 45 h 152"/>
                  <a:gd name="T8" fmla="*/ 672 w 672"/>
                  <a:gd name="T9" fmla="*/ 104 h 152"/>
                  <a:gd name="T10" fmla="*/ 0 60000 65536"/>
                  <a:gd name="T11" fmla="*/ 0 60000 65536"/>
                  <a:gd name="T12" fmla="*/ 0 60000 65536"/>
                  <a:gd name="T13" fmla="*/ 0 60000 65536"/>
                  <a:gd name="T14" fmla="*/ 0 60000 65536"/>
                  <a:gd name="T15" fmla="*/ 0 w 672"/>
                  <a:gd name="T16" fmla="*/ 0 h 152"/>
                  <a:gd name="T17" fmla="*/ 672 w 672"/>
                  <a:gd name="T18" fmla="*/ 152 h 152"/>
                </a:gdLst>
                <a:ahLst/>
                <a:cxnLst>
                  <a:cxn ang="T10">
                    <a:pos x="T0" y="T1"/>
                  </a:cxn>
                  <a:cxn ang="T11">
                    <a:pos x="T2" y="T3"/>
                  </a:cxn>
                  <a:cxn ang="T12">
                    <a:pos x="T4" y="T5"/>
                  </a:cxn>
                  <a:cxn ang="T13">
                    <a:pos x="T6" y="T7"/>
                  </a:cxn>
                  <a:cxn ang="T14">
                    <a:pos x="T8" y="T9"/>
                  </a:cxn>
                </a:cxnLst>
                <a:rect l="T15" t="T16" r="T17" b="T18"/>
                <a:pathLst>
                  <a:path w="672" h="152">
                    <a:moveTo>
                      <a:pt x="0" y="152"/>
                    </a:moveTo>
                    <a:cubicBezTo>
                      <a:pt x="41" y="127"/>
                      <a:pt x="163" y="10"/>
                      <a:pt x="243" y="5"/>
                    </a:cubicBezTo>
                    <a:cubicBezTo>
                      <a:pt x="323" y="0"/>
                      <a:pt x="424" y="117"/>
                      <a:pt x="482" y="124"/>
                    </a:cubicBezTo>
                    <a:cubicBezTo>
                      <a:pt x="540" y="131"/>
                      <a:pt x="559" y="48"/>
                      <a:pt x="591" y="45"/>
                    </a:cubicBezTo>
                    <a:cubicBezTo>
                      <a:pt x="623" y="42"/>
                      <a:pt x="655" y="92"/>
                      <a:pt x="672" y="104"/>
                    </a:cubicBezTo>
                  </a:path>
                </a:pathLst>
              </a:custGeom>
              <a:noFill/>
              <a:ln w="9525">
                <a:solidFill>
                  <a:schemeClr val="tx1"/>
                </a:solidFill>
                <a:round/>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05" name="Freeform 7">
                <a:extLst>
                  <a:ext uri="{FF2B5EF4-FFF2-40B4-BE49-F238E27FC236}">
                    <a16:creationId xmlns:a16="http://schemas.microsoft.com/office/drawing/2014/main" id="{60BBA8AE-E8B4-4416-B57F-CE8609A32164}"/>
                  </a:ext>
                </a:extLst>
              </p:cNvPr>
              <p:cNvSpPr>
                <a:spLocks/>
              </p:cNvSpPr>
              <p:nvPr/>
            </p:nvSpPr>
            <p:spPr bwMode="auto">
              <a:xfrm>
                <a:off x="2593" y="2649"/>
                <a:ext cx="912" cy="152"/>
              </a:xfrm>
              <a:custGeom>
                <a:avLst/>
                <a:gdLst>
                  <a:gd name="T0" fmla="*/ 0 w 672"/>
                  <a:gd name="T1" fmla="*/ 152 h 152"/>
                  <a:gd name="T2" fmla="*/ 243 w 672"/>
                  <a:gd name="T3" fmla="*/ 5 h 152"/>
                  <a:gd name="T4" fmla="*/ 482 w 672"/>
                  <a:gd name="T5" fmla="*/ 124 h 152"/>
                  <a:gd name="T6" fmla="*/ 591 w 672"/>
                  <a:gd name="T7" fmla="*/ 45 h 152"/>
                  <a:gd name="T8" fmla="*/ 672 w 672"/>
                  <a:gd name="T9" fmla="*/ 104 h 152"/>
                  <a:gd name="T10" fmla="*/ 0 60000 65536"/>
                  <a:gd name="T11" fmla="*/ 0 60000 65536"/>
                  <a:gd name="T12" fmla="*/ 0 60000 65536"/>
                  <a:gd name="T13" fmla="*/ 0 60000 65536"/>
                  <a:gd name="T14" fmla="*/ 0 60000 65536"/>
                  <a:gd name="T15" fmla="*/ 0 w 672"/>
                  <a:gd name="T16" fmla="*/ 0 h 152"/>
                  <a:gd name="T17" fmla="*/ 672 w 672"/>
                  <a:gd name="T18" fmla="*/ 152 h 152"/>
                </a:gdLst>
                <a:ahLst/>
                <a:cxnLst>
                  <a:cxn ang="T10">
                    <a:pos x="T0" y="T1"/>
                  </a:cxn>
                  <a:cxn ang="T11">
                    <a:pos x="T2" y="T3"/>
                  </a:cxn>
                  <a:cxn ang="T12">
                    <a:pos x="T4" y="T5"/>
                  </a:cxn>
                  <a:cxn ang="T13">
                    <a:pos x="T6" y="T7"/>
                  </a:cxn>
                  <a:cxn ang="T14">
                    <a:pos x="T8" y="T9"/>
                  </a:cxn>
                </a:cxnLst>
                <a:rect l="T15" t="T16" r="T17" b="T18"/>
                <a:pathLst>
                  <a:path w="672" h="152">
                    <a:moveTo>
                      <a:pt x="0" y="152"/>
                    </a:moveTo>
                    <a:cubicBezTo>
                      <a:pt x="41" y="127"/>
                      <a:pt x="163" y="10"/>
                      <a:pt x="243" y="5"/>
                    </a:cubicBezTo>
                    <a:cubicBezTo>
                      <a:pt x="323" y="0"/>
                      <a:pt x="424" y="117"/>
                      <a:pt x="482" y="124"/>
                    </a:cubicBezTo>
                    <a:cubicBezTo>
                      <a:pt x="540" y="131"/>
                      <a:pt x="559" y="48"/>
                      <a:pt x="591" y="45"/>
                    </a:cubicBezTo>
                    <a:cubicBezTo>
                      <a:pt x="623" y="42"/>
                      <a:pt x="655" y="92"/>
                      <a:pt x="672" y="104"/>
                    </a:cubicBezTo>
                  </a:path>
                </a:pathLst>
              </a:custGeom>
              <a:noFill/>
              <a:ln w="9525">
                <a:solidFill>
                  <a:schemeClr val="tx1"/>
                </a:solidFill>
                <a:round/>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grpSp>
        <p:sp>
          <p:nvSpPr>
            <p:cNvPr id="47" name="Line 8">
              <a:extLst>
                <a:ext uri="{FF2B5EF4-FFF2-40B4-BE49-F238E27FC236}">
                  <a16:creationId xmlns:a16="http://schemas.microsoft.com/office/drawing/2014/main" id="{39948DCD-7596-4768-B6A9-66DFACFCA617}"/>
                </a:ext>
              </a:extLst>
            </p:cNvPr>
            <p:cNvSpPr>
              <a:spLocks noChangeShapeType="1"/>
            </p:cNvSpPr>
            <p:nvPr/>
          </p:nvSpPr>
          <p:spPr bwMode="auto">
            <a:xfrm flipH="1">
              <a:off x="7697403" y="3859804"/>
              <a:ext cx="11817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9" name="Line 9">
              <a:extLst>
                <a:ext uri="{FF2B5EF4-FFF2-40B4-BE49-F238E27FC236}">
                  <a16:creationId xmlns:a16="http://schemas.microsoft.com/office/drawing/2014/main" id="{9C5D860C-855F-4060-9F5E-DA2225FBE045}"/>
                </a:ext>
              </a:extLst>
            </p:cNvPr>
            <p:cNvSpPr>
              <a:spLocks noChangeShapeType="1"/>
            </p:cNvSpPr>
            <p:nvPr/>
          </p:nvSpPr>
          <p:spPr bwMode="auto">
            <a:xfrm flipH="1">
              <a:off x="7697405" y="5064792"/>
              <a:ext cx="12631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1" name="Line 10">
              <a:extLst>
                <a:ext uri="{FF2B5EF4-FFF2-40B4-BE49-F238E27FC236}">
                  <a16:creationId xmlns:a16="http://schemas.microsoft.com/office/drawing/2014/main" id="{5E47ACB7-BBA2-4EBF-B0A7-8A69DCC734B9}"/>
                </a:ext>
              </a:extLst>
            </p:cNvPr>
            <p:cNvSpPr>
              <a:spLocks noChangeShapeType="1"/>
            </p:cNvSpPr>
            <p:nvPr/>
          </p:nvSpPr>
          <p:spPr bwMode="auto">
            <a:xfrm>
              <a:off x="7800027" y="3859804"/>
              <a:ext cx="0" cy="12049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3" name="Line 11">
              <a:extLst>
                <a:ext uri="{FF2B5EF4-FFF2-40B4-BE49-F238E27FC236}">
                  <a16:creationId xmlns:a16="http://schemas.microsoft.com/office/drawing/2014/main" id="{8D80C4DC-0F59-4930-BFFC-D926D7BBF73D}"/>
                </a:ext>
              </a:extLst>
            </p:cNvPr>
            <p:cNvSpPr>
              <a:spLocks noChangeShapeType="1"/>
            </p:cNvSpPr>
            <p:nvPr/>
          </p:nvSpPr>
          <p:spPr bwMode="auto">
            <a:xfrm>
              <a:off x="12084941" y="5387300"/>
              <a:ext cx="18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 name="Line 12">
              <a:extLst>
                <a:ext uri="{FF2B5EF4-FFF2-40B4-BE49-F238E27FC236}">
                  <a16:creationId xmlns:a16="http://schemas.microsoft.com/office/drawing/2014/main" id="{1281D0D5-B73F-4687-B9CF-87AC4CC8F652}"/>
                </a:ext>
              </a:extLst>
            </p:cNvPr>
            <p:cNvSpPr>
              <a:spLocks noChangeShapeType="1"/>
            </p:cNvSpPr>
            <p:nvPr/>
          </p:nvSpPr>
          <p:spPr bwMode="auto">
            <a:xfrm>
              <a:off x="12068316" y="4838603"/>
              <a:ext cx="18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5" name="Line 13">
              <a:extLst>
                <a:ext uri="{FF2B5EF4-FFF2-40B4-BE49-F238E27FC236}">
                  <a16:creationId xmlns:a16="http://schemas.microsoft.com/office/drawing/2014/main" id="{C882394F-3225-4AFE-8C02-9CB1708E8862}"/>
                </a:ext>
              </a:extLst>
            </p:cNvPr>
            <p:cNvSpPr>
              <a:spLocks noChangeShapeType="1"/>
            </p:cNvSpPr>
            <p:nvPr/>
          </p:nvSpPr>
          <p:spPr bwMode="auto">
            <a:xfrm>
              <a:off x="12181832" y="4856533"/>
              <a:ext cx="0" cy="51251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7" name="Text Box 15">
              <a:extLst>
                <a:ext uri="{FF2B5EF4-FFF2-40B4-BE49-F238E27FC236}">
                  <a16:creationId xmlns:a16="http://schemas.microsoft.com/office/drawing/2014/main" id="{0DA6E258-5F21-4D64-9337-A6775C01A080}"/>
                </a:ext>
              </a:extLst>
            </p:cNvPr>
            <p:cNvSpPr txBox="1">
              <a:spLocks noChangeArrowheads="1"/>
            </p:cNvSpPr>
            <p:nvPr/>
          </p:nvSpPr>
          <p:spPr bwMode="auto">
            <a:xfrm rot="16200000">
              <a:off x="7332241" y="4301106"/>
              <a:ext cx="360996" cy="369332"/>
            </a:xfrm>
            <a:prstGeom prst="rect">
              <a:avLst/>
            </a:prstGeom>
            <a:noFill/>
            <a:ln w="9525" algn="ctr">
              <a:noFill/>
              <a:miter lim="800000"/>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C</a:t>
              </a:r>
              <a:r>
                <a:rPr lang="en-GB" altLang="en-US" baseline="-25000" dirty="0">
                  <a:latin typeface="+mn-lt"/>
                </a:rPr>
                <a:t>r</a:t>
              </a:r>
            </a:p>
          </p:txBody>
        </p:sp>
        <p:sp>
          <p:nvSpPr>
            <p:cNvPr id="58" name="Line 17">
              <a:extLst>
                <a:ext uri="{FF2B5EF4-FFF2-40B4-BE49-F238E27FC236}">
                  <a16:creationId xmlns:a16="http://schemas.microsoft.com/office/drawing/2014/main" id="{A35578D5-F9B1-40BB-B6BA-38818C90F3E4}"/>
                </a:ext>
              </a:extLst>
            </p:cNvPr>
            <p:cNvSpPr>
              <a:spLocks noChangeShapeType="1"/>
            </p:cNvSpPr>
            <p:nvPr/>
          </p:nvSpPr>
          <p:spPr bwMode="auto">
            <a:xfrm>
              <a:off x="9129558" y="3984998"/>
              <a:ext cx="6885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60" name="Line 18">
              <a:extLst>
                <a:ext uri="{FF2B5EF4-FFF2-40B4-BE49-F238E27FC236}">
                  <a16:creationId xmlns:a16="http://schemas.microsoft.com/office/drawing/2014/main" id="{27431D36-6132-4193-87B8-667FB1D50DAA}"/>
                </a:ext>
              </a:extLst>
            </p:cNvPr>
            <p:cNvSpPr>
              <a:spLocks noChangeShapeType="1"/>
            </p:cNvSpPr>
            <p:nvPr/>
          </p:nvSpPr>
          <p:spPr bwMode="auto">
            <a:xfrm>
              <a:off x="9129558" y="5111739"/>
              <a:ext cx="6885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61" name="Line 19">
              <a:extLst>
                <a:ext uri="{FF2B5EF4-FFF2-40B4-BE49-F238E27FC236}">
                  <a16:creationId xmlns:a16="http://schemas.microsoft.com/office/drawing/2014/main" id="{C00C94C1-D52B-4AE2-BF25-E1BD9DE0F520}"/>
                </a:ext>
              </a:extLst>
            </p:cNvPr>
            <p:cNvSpPr>
              <a:spLocks noChangeShapeType="1"/>
            </p:cNvSpPr>
            <p:nvPr/>
          </p:nvSpPr>
          <p:spPr bwMode="auto">
            <a:xfrm>
              <a:off x="9692929" y="3992822"/>
              <a:ext cx="0" cy="11189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2" name="Text Box 20">
              <a:extLst>
                <a:ext uri="{FF2B5EF4-FFF2-40B4-BE49-F238E27FC236}">
                  <a16:creationId xmlns:a16="http://schemas.microsoft.com/office/drawing/2014/main" id="{33A29B66-4728-4880-BEEF-BE17C00328C6}"/>
                </a:ext>
              </a:extLst>
            </p:cNvPr>
            <p:cNvSpPr txBox="1">
              <a:spLocks noChangeArrowheads="1"/>
            </p:cNvSpPr>
            <p:nvPr/>
          </p:nvSpPr>
          <p:spPr bwMode="auto">
            <a:xfrm>
              <a:off x="10393061" y="3809747"/>
              <a:ext cx="15023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400" dirty="0">
                  <a:latin typeface="+mn-lt"/>
                </a:rPr>
                <a:t>This is </a:t>
              </a:r>
              <a:r>
                <a:rPr lang="en-GB" altLang="en-US" sz="1400" b="1" u="sng" dirty="0">
                  <a:latin typeface="+mn-lt"/>
                </a:rPr>
                <a:t>not</a:t>
              </a:r>
              <a:r>
                <a:rPr lang="en-GB" altLang="en-US" sz="1400" dirty="0">
                  <a:latin typeface="+mn-lt"/>
                </a:rPr>
                <a:t> the root chord!</a:t>
              </a:r>
            </a:p>
          </p:txBody>
        </p:sp>
        <p:sp>
          <p:nvSpPr>
            <p:cNvPr id="63" name="Line 21">
              <a:extLst>
                <a:ext uri="{FF2B5EF4-FFF2-40B4-BE49-F238E27FC236}">
                  <a16:creationId xmlns:a16="http://schemas.microsoft.com/office/drawing/2014/main" id="{7800A1DE-1475-447B-B24C-24FFCA228804}"/>
                </a:ext>
              </a:extLst>
            </p:cNvPr>
            <p:cNvSpPr>
              <a:spLocks noChangeShapeType="1"/>
            </p:cNvSpPr>
            <p:nvPr/>
          </p:nvSpPr>
          <p:spPr bwMode="auto">
            <a:xfrm>
              <a:off x="8816575" y="3359031"/>
              <a:ext cx="0" cy="237744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4" name="Line 22">
              <a:extLst>
                <a:ext uri="{FF2B5EF4-FFF2-40B4-BE49-F238E27FC236}">
                  <a16:creationId xmlns:a16="http://schemas.microsoft.com/office/drawing/2014/main" id="{9E01D6EF-9B7A-48B1-B30E-66E6BB8D7D37}"/>
                </a:ext>
              </a:extLst>
            </p:cNvPr>
            <p:cNvSpPr>
              <a:spLocks noChangeShapeType="1"/>
            </p:cNvSpPr>
            <p:nvPr/>
          </p:nvSpPr>
          <p:spPr bwMode="auto">
            <a:xfrm>
              <a:off x="5624139" y="5457377"/>
              <a:ext cx="0" cy="2743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65" name="Line 23">
              <a:extLst>
                <a:ext uri="{FF2B5EF4-FFF2-40B4-BE49-F238E27FC236}">
                  <a16:creationId xmlns:a16="http://schemas.microsoft.com/office/drawing/2014/main" id="{69ABAAE8-6C2B-406E-8C4C-760E67B03B24}"/>
                </a:ext>
              </a:extLst>
            </p:cNvPr>
            <p:cNvSpPr>
              <a:spLocks noChangeShapeType="1"/>
            </p:cNvSpPr>
            <p:nvPr/>
          </p:nvSpPr>
          <p:spPr bwMode="auto">
            <a:xfrm>
              <a:off x="12009010" y="5433902"/>
              <a:ext cx="0" cy="2743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66" name="Line 24">
              <a:extLst>
                <a:ext uri="{FF2B5EF4-FFF2-40B4-BE49-F238E27FC236}">
                  <a16:creationId xmlns:a16="http://schemas.microsoft.com/office/drawing/2014/main" id="{BC7B350C-F17B-48DE-A937-D40A7E71DF48}"/>
                </a:ext>
              </a:extLst>
            </p:cNvPr>
            <p:cNvSpPr>
              <a:spLocks noChangeShapeType="1"/>
            </p:cNvSpPr>
            <p:nvPr/>
          </p:nvSpPr>
          <p:spPr bwMode="auto">
            <a:xfrm>
              <a:off x="5624139" y="5654581"/>
              <a:ext cx="638487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67" name="Line 26">
              <a:extLst>
                <a:ext uri="{FF2B5EF4-FFF2-40B4-BE49-F238E27FC236}">
                  <a16:creationId xmlns:a16="http://schemas.microsoft.com/office/drawing/2014/main" id="{31CCD00D-81BA-488D-8AD3-198EE189E3E1}"/>
                </a:ext>
              </a:extLst>
            </p:cNvPr>
            <p:cNvSpPr>
              <a:spLocks noChangeShapeType="1"/>
            </p:cNvSpPr>
            <p:nvPr/>
          </p:nvSpPr>
          <p:spPr bwMode="auto">
            <a:xfrm flipH="1">
              <a:off x="9755525" y="4053181"/>
              <a:ext cx="688559" cy="4325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68" name="Line 29">
              <a:extLst>
                <a:ext uri="{FF2B5EF4-FFF2-40B4-BE49-F238E27FC236}">
                  <a16:creationId xmlns:a16="http://schemas.microsoft.com/office/drawing/2014/main" id="{EB3AB58B-6F6E-44C7-A2C8-9B754533C07E}"/>
                </a:ext>
              </a:extLst>
            </p:cNvPr>
            <p:cNvSpPr>
              <a:spLocks noChangeShapeType="1"/>
            </p:cNvSpPr>
            <p:nvPr/>
          </p:nvSpPr>
          <p:spPr bwMode="auto">
            <a:xfrm flipV="1">
              <a:off x="8347099" y="3726592"/>
              <a:ext cx="938952" cy="0"/>
            </a:xfrm>
            <a:prstGeom prst="line">
              <a:avLst/>
            </a:prstGeom>
            <a:noFill/>
            <a:ln w="9525">
              <a:solidFill>
                <a:schemeClr val="tx1"/>
              </a:solidFill>
              <a:round/>
              <a:headEnd type="diamond" w="med" len="med"/>
              <a:tailEnd type="diamond" w="med" len="med"/>
            </a:ln>
            <a:extLst>
              <a:ext uri="{909E8E84-426E-40DD-AFC4-6F175D3DCCD1}">
                <a14:hiddenFill xmlns:a14="http://schemas.microsoft.com/office/drawing/2010/main">
                  <a:noFill/>
                </a14:hiddenFill>
              </a:ext>
            </a:extLst>
          </p:spPr>
          <p:txBody>
            <a:bodyPr>
              <a:spAutoFit/>
            </a:bodyPr>
            <a:lstStyle/>
            <a:p>
              <a:endParaRPr lang="en-US"/>
            </a:p>
          </p:txBody>
        </p:sp>
        <p:sp>
          <p:nvSpPr>
            <p:cNvPr id="69" name="Text Box 28">
              <a:extLst>
                <a:ext uri="{FF2B5EF4-FFF2-40B4-BE49-F238E27FC236}">
                  <a16:creationId xmlns:a16="http://schemas.microsoft.com/office/drawing/2014/main" id="{48BA33A6-DBEC-4610-912E-B077188B2C68}"/>
                </a:ext>
              </a:extLst>
            </p:cNvPr>
            <p:cNvSpPr txBox="1">
              <a:spLocks noChangeArrowheads="1"/>
            </p:cNvSpPr>
            <p:nvPr/>
          </p:nvSpPr>
          <p:spPr bwMode="auto">
            <a:xfrm>
              <a:off x="9816627" y="3254227"/>
              <a:ext cx="2006087" cy="30777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400" dirty="0">
                  <a:latin typeface="+mn-lt"/>
                </a:rPr>
                <a:t>Fuselage of diameter d</a:t>
              </a:r>
            </a:p>
          </p:txBody>
        </p:sp>
        <p:sp>
          <p:nvSpPr>
            <p:cNvPr id="70" name="Text Box 25">
              <a:extLst>
                <a:ext uri="{FF2B5EF4-FFF2-40B4-BE49-F238E27FC236}">
                  <a16:creationId xmlns:a16="http://schemas.microsoft.com/office/drawing/2014/main" id="{32D91C40-D116-4FBE-963B-9A5DD3FEE9F7}"/>
                </a:ext>
              </a:extLst>
            </p:cNvPr>
            <p:cNvSpPr txBox="1">
              <a:spLocks noChangeArrowheads="1"/>
            </p:cNvSpPr>
            <p:nvPr/>
          </p:nvSpPr>
          <p:spPr bwMode="auto">
            <a:xfrm>
              <a:off x="12082209" y="5476016"/>
              <a:ext cx="1087157" cy="307777"/>
            </a:xfrm>
            <a:prstGeom prst="rect">
              <a:avLst/>
            </a:prstGeom>
            <a:noFill/>
            <a:ln w="9525" algn="ctr">
              <a:noFill/>
              <a:miter lim="800000"/>
              <a:headEnd/>
              <a:tailEnd/>
            </a:ln>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1400" dirty="0">
                  <a:latin typeface="+mn-lt"/>
                </a:rPr>
                <a:t>Wing span b</a:t>
              </a:r>
            </a:p>
          </p:txBody>
        </p:sp>
        <p:sp>
          <p:nvSpPr>
            <p:cNvPr id="106" name="Line 26">
              <a:extLst>
                <a:ext uri="{FF2B5EF4-FFF2-40B4-BE49-F238E27FC236}">
                  <a16:creationId xmlns:a16="http://schemas.microsoft.com/office/drawing/2014/main" id="{3DA59A87-9511-4268-8777-617F8B9C0114}"/>
                </a:ext>
              </a:extLst>
            </p:cNvPr>
            <p:cNvSpPr>
              <a:spLocks noChangeShapeType="1"/>
            </p:cNvSpPr>
            <p:nvPr/>
          </p:nvSpPr>
          <p:spPr bwMode="auto">
            <a:xfrm flipH="1">
              <a:off x="9411898" y="3426844"/>
              <a:ext cx="343624" cy="270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3" name="Text Box 16">
              <a:extLst>
                <a:ext uri="{FF2B5EF4-FFF2-40B4-BE49-F238E27FC236}">
                  <a16:creationId xmlns:a16="http://schemas.microsoft.com/office/drawing/2014/main" id="{6380E405-6F19-4696-A712-DE942C174DB7}"/>
                </a:ext>
              </a:extLst>
            </p:cNvPr>
            <p:cNvSpPr txBox="1">
              <a:spLocks noChangeArrowheads="1"/>
            </p:cNvSpPr>
            <p:nvPr/>
          </p:nvSpPr>
          <p:spPr bwMode="auto">
            <a:xfrm>
              <a:off x="12221980" y="4950501"/>
              <a:ext cx="371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t>C</a:t>
              </a:r>
              <a:r>
                <a:rPr lang="en-GB" altLang="en-US" baseline="-25000" dirty="0"/>
                <a:t>t</a:t>
              </a:r>
            </a:p>
          </p:txBody>
        </p:sp>
      </p:grpSp>
    </p:spTree>
    <p:extLst>
      <p:ext uri="{BB962C8B-B14F-4D97-AF65-F5344CB8AC3E}">
        <p14:creationId xmlns:p14="http://schemas.microsoft.com/office/powerpoint/2010/main" val="42358561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8.3.1 </a:t>
            </a:r>
            <a:r>
              <a:rPr lang="en-US" sz="3600" dirty="0"/>
              <a:t>Wing Design Parameters &amp; Definitions</a:t>
            </a:r>
            <a:br>
              <a:rPr lang="en-US" dirty="0"/>
            </a:br>
            <a:r>
              <a:rPr lang="en-US" dirty="0"/>
              <a:t>Aspect Ratio A, Taper Ratio </a:t>
            </a:r>
            <a:r>
              <a:rPr lang="el-GR" dirty="0"/>
              <a:t>λ</a:t>
            </a:r>
            <a:endParaRPr lang="en-US" baseline="-25000" dirty="0"/>
          </a:p>
        </p:txBody>
      </p:sp>
      <p:sp>
        <p:nvSpPr>
          <p:cNvPr id="3" name="Content Placeholder 2">
            <a:extLst>
              <a:ext uri="{FF2B5EF4-FFF2-40B4-BE49-F238E27FC236}">
                <a16:creationId xmlns:a16="http://schemas.microsoft.com/office/drawing/2014/main" id="{0B8C9C8C-5B7D-4EAB-B97D-DA193DBE5AB9}"/>
              </a:ext>
            </a:extLst>
          </p:cNvPr>
          <p:cNvSpPr>
            <a:spLocks noGrp="1"/>
          </p:cNvSpPr>
          <p:nvPr>
            <p:ph idx="1"/>
          </p:nvPr>
        </p:nvSpPr>
        <p:spPr/>
        <p:txBody>
          <a:bodyPr/>
          <a:lstStyle/>
          <a:p>
            <a:pPr marL="0" indent="0">
              <a:buNone/>
            </a:pPr>
            <a:r>
              <a:rPr lang="en-GB" altLang="en-US" dirty="0"/>
              <a:t>The </a:t>
            </a:r>
            <a:r>
              <a:rPr lang="en-GB" altLang="en-US" b="1" dirty="0"/>
              <a:t>Aspect Ratio </a:t>
            </a:r>
            <a:r>
              <a:rPr lang="en-GB" altLang="en-US" dirty="0"/>
              <a:t>is a measure of wing slenderness:</a:t>
            </a:r>
          </a:p>
          <a:p>
            <a:pPr marL="0" indent="0">
              <a:buNone/>
            </a:pPr>
            <a:endParaRPr lang="en-GB" altLang="en-US" dirty="0"/>
          </a:p>
          <a:p>
            <a:pPr marL="0" indent="0">
              <a:buNone/>
            </a:pPr>
            <a:endParaRPr lang="en-GB" altLang="en-US" dirty="0"/>
          </a:p>
          <a:p>
            <a:pPr marL="0" indent="0" eaLnBrk="1" hangingPunct="1">
              <a:buNone/>
            </a:pPr>
            <a:r>
              <a:rPr lang="en-GB" altLang="en-US" dirty="0"/>
              <a:t>The </a:t>
            </a:r>
            <a:r>
              <a:rPr lang="en-GB" altLang="en-US" b="1" dirty="0"/>
              <a:t>Taper ratio </a:t>
            </a:r>
            <a:r>
              <a:rPr lang="en-GB" altLang="en-US" dirty="0"/>
              <a:t>(</a:t>
            </a:r>
            <a:r>
              <a:rPr lang="el-GR" altLang="en-US" b="1" dirty="0"/>
              <a:t>λ</a:t>
            </a:r>
            <a:r>
              <a:rPr lang="en-GB" altLang="en-US" dirty="0"/>
              <a:t> = 1 for rectangular wing; </a:t>
            </a:r>
            <a:r>
              <a:rPr lang="el-GR" altLang="en-US" b="1" dirty="0"/>
              <a:t>λ</a:t>
            </a:r>
            <a:r>
              <a:rPr lang="en-GB" altLang="en-US" dirty="0"/>
              <a:t> = 0 for triangular wing):</a:t>
            </a:r>
          </a:p>
          <a:p>
            <a:endParaRPr lang="en-GB" altLang="en-US" dirty="0"/>
          </a:p>
          <a:p>
            <a:endParaRPr lang="en-GB" altLang="en-US" dirty="0"/>
          </a:p>
          <a:p>
            <a:pPr marL="0" indent="0" eaLnBrk="1" hangingPunct="1">
              <a:buNone/>
            </a:pPr>
            <a:r>
              <a:rPr lang="en-GB" altLang="en-US" dirty="0"/>
              <a:t>The </a:t>
            </a:r>
            <a:r>
              <a:rPr lang="en-GB" altLang="en-US" b="1" dirty="0"/>
              <a:t>Trapezoidal Wing Reference Area</a:t>
            </a:r>
            <a:r>
              <a:rPr lang="en-GB" altLang="en-US" dirty="0"/>
              <a:t> S:</a:t>
            </a:r>
          </a:p>
          <a:p>
            <a:endParaRPr lang="en-GB" altLang="en-US" dirty="0"/>
          </a:p>
          <a:p>
            <a:endParaRPr lang="en-GB" altLang="en-US" dirty="0"/>
          </a:p>
          <a:p>
            <a:pPr marL="0" indent="0">
              <a:buNone/>
            </a:pPr>
            <a:endParaRPr lang="en-US" sz="2000" dirty="0"/>
          </a:p>
        </p:txBody>
      </p:sp>
      <p:graphicFrame>
        <p:nvGraphicFramePr>
          <p:cNvPr id="4" name="Object 6">
            <a:extLst>
              <a:ext uri="{FF2B5EF4-FFF2-40B4-BE49-F238E27FC236}">
                <a16:creationId xmlns:a16="http://schemas.microsoft.com/office/drawing/2014/main" id="{22EFF854-48D3-4971-8337-DA1EBFB2EFA1}"/>
              </a:ext>
            </a:extLst>
          </p:cNvPr>
          <p:cNvGraphicFramePr>
            <a:graphicFrameLocks noChangeAspect="1"/>
          </p:cNvGraphicFramePr>
          <p:nvPr>
            <p:extLst>
              <p:ext uri="{D42A27DB-BD31-4B8C-83A1-F6EECF244321}">
                <p14:modId xmlns:p14="http://schemas.microsoft.com/office/powerpoint/2010/main" val="3025650924"/>
              </p:ext>
            </p:extLst>
          </p:nvPr>
        </p:nvGraphicFramePr>
        <p:xfrm>
          <a:off x="5526881" y="2014971"/>
          <a:ext cx="1138238" cy="854075"/>
        </p:xfrm>
        <a:graphic>
          <a:graphicData uri="http://schemas.openxmlformats.org/presentationml/2006/ole">
            <mc:AlternateContent xmlns:mc="http://schemas.openxmlformats.org/markup-compatibility/2006">
              <mc:Choice xmlns:v="urn:schemas-microsoft-com:vml" Requires="v">
                <p:oleObj name="Equation" r:id="rId3" imgW="469800" imgH="419040" progId="Equation.3">
                  <p:embed/>
                </p:oleObj>
              </mc:Choice>
              <mc:Fallback>
                <p:oleObj name="Equation" r:id="rId3" imgW="469800" imgH="419040" progId="Equation.3">
                  <p:embed/>
                  <p:pic>
                    <p:nvPicPr>
                      <p:cNvPr id="4" name="Object 6">
                        <a:extLst>
                          <a:ext uri="{FF2B5EF4-FFF2-40B4-BE49-F238E27FC236}">
                            <a16:creationId xmlns:a16="http://schemas.microsoft.com/office/drawing/2014/main" id="{22EFF854-48D3-4971-8337-DA1EBFB2E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6881" y="2014971"/>
                        <a:ext cx="1138238"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a:extLst>
              <a:ext uri="{FF2B5EF4-FFF2-40B4-BE49-F238E27FC236}">
                <a16:creationId xmlns:a16="http://schemas.microsoft.com/office/drawing/2014/main" id="{0C1BE798-DB15-4B8E-A807-67E17B774AC1}"/>
              </a:ext>
            </a:extLst>
          </p:cNvPr>
          <p:cNvGraphicFramePr>
            <a:graphicFrameLocks noChangeAspect="1"/>
          </p:cNvGraphicFramePr>
          <p:nvPr>
            <p:extLst>
              <p:ext uri="{D42A27DB-BD31-4B8C-83A1-F6EECF244321}">
                <p14:modId xmlns:p14="http://schemas.microsoft.com/office/powerpoint/2010/main" val="3043694446"/>
              </p:ext>
            </p:extLst>
          </p:nvPr>
        </p:nvGraphicFramePr>
        <p:xfrm>
          <a:off x="5638800" y="3399686"/>
          <a:ext cx="914400" cy="889000"/>
        </p:xfrm>
        <a:graphic>
          <a:graphicData uri="http://schemas.openxmlformats.org/presentationml/2006/ole">
            <mc:AlternateContent xmlns:mc="http://schemas.openxmlformats.org/markup-compatibility/2006">
              <mc:Choice xmlns:v="urn:schemas-microsoft-com:vml" Requires="v">
                <p:oleObj name="Equation" r:id="rId5" imgW="444240" imgH="431640" progId="Equation.3">
                  <p:embed/>
                </p:oleObj>
              </mc:Choice>
              <mc:Fallback>
                <p:oleObj name="Equation" r:id="rId5" imgW="444240" imgH="431640" progId="Equation.3">
                  <p:embed/>
                  <p:pic>
                    <p:nvPicPr>
                      <p:cNvPr id="5" name="Object 8">
                        <a:extLst>
                          <a:ext uri="{FF2B5EF4-FFF2-40B4-BE49-F238E27FC236}">
                            <a16:creationId xmlns:a16="http://schemas.microsoft.com/office/drawing/2014/main" id="{0C1BE798-DB15-4B8E-A807-67E17B774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399686"/>
                        <a:ext cx="9144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1">
            <a:extLst>
              <a:ext uri="{FF2B5EF4-FFF2-40B4-BE49-F238E27FC236}">
                <a16:creationId xmlns:a16="http://schemas.microsoft.com/office/drawing/2014/main" id="{1EE54D16-C07B-4D70-B45D-C27C133BE56B}"/>
              </a:ext>
            </a:extLst>
          </p:cNvPr>
          <p:cNvGraphicFramePr>
            <a:graphicFrameLocks noChangeAspect="1"/>
          </p:cNvGraphicFramePr>
          <p:nvPr>
            <p:extLst>
              <p:ext uri="{D42A27DB-BD31-4B8C-83A1-F6EECF244321}">
                <p14:modId xmlns:p14="http://schemas.microsoft.com/office/powerpoint/2010/main" val="2421076838"/>
              </p:ext>
            </p:extLst>
          </p:nvPr>
        </p:nvGraphicFramePr>
        <p:xfrm>
          <a:off x="4434681" y="4776463"/>
          <a:ext cx="3322638" cy="931863"/>
        </p:xfrm>
        <a:graphic>
          <a:graphicData uri="http://schemas.openxmlformats.org/presentationml/2006/ole">
            <mc:AlternateContent xmlns:mc="http://schemas.openxmlformats.org/markup-compatibility/2006">
              <mc:Choice xmlns:v="urn:schemas-microsoft-com:vml" Requires="v">
                <p:oleObj name="Equation" r:id="rId7" imgW="1371600" imgH="457200" progId="Equation.3">
                  <p:embed/>
                </p:oleObj>
              </mc:Choice>
              <mc:Fallback>
                <p:oleObj name="Equation" r:id="rId7" imgW="1371600" imgH="457200" progId="Equation.3">
                  <p:embed/>
                  <p:pic>
                    <p:nvPicPr>
                      <p:cNvPr id="6" name="Object 11">
                        <a:extLst>
                          <a:ext uri="{FF2B5EF4-FFF2-40B4-BE49-F238E27FC236}">
                            <a16:creationId xmlns:a16="http://schemas.microsoft.com/office/drawing/2014/main" id="{1EE54D16-C07B-4D70-B45D-C27C133BE5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4681" y="4776463"/>
                        <a:ext cx="3322638"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7">
            <a:extLst>
              <a:ext uri="{FF2B5EF4-FFF2-40B4-BE49-F238E27FC236}">
                <a16:creationId xmlns:a16="http://schemas.microsoft.com/office/drawing/2014/main" id="{9F0FDCA1-62D7-4D5A-85A2-1CB7C7AF258F}"/>
              </a:ext>
            </a:extLst>
          </p:cNvPr>
          <p:cNvGraphicFramePr>
            <a:graphicFrameLocks noChangeAspect="1"/>
          </p:cNvGraphicFramePr>
          <p:nvPr>
            <p:extLst>
              <p:ext uri="{D42A27DB-BD31-4B8C-83A1-F6EECF244321}">
                <p14:modId xmlns:p14="http://schemas.microsoft.com/office/powerpoint/2010/main" val="246523211"/>
              </p:ext>
            </p:extLst>
          </p:nvPr>
        </p:nvGraphicFramePr>
        <p:xfrm>
          <a:off x="9829800" y="4762487"/>
          <a:ext cx="1752600" cy="900112"/>
        </p:xfrm>
        <a:graphic>
          <a:graphicData uri="http://schemas.openxmlformats.org/presentationml/2006/ole">
            <mc:AlternateContent xmlns:mc="http://schemas.openxmlformats.org/markup-compatibility/2006">
              <mc:Choice xmlns:v="urn:schemas-microsoft-com:vml" Requires="v">
                <p:oleObj name="Equation" r:id="rId9" imgW="838080" imgH="431640" progId="Equation.3">
                  <p:embed/>
                </p:oleObj>
              </mc:Choice>
              <mc:Fallback>
                <p:oleObj name="Equation" r:id="rId9" imgW="838080" imgH="431640" progId="Equation.3">
                  <p:embed/>
                  <p:pic>
                    <p:nvPicPr>
                      <p:cNvPr id="7" name="Object 7">
                        <a:extLst>
                          <a:ext uri="{FF2B5EF4-FFF2-40B4-BE49-F238E27FC236}">
                            <a16:creationId xmlns:a16="http://schemas.microsoft.com/office/drawing/2014/main" id="{9F0FDCA1-62D7-4D5A-85A2-1CB7C7AF25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29800" y="4762487"/>
                        <a:ext cx="1752600"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Arrow: Right 7">
            <a:extLst>
              <a:ext uri="{FF2B5EF4-FFF2-40B4-BE49-F238E27FC236}">
                <a16:creationId xmlns:a16="http://schemas.microsoft.com/office/drawing/2014/main" id="{B9BC2EFD-BCAB-4388-915B-4131A9D8A1D2}"/>
              </a:ext>
            </a:extLst>
          </p:cNvPr>
          <p:cNvSpPr/>
          <p:nvPr/>
        </p:nvSpPr>
        <p:spPr>
          <a:xfrm>
            <a:off x="8413287" y="4746611"/>
            <a:ext cx="1416513" cy="878437"/>
          </a:xfrm>
          <a:prstGeom prst="rightArrow">
            <a:avLst>
              <a:gd name="adj1" fmla="val 50000"/>
              <a:gd name="adj2" fmla="val 46971"/>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eaLnBrk="1" hangingPunct="1">
              <a:spcBef>
                <a:spcPts val="0"/>
              </a:spcBef>
            </a:pPr>
            <a:r>
              <a:rPr lang="en-US" altLang="en-US" sz="1200" dirty="0"/>
              <a:t>Substitution &amp; Rearranging</a:t>
            </a:r>
          </a:p>
        </p:txBody>
      </p:sp>
    </p:spTree>
    <p:extLst>
      <p:ext uri="{BB962C8B-B14F-4D97-AF65-F5344CB8AC3E}">
        <p14:creationId xmlns:p14="http://schemas.microsoft.com/office/powerpoint/2010/main" val="261727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8.3.1 </a:t>
            </a:r>
            <a:r>
              <a:rPr lang="en-US" sz="3600" dirty="0"/>
              <a:t>Wing Design Parameters &amp; Definitions</a:t>
            </a:r>
            <a:br>
              <a:rPr lang="en-US" dirty="0"/>
            </a:br>
            <a:r>
              <a:rPr lang="en-US" dirty="0"/>
              <a:t>Sweep Angle </a:t>
            </a:r>
            <a:r>
              <a:rPr lang="el-GR" dirty="0"/>
              <a:t>Λ</a:t>
            </a:r>
            <a:endParaRPr lang="en-US" baseline="-25000" dirty="0"/>
          </a:p>
        </p:txBody>
      </p:sp>
      <p:sp>
        <p:nvSpPr>
          <p:cNvPr id="3" name="Content Placeholder 2">
            <a:extLst>
              <a:ext uri="{FF2B5EF4-FFF2-40B4-BE49-F238E27FC236}">
                <a16:creationId xmlns:a16="http://schemas.microsoft.com/office/drawing/2014/main" id="{0B8C9C8C-5B7D-4EAB-B97D-DA193DBE5AB9}"/>
              </a:ext>
            </a:extLst>
          </p:cNvPr>
          <p:cNvSpPr>
            <a:spLocks noGrp="1"/>
          </p:cNvSpPr>
          <p:nvPr>
            <p:ph idx="1"/>
          </p:nvPr>
        </p:nvSpPr>
        <p:spPr>
          <a:xfrm>
            <a:off x="609600" y="1600207"/>
            <a:ext cx="6969300" cy="4108119"/>
          </a:xfrm>
        </p:spPr>
        <p:txBody>
          <a:bodyPr/>
          <a:lstStyle/>
          <a:p>
            <a:pPr marL="0" indent="0" eaLnBrk="1" hangingPunct="1">
              <a:buNone/>
            </a:pPr>
            <a:r>
              <a:rPr lang="en-GB" altLang="en-US" dirty="0"/>
              <a:t>Geometric relations to evaluate the sweep angle for different reference axes: </a:t>
            </a:r>
          </a:p>
          <a:p>
            <a:pPr marL="0" indent="0">
              <a:buNone/>
            </a:pPr>
            <a:endParaRPr lang="en-GB" altLang="en-US" dirty="0"/>
          </a:p>
          <a:p>
            <a:pPr marL="0" indent="0">
              <a:buNone/>
            </a:pPr>
            <a:endParaRPr lang="en-GB" altLang="en-US" dirty="0"/>
          </a:p>
          <a:p>
            <a:pPr marL="0" indent="0">
              <a:buNone/>
            </a:pPr>
            <a:endParaRPr lang="en-GB" altLang="en-US" dirty="0"/>
          </a:p>
          <a:p>
            <a:pPr marL="0" indent="0">
              <a:buNone/>
            </a:pPr>
            <a:endParaRPr lang="en-GB" altLang="en-US" dirty="0"/>
          </a:p>
          <a:p>
            <a:r>
              <a:rPr lang="en-GB" altLang="en-US" sz="2000" dirty="0"/>
              <a:t>Note that for any taper ratio other than 1, the sweep at the LE and c/4 will be different!</a:t>
            </a:r>
          </a:p>
          <a:p>
            <a:r>
              <a:rPr lang="en-US" altLang="en-US" sz="2000" dirty="0"/>
              <a:t>The leading edge and the quarter chord line (0.25 C) are the two most typical reference axis used to define the sweep angle!</a:t>
            </a:r>
          </a:p>
          <a:p>
            <a:endParaRPr lang="en-GB" altLang="en-US" dirty="0"/>
          </a:p>
          <a:p>
            <a:endParaRPr lang="en-GB" altLang="en-US" dirty="0"/>
          </a:p>
          <a:p>
            <a:pPr marL="0" indent="0">
              <a:buNone/>
            </a:pPr>
            <a:endParaRPr lang="en-US" sz="2000" dirty="0"/>
          </a:p>
        </p:txBody>
      </p:sp>
      <p:graphicFrame>
        <p:nvGraphicFramePr>
          <p:cNvPr id="10" name="Object 16">
            <a:extLst>
              <a:ext uri="{FF2B5EF4-FFF2-40B4-BE49-F238E27FC236}">
                <a16:creationId xmlns:a16="http://schemas.microsoft.com/office/drawing/2014/main" id="{32D15DEE-D471-4350-A626-E4B37F0A7441}"/>
              </a:ext>
            </a:extLst>
          </p:cNvPr>
          <p:cNvGraphicFramePr>
            <a:graphicFrameLocks noChangeAspect="1"/>
          </p:cNvGraphicFramePr>
          <p:nvPr>
            <p:extLst>
              <p:ext uri="{D42A27DB-BD31-4B8C-83A1-F6EECF244321}">
                <p14:modId xmlns:p14="http://schemas.microsoft.com/office/powerpoint/2010/main" val="2045469763"/>
              </p:ext>
            </p:extLst>
          </p:nvPr>
        </p:nvGraphicFramePr>
        <p:xfrm>
          <a:off x="1399309" y="2424343"/>
          <a:ext cx="3962400" cy="758825"/>
        </p:xfrm>
        <a:graphic>
          <a:graphicData uri="http://schemas.openxmlformats.org/presentationml/2006/ole">
            <mc:AlternateContent xmlns:mc="http://schemas.openxmlformats.org/markup-compatibility/2006">
              <mc:Choice xmlns:v="urn:schemas-microsoft-com:vml" Requires="v">
                <p:oleObj name="Equation" r:id="rId3" imgW="2057400" imgH="393480" progId="Equation.3">
                  <p:embed/>
                </p:oleObj>
              </mc:Choice>
              <mc:Fallback>
                <p:oleObj name="Equation" r:id="rId3" imgW="2057400" imgH="393480" progId="Equation.3">
                  <p:embed/>
                  <p:pic>
                    <p:nvPicPr>
                      <p:cNvPr id="10" name="Object 16">
                        <a:extLst>
                          <a:ext uri="{FF2B5EF4-FFF2-40B4-BE49-F238E27FC236}">
                            <a16:creationId xmlns:a16="http://schemas.microsoft.com/office/drawing/2014/main" id="{32D15DEE-D471-4350-A626-E4B37F0A7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309" y="2424343"/>
                        <a:ext cx="396240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7">
            <a:extLst>
              <a:ext uri="{FF2B5EF4-FFF2-40B4-BE49-F238E27FC236}">
                <a16:creationId xmlns:a16="http://schemas.microsoft.com/office/drawing/2014/main" id="{1410DA22-4862-4E5E-AA62-903332157155}"/>
              </a:ext>
            </a:extLst>
          </p:cNvPr>
          <p:cNvGraphicFramePr>
            <a:graphicFrameLocks noChangeAspect="1"/>
          </p:cNvGraphicFramePr>
          <p:nvPr>
            <p:extLst>
              <p:ext uri="{D42A27DB-BD31-4B8C-83A1-F6EECF244321}">
                <p14:modId xmlns:p14="http://schemas.microsoft.com/office/powerpoint/2010/main" val="580422422"/>
              </p:ext>
            </p:extLst>
          </p:nvPr>
        </p:nvGraphicFramePr>
        <p:xfrm>
          <a:off x="1399309" y="3183168"/>
          <a:ext cx="3962400" cy="754063"/>
        </p:xfrm>
        <a:graphic>
          <a:graphicData uri="http://schemas.openxmlformats.org/presentationml/2006/ole">
            <mc:AlternateContent xmlns:mc="http://schemas.openxmlformats.org/markup-compatibility/2006">
              <mc:Choice xmlns:v="urn:schemas-microsoft-com:vml" Requires="v">
                <p:oleObj name="Equation" r:id="rId5" imgW="2070000" imgH="393480" progId="Equation.3">
                  <p:embed/>
                </p:oleObj>
              </mc:Choice>
              <mc:Fallback>
                <p:oleObj name="Equation" r:id="rId5" imgW="2070000" imgH="393480" progId="Equation.3">
                  <p:embed/>
                  <p:pic>
                    <p:nvPicPr>
                      <p:cNvPr id="12" name="Object 17">
                        <a:extLst>
                          <a:ext uri="{FF2B5EF4-FFF2-40B4-BE49-F238E27FC236}">
                            <a16:creationId xmlns:a16="http://schemas.microsoft.com/office/drawing/2014/main" id="{1410DA22-4862-4E5E-AA62-9033321571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9309" y="3183168"/>
                        <a:ext cx="3962400" cy="7540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 name="Group 53">
            <a:extLst>
              <a:ext uri="{FF2B5EF4-FFF2-40B4-BE49-F238E27FC236}">
                <a16:creationId xmlns:a16="http://schemas.microsoft.com/office/drawing/2014/main" id="{9946437D-6BAE-4BF9-B5C6-22F020CCD72F}"/>
              </a:ext>
            </a:extLst>
          </p:cNvPr>
          <p:cNvGrpSpPr/>
          <p:nvPr/>
        </p:nvGrpSpPr>
        <p:grpSpPr>
          <a:xfrm>
            <a:off x="7740352" y="1498831"/>
            <a:ext cx="4336311" cy="4114800"/>
            <a:chOff x="7740352" y="1498831"/>
            <a:chExt cx="4336311" cy="4114800"/>
          </a:xfrm>
        </p:grpSpPr>
        <p:sp>
          <p:nvSpPr>
            <p:cNvPr id="14" name="Freeform 2">
              <a:extLst>
                <a:ext uri="{FF2B5EF4-FFF2-40B4-BE49-F238E27FC236}">
                  <a16:creationId xmlns:a16="http://schemas.microsoft.com/office/drawing/2014/main" id="{1DC5A8E1-E27C-452B-B858-8CFE000D6A83}"/>
                </a:ext>
              </a:extLst>
            </p:cNvPr>
            <p:cNvSpPr>
              <a:spLocks/>
            </p:cNvSpPr>
            <p:nvPr/>
          </p:nvSpPr>
          <p:spPr bwMode="auto">
            <a:xfrm>
              <a:off x="8090118" y="2260831"/>
              <a:ext cx="3352800" cy="3352800"/>
            </a:xfrm>
            <a:custGeom>
              <a:avLst/>
              <a:gdLst>
                <a:gd name="T0" fmla="*/ 0 w 1824"/>
                <a:gd name="T1" fmla="*/ 0 h 1728"/>
                <a:gd name="T2" fmla="*/ 0 w 1824"/>
                <a:gd name="T3" fmla="*/ 960 h 1728"/>
                <a:gd name="T4" fmla="*/ 1824 w 1824"/>
                <a:gd name="T5" fmla="*/ 1728 h 1728"/>
                <a:gd name="T6" fmla="*/ 1824 w 1824"/>
                <a:gd name="T7" fmla="*/ 1296 h 1728"/>
                <a:gd name="T8" fmla="*/ 0 w 1824"/>
                <a:gd name="T9" fmla="*/ 0 h 1728"/>
                <a:gd name="T10" fmla="*/ 0 60000 65536"/>
                <a:gd name="T11" fmla="*/ 0 60000 65536"/>
                <a:gd name="T12" fmla="*/ 0 60000 65536"/>
                <a:gd name="T13" fmla="*/ 0 60000 65536"/>
                <a:gd name="T14" fmla="*/ 0 60000 65536"/>
                <a:gd name="T15" fmla="*/ 0 w 1824"/>
                <a:gd name="T16" fmla="*/ 0 h 1728"/>
                <a:gd name="T17" fmla="*/ 1824 w 1824"/>
                <a:gd name="T18" fmla="*/ 1728 h 1728"/>
              </a:gdLst>
              <a:ahLst/>
              <a:cxnLst>
                <a:cxn ang="T10">
                  <a:pos x="T0" y="T1"/>
                </a:cxn>
                <a:cxn ang="T11">
                  <a:pos x="T2" y="T3"/>
                </a:cxn>
                <a:cxn ang="T12">
                  <a:pos x="T4" y="T5"/>
                </a:cxn>
                <a:cxn ang="T13">
                  <a:pos x="T6" y="T7"/>
                </a:cxn>
                <a:cxn ang="T14">
                  <a:pos x="T8" y="T9"/>
                </a:cxn>
              </a:cxnLst>
              <a:rect l="T15" t="T16" r="T17" b="T18"/>
              <a:pathLst>
                <a:path w="1824" h="1728">
                  <a:moveTo>
                    <a:pt x="0" y="0"/>
                  </a:moveTo>
                  <a:lnTo>
                    <a:pt x="0" y="960"/>
                  </a:lnTo>
                  <a:lnTo>
                    <a:pt x="1824" y="1728"/>
                  </a:lnTo>
                  <a:lnTo>
                    <a:pt x="1824" y="1296"/>
                  </a:lnTo>
                  <a:lnTo>
                    <a:pt x="0" y="0"/>
                  </a:lnTo>
                  <a:close/>
                </a:path>
              </a:pathLst>
            </a:custGeom>
            <a:solidFill>
              <a:schemeClr val="bg1">
                <a:lumMod val="75000"/>
              </a:schemeClr>
            </a:solidFill>
            <a:ln w="9525">
              <a:solidFill>
                <a:schemeClr val="tx1"/>
              </a:solidFill>
              <a:round/>
              <a:headEnd/>
              <a:tailEnd/>
            </a:ln>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16" name="Line 3">
              <a:extLst>
                <a:ext uri="{FF2B5EF4-FFF2-40B4-BE49-F238E27FC236}">
                  <a16:creationId xmlns:a16="http://schemas.microsoft.com/office/drawing/2014/main" id="{B6B65701-5883-4EEE-9F5C-6761D4AD4EDF}"/>
                </a:ext>
              </a:extLst>
            </p:cNvPr>
            <p:cNvSpPr>
              <a:spLocks noChangeShapeType="1"/>
            </p:cNvSpPr>
            <p:nvPr/>
          </p:nvSpPr>
          <p:spPr bwMode="auto">
            <a:xfrm>
              <a:off x="10147518" y="1956031"/>
              <a:ext cx="0" cy="1828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18" name="Line 4">
              <a:extLst>
                <a:ext uri="{FF2B5EF4-FFF2-40B4-BE49-F238E27FC236}">
                  <a16:creationId xmlns:a16="http://schemas.microsoft.com/office/drawing/2014/main" id="{BFCB1C2E-D58B-41C0-A692-AB3981540582}"/>
                </a:ext>
              </a:extLst>
            </p:cNvPr>
            <p:cNvSpPr>
              <a:spLocks noChangeShapeType="1"/>
            </p:cNvSpPr>
            <p:nvPr/>
          </p:nvSpPr>
          <p:spPr bwMode="auto">
            <a:xfrm flipH="1">
              <a:off x="10223718" y="2489431"/>
              <a:ext cx="8382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0" name="Line 5">
              <a:extLst>
                <a:ext uri="{FF2B5EF4-FFF2-40B4-BE49-F238E27FC236}">
                  <a16:creationId xmlns:a16="http://schemas.microsoft.com/office/drawing/2014/main" id="{440A864D-C8EF-4523-B765-3BE487121510}"/>
                </a:ext>
              </a:extLst>
            </p:cNvPr>
            <p:cNvSpPr>
              <a:spLocks noChangeShapeType="1"/>
            </p:cNvSpPr>
            <p:nvPr/>
          </p:nvSpPr>
          <p:spPr bwMode="auto">
            <a:xfrm>
              <a:off x="10144343" y="1885546"/>
              <a:ext cx="917575" cy="60388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22" name="Text Box 6">
              <a:extLst>
                <a:ext uri="{FF2B5EF4-FFF2-40B4-BE49-F238E27FC236}">
                  <a16:creationId xmlns:a16="http://schemas.microsoft.com/office/drawing/2014/main" id="{F6C1B6AC-0A85-4E47-961A-C41DDADB45D7}"/>
                </a:ext>
              </a:extLst>
            </p:cNvPr>
            <p:cNvSpPr txBox="1">
              <a:spLocks noChangeArrowheads="1"/>
            </p:cNvSpPr>
            <p:nvPr/>
          </p:nvSpPr>
          <p:spPr bwMode="auto">
            <a:xfrm>
              <a:off x="9614118" y="2105142"/>
              <a:ext cx="53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dirty="0"/>
                <a:t>M</a:t>
              </a:r>
              <a:r>
                <a:rPr lang="en-GB" altLang="en-US" sz="2000" baseline="-25000" dirty="0">
                  <a:cs typeface="Tahoma" panose="020B0604030504040204" pitchFamily="34" charset="0"/>
                </a:rPr>
                <a:t>∞</a:t>
              </a:r>
            </a:p>
          </p:txBody>
        </p:sp>
        <p:sp>
          <p:nvSpPr>
            <p:cNvPr id="24" name="Text Box 7">
              <a:extLst>
                <a:ext uri="{FF2B5EF4-FFF2-40B4-BE49-F238E27FC236}">
                  <a16:creationId xmlns:a16="http://schemas.microsoft.com/office/drawing/2014/main" id="{11E5A150-F0B0-4657-97A9-2A751C9E44B7}"/>
                </a:ext>
              </a:extLst>
            </p:cNvPr>
            <p:cNvSpPr txBox="1">
              <a:spLocks noChangeArrowheads="1"/>
            </p:cNvSpPr>
            <p:nvPr/>
          </p:nvSpPr>
          <p:spPr bwMode="auto">
            <a:xfrm>
              <a:off x="10613623" y="3145466"/>
              <a:ext cx="146304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sz="2000" dirty="0"/>
                <a:t>M</a:t>
              </a:r>
              <a:r>
                <a:rPr lang="en-GB" altLang="en-US" sz="2000" baseline="-25000" dirty="0"/>
                <a:t>∞</a:t>
              </a:r>
              <a:r>
                <a:rPr lang="en-GB" altLang="en-US" sz="2000" dirty="0"/>
                <a:t> cos </a:t>
              </a:r>
              <a:r>
                <a:rPr lang="el-GR" altLang="en-US" sz="2000" dirty="0">
                  <a:cs typeface="Tahoma" panose="020B0604030504040204" pitchFamily="34" charset="0"/>
                </a:rPr>
                <a:t>Λ</a:t>
              </a:r>
              <a:r>
                <a:rPr lang="nl-NL" altLang="en-US" sz="2000" baseline="-25000" dirty="0">
                  <a:cs typeface="Tahoma" panose="020B0604030504040204" pitchFamily="34" charset="0"/>
                </a:rPr>
                <a:t>LE</a:t>
              </a:r>
              <a:endParaRPr lang="el-GR" altLang="en-US" sz="2000" baseline="-25000" dirty="0">
                <a:cs typeface="Tahoma" panose="020B0604030504040204" pitchFamily="34" charset="0"/>
              </a:endParaRPr>
            </a:p>
          </p:txBody>
        </p:sp>
        <p:sp>
          <p:nvSpPr>
            <p:cNvPr id="26" name="Line 8">
              <a:extLst>
                <a:ext uri="{FF2B5EF4-FFF2-40B4-BE49-F238E27FC236}">
                  <a16:creationId xmlns:a16="http://schemas.microsoft.com/office/drawing/2014/main" id="{91CFD160-9AE4-4ED4-A2C2-01186CC8171E}"/>
                </a:ext>
              </a:extLst>
            </p:cNvPr>
            <p:cNvSpPr>
              <a:spLocks noChangeShapeType="1"/>
            </p:cNvSpPr>
            <p:nvPr/>
          </p:nvSpPr>
          <p:spPr bwMode="auto">
            <a:xfrm>
              <a:off x="7785318" y="2260831"/>
              <a:ext cx="1188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28" name="Line 9">
              <a:extLst>
                <a:ext uri="{FF2B5EF4-FFF2-40B4-BE49-F238E27FC236}">
                  <a16:creationId xmlns:a16="http://schemas.microsoft.com/office/drawing/2014/main" id="{919FA068-8650-419B-9758-0D38E4AF2F96}"/>
                </a:ext>
              </a:extLst>
            </p:cNvPr>
            <p:cNvSpPr>
              <a:spLocks noChangeShapeType="1"/>
            </p:cNvSpPr>
            <p:nvPr/>
          </p:nvSpPr>
          <p:spPr bwMode="auto">
            <a:xfrm>
              <a:off x="8090118" y="1498831"/>
              <a:ext cx="0" cy="40386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0" name="Arc 10">
              <a:extLst>
                <a:ext uri="{FF2B5EF4-FFF2-40B4-BE49-F238E27FC236}">
                  <a16:creationId xmlns:a16="http://schemas.microsoft.com/office/drawing/2014/main" id="{770A31E2-4A1C-4332-B41D-3C406A380168}"/>
                </a:ext>
              </a:extLst>
            </p:cNvPr>
            <p:cNvSpPr>
              <a:spLocks/>
            </p:cNvSpPr>
            <p:nvPr/>
          </p:nvSpPr>
          <p:spPr bwMode="auto">
            <a:xfrm>
              <a:off x="8116443" y="2263344"/>
              <a:ext cx="685800" cy="400050"/>
            </a:xfrm>
            <a:custGeom>
              <a:avLst/>
              <a:gdLst>
                <a:gd name="T0" fmla="*/ 685260 w 21600"/>
                <a:gd name="T1" fmla="*/ 0 h 12579"/>
                <a:gd name="T2" fmla="*/ 576136 w 21600"/>
                <a:gd name="T3" fmla="*/ 400050 h 12579"/>
                <a:gd name="T4" fmla="*/ 0 w 21600"/>
                <a:gd name="T5" fmla="*/ 27414 h 12579"/>
                <a:gd name="T6" fmla="*/ 0 60000 65536"/>
                <a:gd name="T7" fmla="*/ 0 60000 65536"/>
                <a:gd name="T8" fmla="*/ 0 60000 65536"/>
                <a:gd name="T9" fmla="*/ 0 w 21600"/>
                <a:gd name="T10" fmla="*/ 0 h 12579"/>
                <a:gd name="T11" fmla="*/ 21600 w 21600"/>
                <a:gd name="T12" fmla="*/ 12579 h 12579"/>
              </a:gdLst>
              <a:ahLst/>
              <a:cxnLst>
                <a:cxn ang="T6">
                  <a:pos x="T0" y="T1"/>
                </a:cxn>
                <a:cxn ang="T7">
                  <a:pos x="T2" y="T3"/>
                </a:cxn>
                <a:cxn ang="T8">
                  <a:pos x="T4" y="T5"/>
                </a:cxn>
              </a:cxnLst>
              <a:rect l="T9" t="T10" r="T11" b="T12"/>
              <a:pathLst>
                <a:path w="21600" h="12579" fill="none" extrusionOk="0">
                  <a:moveTo>
                    <a:pt x="21582" y="0"/>
                  </a:moveTo>
                  <a:cubicBezTo>
                    <a:pt x="21594" y="287"/>
                    <a:pt x="21600" y="574"/>
                    <a:pt x="21600" y="862"/>
                  </a:cubicBezTo>
                  <a:cubicBezTo>
                    <a:pt x="21600" y="5018"/>
                    <a:pt x="20400" y="9086"/>
                    <a:pt x="18145" y="12578"/>
                  </a:cubicBezTo>
                </a:path>
                <a:path w="21600" h="12579" stroke="0" extrusionOk="0">
                  <a:moveTo>
                    <a:pt x="21582" y="0"/>
                  </a:moveTo>
                  <a:cubicBezTo>
                    <a:pt x="21594" y="287"/>
                    <a:pt x="21600" y="574"/>
                    <a:pt x="21600" y="862"/>
                  </a:cubicBezTo>
                  <a:cubicBezTo>
                    <a:pt x="21600" y="5018"/>
                    <a:pt x="20400" y="9086"/>
                    <a:pt x="18145" y="12578"/>
                  </a:cubicBezTo>
                  <a:lnTo>
                    <a:pt x="0" y="862"/>
                  </a:lnTo>
                  <a:close/>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32" name="Rectangle 11">
              <a:extLst>
                <a:ext uri="{FF2B5EF4-FFF2-40B4-BE49-F238E27FC236}">
                  <a16:creationId xmlns:a16="http://schemas.microsoft.com/office/drawing/2014/main" id="{EC0606E3-2191-43F4-BE32-641CCE6C3095}"/>
                </a:ext>
              </a:extLst>
            </p:cNvPr>
            <p:cNvSpPr>
              <a:spLocks noChangeArrowheads="1"/>
            </p:cNvSpPr>
            <p:nvPr/>
          </p:nvSpPr>
          <p:spPr bwMode="auto">
            <a:xfrm>
              <a:off x="8785618" y="2303781"/>
              <a:ext cx="48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a:t>Λ</a:t>
              </a:r>
              <a:r>
                <a:rPr lang="nl-NL" altLang="en-US" baseline="-25000"/>
                <a:t>LE</a:t>
              </a:r>
              <a:endParaRPr lang="en-GB" altLang="en-US" baseline="-25000"/>
            </a:p>
          </p:txBody>
        </p:sp>
        <p:sp>
          <p:nvSpPr>
            <p:cNvPr id="34" name="Line 12">
              <a:extLst>
                <a:ext uri="{FF2B5EF4-FFF2-40B4-BE49-F238E27FC236}">
                  <a16:creationId xmlns:a16="http://schemas.microsoft.com/office/drawing/2014/main" id="{5FCD1DA4-54DC-41E0-BEBE-499FC5D3DD52}"/>
                </a:ext>
              </a:extLst>
            </p:cNvPr>
            <p:cNvSpPr>
              <a:spLocks noChangeShapeType="1"/>
            </p:cNvSpPr>
            <p:nvPr/>
          </p:nvSpPr>
          <p:spPr bwMode="auto">
            <a:xfrm>
              <a:off x="7925018" y="2911705"/>
              <a:ext cx="3822700" cy="23209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6" name="Line 13">
              <a:extLst>
                <a:ext uri="{FF2B5EF4-FFF2-40B4-BE49-F238E27FC236}">
                  <a16:creationId xmlns:a16="http://schemas.microsoft.com/office/drawing/2014/main" id="{DA4D8C4A-9DAD-4224-A546-79332DCA9E48}"/>
                </a:ext>
              </a:extLst>
            </p:cNvPr>
            <p:cNvSpPr>
              <a:spLocks noChangeShapeType="1"/>
            </p:cNvSpPr>
            <p:nvPr/>
          </p:nvSpPr>
          <p:spPr bwMode="auto">
            <a:xfrm>
              <a:off x="7950636" y="2987937"/>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8" name="Rectangle 14">
              <a:extLst>
                <a:ext uri="{FF2B5EF4-FFF2-40B4-BE49-F238E27FC236}">
                  <a16:creationId xmlns:a16="http://schemas.microsoft.com/office/drawing/2014/main" id="{1880BBBD-71D8-4171-8884-7164E5F11002}"/>
                </a:ext>
              </a:extLst>
            </p:cNvPr>
            <p:cNvSpPr>
              <a:spLocks noChangeArrowheads="1"/>
            </p:cNvSpPr>
            <p:nvPr/>
          </p:nvSpPr>
          <p:spPr bwMode="auto">
            <a:xfrm>
              <a:off x="8773536" y="3065900"/>
              <a:ext cx="614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t>Λ</a:t>
              </a:r>
              <a:r>
                <a:rPr lang="nl-NL" altLang="en-US" baseline="-25000" dirty="0"/>
                <a:t>0.25</a:t>
              </a:r>
              <a:endParaRPr lang="en-GB" altLang="en-US" baseline="-25000" dirty="0"/>
            </a:p>
          </p:txBody>
        </p:sp>
        <p:sp>
          <p:nvSpPr>
            <p:cNvPr id="40" name="Arc 15">
              <a:extLst>
                <a:ext uri="{FF2B5EF4-FFF2-40B4-BE49-F238E27FC236}">
                  <a16:creationId xmlns:a16="http://schemas.microsoft.com/office/drawing/2014/main" id="{E9E2B035-25E0-488A-9B2C-E52B1C18CDE4}"/>
                </a:ext>
              </a:extLst>
            </p:cNvPr>
            <p:cNvSpPr>
              <a:spLocks/>
            </p:cNvSpPr>
            <p:nvPr/>
          </p:nvSpPr>
          <p:spPr bwMode="auto">
            <a:xfrm>
              <a:off x="8033761" y="2997462"/>
              <a:ext cx="685800" cy="354013"/>
            </a:xfrm>
            <a:custGeom>
              <a:avLst/>
              <a:gdLst>
                <a:gd name="T0" fmla="*/ 679260 w 21600"/>
                <a:gd name="T1" fmla="*/ 0 h 11145"/>
                <a:gd name="T2" fmla="*/ 634905 w 21600"/>
                <a:gd name="T3" fmla="*/ 354013 h 11145"/>
                <a:gd name="T4" fmla="*/ 0 w 21600"/>
                <a:gd name="T5" fmla="*/ 94594 h 11145"/>
                <a:gd name="T6" fmla="*/ 0 60000 65536"/>
                <a:gd name="T7" fmla="*/ 0 60000 65536"/>
                <a:gd name="T8" fmla="*/ 0 60000 65536"/>
                <a:gd name="T9" fmla="*/ 0 w 21600"/>
                <a:gd name="T10" fmla="*/ 0 h 11145"/>
                <a:gd name="T11" fmla="*/ 21600 w 21600"/>
                <a:gd name="T12" fmla="*/ 11145 h 11145"/>
              </a:gdLst>
              <a:ahLst/>
              <a:cxnLst>
                <a:cxn ang="T6">
                  <a:pos x="T0" y="T1"/>
                </a:cxn>
                <a:cxn ang="T7">
                  <a:pos x="T2" y="T3"/>
                </a:cxn>
                <a:cxn ang="T8">
                  <a:pos x="T4" y="T5"/>
                </a:cxn>
              </a:cxnLst>
              <a:rect l="T9" t="T10" r="T11" b="T12"/>
              <a:pathLst>
                <a:path w="21600" h="11145" fill="none" extrusionOk="0">
                  <a:moveTo>
                    <a:pt x="21393" y="0"/>
                  </a:moveTo>
                  <a:cubicBezTo>
                    <a:pt x="21531" y="986"/>
                    <a:pt x="21600" y="1981"/>
                    <a:pt x="21600" y="2978"/>
                  </a:cubicBezTo>
                  <a:cubicBezTo>
                    <a:pt x="21600" y="5778"/>
                    <a:pt x="21055" y="8552"/>
                    <a:pt x="19996" y="11144"/>
                  </a:cubicBezTo>
                </a:path>
                <a:path w="21600" h="11145" stroke="0" extrusionOk="0">
                  <a:moveTo>
                    <a:pt x="21393" y="0"/>
                  </a:moveTo>
                  <a:cubicBezTo>
                    <a:pt x="21531" y="986"/>
                    <a:pt x="21600" y="1981"/>
                    <a:pt x="21600" y="2978"/>
                  </a:cubicBezTo>
                  <a:cubicBezTo>
                    <a:pt x="21600" y="5778"/>
                    <a:pt x="21055" y="8552"/>
                    <a:pt x="19996" y="11144"/>
                  </a:cubicBezTo>
                  <a:lnTo>
                    <a:pt x="0" y="2978"/>
                  </a:lnTo>
                  <a:close/>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2" name="Rectangle 18">
              <a:extLst>
                <a:ext uri="{FF2B5EF4-FFF2-40B4-BE49-F238E27FC236}">
                  <a16:creationId xmlns:a16="http://schemas.microsoft.com/office/drawing/2014/main" id="{5562739A-C1E6-4FF2-AC8A-F93440969E57}"/>
                </a:ext>
              </a:extLst>
            </p:cNvPr>
            <p:cNvSpPr>
              <a:spLocks noChangeArrowheads="1"/>
            </p:cNvSpPr>
            <p:nvPr/>
          </p:nvSpPr>
          <p:spPr bwMode="auto">
            <a:xfrm>
              <a:off x="10223718" y="2641831"/>
              <a:ext cx="48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l-GR" altLang="en-US" dirty="0"/>
                <a:t>Λ</a:t>
              </a:r>
              <a:r>
                <a:rPr lang="nl-NL" altLang="en-US" baseline="-25000" dirty="0"/>
                <a:t>LE</a:t>
              </a:r>
              <a:endParaRPr lang="en-GB" altLang="en-US" baseline="-25000" dirty="0"/>
            </a:p>
          </p:txBody>
        </p:sp>
        <p:sp>
          <p:nvSpPr>
            <p:cNvPr id="44" name="Arc 19">
              <a:extLst>
                <a:ext uri="{FF2B5EF4-FFF2-40B4-BE49-F238E27FC236}">
                  <a16:creationId xmlns:a16="http://schemas.microsoft.com/office/drawing/2014/main" id="{16AB270C-1FAE-4BFE-9DF6-6826DA63BCBB}"/>
                </a:ext>
              </a:extLst>
            </p:cNvPr>
            <p:cNvSpPr>
              <a:spLocks/>
            </p:cNvSpPr>
            <p:nvPr/>
          </p:nvSpPr>
          <p:spPr bwMode="auto">
            <a:xfrm>
              <a:off x="10034503" y="3032356"/>
              <a:ext cx="548640" cy="822960"/>
            </a:xfrm>
            <a:custGeom>
              <a:avLst/>
              <a:gdLst>
                <a:gd name="T0" fmla="*/ 98301 w 13291"/>
                <a:gd name="T1" fmla="*/ 0 h 21377"/>
                <a:gd name="T2" fmla="*/ 422275 w 13291"/>
                <a:gd name="T3" fmla="*/ 138261 h 21377"/>
                <a:gd name="T4" fmla="*/ 0 w 13291"/>
                <a:gd name="T5" fmla="*/ 679450 h 21377"/>
                <a:gd name="T6" fmla="*/ 0 60000 65536"/>
                <a:gd name="T7" fmla="*/ 0 60000 65536"/>
                <a:gd name="T8" fmla="*/ 0 60000 65536"/>
                <a:gd name="T9" fmla="*/ 0 w 13291"/>
                <a:gd name="T10" fmla="*/ 0 h 21377"/>
                <a:gd name="T11" fmla="*/ 13291 w 13291"/>
                <a:gd name="T12" fmla="*/ 21377 h 21377"/>
              </a:gdLst>
              <a:ahLst/>
              <a:cxnLst>
                <a:cxn ang="T6">
                  <a:pos x="T0" y="T1"/>
                </a:cxn>
                <a:cxn ang="T7">
                  <a:pos x="T2" y="T3"/>
                </a:cxn>
                <a:cxn ang="T8">
                  <a:pos x="T4" y="T5"/>
                </a:cxn>
              </a:cxnLst>
              <a:rect l="T9" t="T10" r="T11" b="T12"/>
              <a:pathLst>
                <a:path w="13291" h="21377" fill="none" extrusionOk="0">
                  <a:moveTo>
                    <a:pt x="3094" y="-1"/>
                  </a:moveTo>
                  <a:cubicBezTo>
                    <a:pt x="6813" y="538"/>
                    <a:pt x="10328" y="2037"/>
                    <a:pt x="13290" y="4350"/>
                  </a:cubicBezTo>
                </a:path>
                <a:path w="13291" h="21377" stroke="0" extrusionOk="0">
                  <a:moveTo>
                    <a:pt x="3094" y="-1"/>
                  </a:moveTo>
                  <a:cubicBezTo>
                    <a:pt x="6813" y="538"/>
                    <a:pt x="10328" y="2037"/>
                    <a:pt x="13290" y="4350"/>
                  </a:cubicBezTo>
                  <a:lnTo>
                    <a:pt x="0" y="21377"/>
                  </a:lnTo>
                  <a:close/>
                </a:path>
              </a:pathLst>
            </a:custGeom>
            <a:noFill/>
            <a:ln w="381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p>
          </p:txBody>
        </p:sp>
        <p:sp>
          <p:nvSpPr>
            <p:cNvPr id="46" name="Text Box 22">
              <a:extLst>
                <a:ext uri="{FF2B5EF4-FFF2-40B4-BE49-F238E27FC236}">
                  <a16:creationId xmlns:a16="http://schemas.microsoft.com/office/drawing/2014/main" id="{8B7EC17D-8CAA-403C-A31F-0B869B947A7E}"/>
                </a:ext>
              </a:extLst>
            </p:cNvPr>
            <p:cNvSpPr txBox="1">
              <a:spLocks noChangeArrowheads="1"/>
            </p:cNvSpPr>
            <p:nvPr/>
          </p:nvSpPr>
          <p:spPr bwMode="auto">
            <a:xfrm rot="2174422">
              <a:off x="10246983" y="4041433"/>
              <a:ext cx="14266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Leading edge</a:t>
              </a:r>
            </a:p>
          </p:txBody>
        </p:sp>
        <p:sp>
          <p:nvSpPr>
            <p:cNvPr id="48" name="Text Box 23">
              <a:extLst>
                <a:ext uri="{FF2B5EF4-FFF2-40B4-BE49-F238E27FC236}">
                  <a16:creationId xmlns:a16="http://schemas.microsoft.com/office/drawing/2014/main" id="{784D99DC-F064-4497-B7CA-667FC85AC3D2}"/>
                </a:ext>
              </a:extLst>
            </p:cNvPr>
            <p:cNvSpPr txBox="1">
              <a:spLocks noChangeArrowheads="1"/>
            </p:cNvSpPr>
            <p:nvPr/>
          </p:nvSpPr>
          <p:spPr bwMode="auto">
            <a:xfrm rot="1848149">
              <a:off x="9675698" y="4508289"/>
              <a:ext cx="19118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Quarter chord line</a:t>
              </a:r>
            </a:p>
          </p:txBody>
        </p:sp>
        <p:sp>
          <p:nvSpPr>
            <p:cNvPr id="53" name="Text Box 23">
              <a:extLst>
                <a:ext uri="{FF2B5EF4-FFF2-40B4-BE49-F238E27FC236}">
                  <a16:creationId xmlns:a16="http://schemas.microsoft.com/office/drawing/2014/main" id="{74D3AD22-4167-4AA3-A6AD-5F1D002FD0B6}"/>
                </a:ext>
              </a:extLst>
            </p:cNvPr>
            <p:cNvSpPr txBox="1">
              <a:spLocks noChangeArrowheads="1"/>
            </p:cNvSpPr>
            <p:nvPr/>
          </p:nvSpPr>
          <p:spPr bwMode="auto">
            <a:xfrm rot="5400000">
              <a:off x="7147305" y="3887501"/>
              <a:ext cx="15554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n-GB" altLang="en-US" dirty="0">
                  <a:latin typeface="+mn-lt"/>
                </a:rPr>
                <a:t>A/C </a:t>
              </a:r>
              <a:r>
                <a:rPr lang="en-US" altLang="en-US" dirty="0">
                  <a:latin typeface="+mn-lt"/>
                </a:rPr>
                <a:t>Centerline</a:t>
              </a:r>
            </a:p>
          </p:txBody>
        </p:sp>
      </p:grpSp>
    </p:spTree>
    <p:extLst>
      <p:ext uri="{BB962C8B-B14F-4D97-AF65-F5344CB8AC3E}">
        <p14:creationId xmlns:p14="http://schemas.microsoft.com/office/powerpoint/2010/main" val="15894158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AC2E-F4CE-4638-B660-7D3818EF080B}"/>
              </a:ext>
            </a:extLst>
          </p:cNvPr>
          <p:cNvSpPr>
            <a:spLocks noGrp="1"/>
          </p:cNvSpPr>
          <p:nvPr>
            <p:ph type="title"/>
          </p:nvPr>
        </p:nvSpPr>
        <p:spPr/>
        <p:txBody>
          <a:bodyPr/>
          <a:lstStyle/>
          <a:p>
            <a:r>
              <a:rPr lang="en-US" dirty="0"/>
              <a:t>8.3.1 </a:t>
            </a:r>
            <a:r>
              <a:rPr lang="en-US" sz="3600" dirty="0"/>
              <a:t>Wing Design Parameters &amp; Definitions</a:t>
            </a:r>
            <a:br>
              <a:rPr lang="en-US" dirty="0"/>
            </a:br>
            <a:r>
              <a:rPr lang="en-US" dirty="0"/>
              <a:t>Mean Aerodynamic Chord MAC</a:t>
            </a:r>
            <a:endParaRPr lang="en-US" baseline="-25000" dirty="0"/>
          </a:p>
        </p:txBody>
      </p:sp>
      <p:sp>
        <p:nvSpPr>
          <p:cNvPr id="3" name="Content Placeholder 2">
            <a:extLst>
              <a:ext uri="{FF2B5EF4-FFF2-40B4-BE49-F238E27FC236}">
                <a16:creationId xmlns:a16="http://schemas.microsoft.com/office/drawing/2014/main" id="{0B8C9C8C-5B7D-4EAB-B97D-DA193DBE5AB9}"/>
              </a:ext>
            </a:extLst>
          </p:cNvPr>
          <p:cNvSpPr>
            <a:spLocks noGrp="1"/>
          </p:cNvSpPr>
          <p:nvPr>
            <p:ph idx="1"/>
          </p:nvPr>
        </p:nvSpPr>
        <p:spPr>
          <a:xfrm>
            <a:off x="609599" y="1600207"/>
            <a:ext cx="10972799" cy="4108119"/>
          </a:xfrm>
        </p:spPr>
        <p:txBody>
          <a:bodyPr/>
          <a:lstStyle/>
          <a:p>
            <a:pPr marL="0" indent="0" eaLnBrk="1" hangingPunct="1">
              <a:buNone/>
            </a:pPr>
            <a:r>
              <a:rPr lang="en-US" altLang="en-US" dirty="0"/>
              <a:t>The </a:t>
            </a:r>
            <a:r>
              <a:rPr lang="en-US" altLang="en-US" b="1" dirty="0"/>
              <a:t>Mean Aerodynamic Chord </a:t>
            </a:r>
            <a:r>
              <a:rPr lang="en-US" altLang="en-US" dirty="0"/>
              <a:t>(MAC) represents the mean of the wing chord</a:t>
            </a:r>
          </a:p>
          <a:p>
            <a:r>
              <a:rPr lang="en-US" altLang="en-US" dirty="0"/>
              <a:t>This is NOT the same as the mean geometric chord! It is similar to the mean geometric chord, in case of rectangular wing (taper = 1), MAC is equal to the root chord (and tip chord).</a:t>
            </a:r>
          </a:p>
          <a:p>
            <a:r>
              <a:rPr lang="en-US" altLang="en-US" dirty="0"/>
              <a:t>In case of wing with large chord extensions (kinks), the wing MAC can be calculated as the average of the MAC of the various trapezoidal elements weighted by their area.</a:t>
            </a:r>
          </a:p>
          <a:p>
            <a:r>
              <a:rPr lang="en-US" altLang="en-US" dirty="0"/>
              <a:t>Typically, MAC is used as </a:t>
            </a:r>
            <a:r>
              <a:rPr lang="en-US" altLang="en-US" b="1" dirty="0"/>
              <a:t>reference length for the calculation of the Reynolds number </a:t>
            </a:r>
            <a:r>
              <a:rPr lang="en-US" altLang="en-US" dirty="0"/>
              <a:t>of the whole wing (e.g., for lift and drag calculations) </a:t>
            </a:r>
          </a:p>
          <a:p>
            <a:pPr marL="0" indent="0">
              <a:buNone/>
            </a:pPr>
            <a:endParaRPr lang="en-US" sz="2000" dirty="0"/>
          </a:p>
        </p:txBody>
      </p:sp>
    </p:spTree>
    <p:extLst>
      <p:ext uri="{BB962C8B-B14F-4D97-AF65-F5344CB8AC3E}">
        <p14:creationId xmlns:p14="http://schemas.microsoft.com/office/powerpoint/2010/main" val="2858808100"/>
      </p:ext>
    </p:extLst>
  </p:cSld>
  <p:clrMapOvr>
    <a:masterClrMapping/>
  </p:clrMapOvr>
</p:sld>
</file>

<file path=ppt/theme/theme1.xml><?xml version="1.0" encoding="utf-8"?>
<a:theme xmlns:a="http://schemas.openxmlformats.org/drawingml/2006/main" name="PP_Template_Style3_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C-Style2_Template_Wide.pptx" id="{3D0B0D97-259A-449B-8BFC-ECFBCEFB1062}" vid="{A7747E40-3A56-4F4B-B899-A672E231D991}"/>
    </a:ext>
  </a:extLst>
</a:theme>
</file>

<file path=ppt/theme/theme2.xml><?xml version="1.0" encoding="utf-8"?>
<a:theme xmlns:a="http://schemas.openxmlformats.org/drawingml/2006/main" name="Style2_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C-Style2_Template_Wide.pptx" id="{3D0B0D97-259A-449B-8BFC-ECFBCEFB1062}" vid="{9263BF56-27D3-47C2-A6DB-73643552863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USC-MFMS_Wide_Template</Template>
  <TotalTime>9610</TotalTime>
  <Words>29823</Words>
  <Application>Microsoft Office PowerPoint</Application>
  <PresentationFormat>Widescreen</PresentationFormat>
  <Paragraphs>2632</Paragraphs>
  <Slides>222</Slides>
  <Notes>215</Notes>
  <HiddenSlides>11</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222</vt:i4>
      </vt:variant>
    </vt:vector>
  </HeadingPairs>
  <TitlesOfParts>
    <vt:vector size="230" baseType="lpstr">
      <vt:lpstr>Arial</vt:lpstr>
      <vt:lpstr>Calibri</vt:lpstr>
      <vt:lpstr>Cambria Math</vt:lpstr>
      <vt:lpstr>Tahoma</vt:lpstr>
      <vt:lpstr>Wingdings</vt:lpstr>
      <vt:lpstr>PP_Template_Style3_Title</vt:lpstr>
      <vt:lpstr>Style2_Footer</vt:lpstr>
      <vt:lpstr>Equation</vt:lpstr>
      <vt:lpstr>WING DESIGN</vt:lpstr>
      <vt:lpstr>Lecture Contents</vt:lpstr>
      <vt:lpstr>Are you on track for this course?</vt:lpstr>
      <vt:lpstr>Are you on track for this course?</vt:lpstr>
      <vt:lpstr>Are you on track for this course?</vt:lpstr>
      <vt:lpstr>Are you on track for this course?</vt:lpstr>
      <vt:lpstr>Are you on track for this course?</vt:lpstr>
      <vt:lpstr>Lecture Contents</vt:lpstr>
      <vt:lpstr>8.1 Introduction</vt:lpstr>
      <vt:lpstr>8.1 Introduction</vt:lpstr>
      <vt:lpstr>8.1 Introduction</vt:lpstr>
      <vt:lpstr>8.1 Introduction</vt:lpstr>
      <vt:lpstr>8.1 Introduction</vt:lpstr>
      <vt:lpstr>8.1 Introduction</vt:lpstr>
      <vt:lpstr>Wing Sizing &amp; Design</vt:lpstr>
      <vt:lpstr>Wing Sizing &amp; Design</vt:lpstr>
      <vt:lpstr>Wing Sizing &amp; Design</vt:lpstr>
      <vt:lpstr>Wing Sizing &amp; Design</vt:lpstr>
      <vt:lpstr>Wing Sizing &amp; Design</vt:lpstr>
      <vt:lpstr>Wing Sizing &amp; Design</vt:lpstr>
      <vt:lpstr>Wing Sizing &amp; Design</vt:lpstr>
      <vt:lpstr>Lecture Contents</vt:lpstr>
      <vt:lpstr>Lecture Contents</vt:lpstr>
      <vt:lpstr>8.2.1 Airfoil Introduction &amp; Definition </vt:lpstr>
      <vt:lpstr>8.2.1 Airfoil Introduction &amp; Definition </vt:lpstr>
      <vt:lpstr>8.2.1 Airfoil Introduction &amp; Definition </vt:lpstr>
      <vt:lpstr>8.2.1 Airfoil Introduction &amp; Definition </vt:lpstr>
      <vt:lpstr>8.2.1 Airfoil Introduction &amp; Definition </vt:lpstr>
      <vt:lpstr>8.2.1 Airfoil Introduction &amp; Definition </vt:lpstr>
      <vt:lpstr>8.2.1 Airfoil Introduction &amp; Definition </vt:lpstr>
      <vt:lpstr>8.2.1 Airfoil Introduction &amp; Definition </vt:lpstr>
      <vt:lpstr>8.2.1 Airfoil Introduction &amp; Definition </vt:lpstr>
      <vt:lpstr>8.2.2 Characterization and Performance</vt:lpstr>
      <vt:lpstr>8.2.2 Characterization and Performance</vt:lpstr>
      <vt:lpstr>8.2.2 Characterization and Performance:  Cl- α Curve (Lift Curve)</vt:lpstr>
      <vt:lpstr>8.2.2 Characterization and Performance:  Cm- α Curve (Moment Curve)</vt:lpstr>
      <vt:lpstr>8.2.2 Characterization and Performance:  Cd- Cl Curve (Drag Polar)</vt:lpstr>
      <vt:lpstr>8.2.2 Characterization and Performance:  Design Lift Coefficient</vt:lpstr>
      <vt:lpstr>8.2.3 Effect of Design Parameters</vt:lpstr>
      <vt:lpstr>8.2.3 Effect of Design Parameters:  Airfoil Camber</vt:lpstr>
      <vt:lpstr>8.2.3 Effect of Design Parameters:  Airfoil Camber</vt:lpstr>
      <vt:lpstr>8.2.3 Effect of Design Parameters:  Airfoil Camber</vt:lpstr>
      <vt:lpstr>8.2.3 Effect of Design Parameters:  Airfoil Thickness</vt:lpstr>
      <vt:lpstr>8.2.3 Effect of Design Parameters:  Airfoil Thickness Effect on Clmax</vt:lpstr>
      <vt:lpstr>8.2.3 Effect of Design Parameters:  Airfoil Thickness Location Effect</vt:lpstr>
      <vt:lpstr>8.2.3 Effect of Design Parameters:  Airfoil Thickness Location Effect</vt:lpstr>
      <vt:lpstr>8.2.3 Effect of Design Parameters:  Airfoil Thickness Location Effect (NACA 63/65-018)</vt:lpstr>
      <vt:lpstr>8.2.3 Effect of Design Parameters:  Airfoil Thickness Effect on Stall</vt:lpstr>
      <vt:lpstr>8.2.3 Effect of Design Parameters:  Airfoil Thickness Effect on Subsonic Drag </vt:lpstr>
      <vt:lpstr>8.2.4 Effects of Flow Characteristics   </vt:lpstr>
      <vt:lpstr>8.2.4 Effects of Flow Characteristics:  Viscosity Effects </vt:lpstr>
      <vt:lpstr>8.2.4 Effects of Flow Characteristics:  Viscosity Effects</vt:lpstr>
      <vt:lpstr>8.2.4 Effects of Flow Characteristics:  Viscosity Effects (Re = 3M, 6M, 9M)</vt:lpstr>
      <vt:lpstr>8.2.4 Effects of Flow Characteristics:  Compressibility Effects: Mach Effect </vt:lpstr>
      <vt:lpstr>8.2.1 RECAP: Airfoil Introduction &amp; Definition </vt:lpstr>
      <vt:lpstr>8.2.4 Effects of Flow Characteristics:  Compressibility Effects: Mach Effect </vt:lpstr>
      <vt:lpstr>8.2.4 Effects of Flow Characteristics:  Compressibility Effects: Mach Effect </vt:lpstr>
      <vt:lpstr>8.2.4 Effects of Flow Characteristics:  Compressibility Effects: Mach Effect </vt:lpstr>
      <vt:lpstr>8.2.4 Effects of Flow Characteristics:  Compressibility Effects: Mach Effect </vt:lpstr>
      <vt:lpstr>8.2.4 Effects of Flow Characteristics:  Compressibility Effects: Mach Effect </vt:lpstr>
      <vt:lpstr>8.2.4 Effects of Flow Characteristics:  Compressibility Effects: Airfoil Critical Mach Number </vt:lpstr>
      <vt:lpstr>8.2.4 Effects of Flow Characteristics:  Compressibility Effects: Airfoil Critical Mach Number </vt:lpstr>
      <vt:lpstr>8.2.4 Effects of Flow Characteristics:  Compressibility Effects: Airfoil Critical Mach Number </vt:lpstr>
      <vt:lpstr>8.2.4 Effects of Flow Characteristics:  Compressibility Effects: Airfoil Critical Mach Number </vt:lpstr>
      <vt:lpstr>8.2.4 Effects of Flow Characteristics:  Compressibility Effects: Airfoil Critical Mach Number </vt:lpstr>
      <vt:lpstr>8.2.4 Effects of Flow Characteristics:  Compressibility Effects: Airfoil Critical Mach Number </vt:lpstr>
      <vt:lpstr>8.2.4 Effects of Flow Characteristics:  Compressibility Effects: Airfoil Critical Mach Number </vt:lpstr>
      <vt:lpstr>8.2.4 Effects of Flow Characteristics:  Compressibility Effects: Airfoil Critical Mach Number </vt:lpstr>
      <vt:lpstr>8.2.4 Effects of Flow Characteristics:  Compressibility Effects: Airfoil Critical Mach Number </vt:lpstr>
      <vt:lpstr>8.2.4 Effects of Flow Characteristics:  Compressibility Effects: Airfoil Critical Mach Number </vt:lpstr>
      <vt:lpstr>8.2.4 Effects of Flow Characteristics:  Compressibility Effects: Airfoil Critical Mach Number </vt:lpstr>
      <vt:lpstr>8.2.5 Selection Procedure </vt:lpstr>
      <vt:lpstr>8.2.5 Selection Procedure </vt:lpstr>
      <vt:lpstr>8.2.5 Selection Procedure </vt:lpstr>
      <vt:lpstr>8.2.5 Selection Procedure </vt:lpstr>
      <vt:lpstr>8.2.5 Selection Procedure </vt:lpstr>
      <vt:lpstr>8.2.5 Selection Procedure </vt:lpstr>
      <vt:lpstr>8.2.5 Selection Procedure </vt:lpstr>
      <vt:lpstr>8.2.5 Selection Procedure </vt:lpstr>
      <vt:lpstr>8.2.6 Airfoil Databases &amp; Tools</vt:lpstr>
      <vt:lpstr>8.2.6 Airfoil Databases &amp; Tools NACA Airfoil Families</vt:lpstr>
      <vt:lpstr>8.2.6 Airfoil Databases &amp; Tools NACA Airfoil Families</vt:lpstr>
      <vt:lpstr>8.2.6 Airfoil Databases &amp; Tools NACA Airfoil Families: NACA 4 (4-digit series) </vt:lpstr>
      <vt:lpstr>8.2.6 Airfoil Databases &amp; Tools NACA Airfoil Families: NACA 5 (5-digit series) </vt:lpstr>
      <vt:lpstr>8.2.6 Airfoil Databases &amp; Tools NACA Airfoil Families: NACA 6 (6-digit series) </vt:lpstr>
      <vt:lpstr>8.2.6 Airfoil Databases &amp; Tools Airfoil Calculation Tools</vt:lpstr>
      <vt:lpstr>8.2.6 Airfoil Databases &amp; Tools Airfoil Calculation Tools: JavaFoil…. in 3 slides* </vt:lpstr>
      <vt:lpstr>8.2.6 Airfoil Databases &amp; Tools Airfoil Calculation Tools: JavaFoil…. in 3 slides*</vt:lpstr>
      <vt:lpstr>8.2.6 Airfoil Databases &amp; Tools Airfoil Calculation Tools: JavaFoil…. in 3 slides*</vt:lpstr>
      <vt:lpstr>8.2.6 Airfoil Databases &amp; Tools Airfoil Calculation Tools: DesignFoil…. in 3 slides*</vt:lpstr>
      <vt:lpstr>8.2.6 Airfoil Databases &amp; Tools Airfoil Calculation Tools: DesignFoil…. in 3 slides*</vt:lpstr>
      <vt:lpstr>8.2.6 Airfoil Databases &amp; Tools Airfoil Calculation Tools: DesignFoil…. in 3 slides*</vt:lpstr>
      <vt:lpstr>Lecture Contents</vt:lpstr>
      <vt:lpstr>Lecture Contents</vt:lpstr>
      <vt:lpstr>8.3.1 Wing Design Parameters &amp; Definitions Wing Surface S</vt:lpstr>
      <vt:lpstr>8.3.1 Wing Design Parameters &amp; Definitions Wing Span b, root chord Cr and Tip chord Ct</vt:lpstr>
      <vt:lpstr>8.3.1 Wing Design Parameters &amp; Definitions Aspect Ratio A, Taper Ratio λ</vt:lpstr>
      <vt:lpstr>8.3.1 Wing Design Parameters &amp; Definitions Sweep Angle Λ</vt:lpstr>
      <vt:lpstr>8.3.1 Wing Design Parameters &amp; Definitions Mean Aerodynamic Chord MAC</vt:lpstr>
      <vt:lpstr>8.3.1 Wing Design Parameters &amp; Definitions Mean Aerodynamic Chord MAC</vt:lpstr>
      <vt:lpstr>8.3.2 Effects and Selection of Wing Design Parameters  </vt:lpstr>
      <vt:lpstr>8.3.2 Effects and Selection of Wing Design Parameters  1 – Sweep Angle (Λ) </vt:lpstr>
      <vt:lpstr>8.3.2 Effects and Selection of Wing Design Parameters  1 – Sweep Angle (Λ) </vt:lpstr>
      <vt:lpstr>8.3.2 Effects and Selection of Wing Design Parameters  1 – Sweep Angle (Λ) </vt:lpstr>
      <vt:lpstr>8.3.2 Effects and Selection of Wing Design Parameters  1 – Sweep Angle (Λ) </vt:lpstr>
      <vt:lpstr>8.3.2 Effects and Selection of Wing Design Parameters  1 – Sweep Angle (Λ) </vt:lpstr>
      <vt:lpstr>8.3.2 Effects and Selection of Wing Design Parameters  1 – Sweep Angle (Λ) </vt:lpstr>
      <vt:lpstr>8.3.2 Effects and Selection of Wing Design Parameters  1 – Sweep Angle (Λ) </vt:lpstr>
      <vt:lpstr>8.3.2 Effects and Selection of Wing Design Parameters  1 – Sweep Angle (Λ) Selection </vt:lpstr>
      <vt:lpstr>8.3.2 Effects and Selection of Wing Design Parameters  1 – Sweep Angle (Λ) Selection </vt:lpstr>
      <vt:lpstr>8.3.2 Effects and Selection of Wing Design Parameters  1 – Sweep Angle (Λ) </vt:lpstr>
      <vt:lpstr>8.3.2 Effects and Selection of Wing Design Parameters  1 – Sweep Angle (Λ) </vt:lpstr>
      <vt:lpstr>RECALL: 8.2.4 Effects of Flow Characteristics:  Compressibility Effects: Airfoil Critical Mach Number </vt:lpstr>
      <vt:lpstr>RECALL: 8.2.4 Effects of Flow Characteristics:  Compressibility Effects: Airfoil Critical Mach Number </vt:lpstr>
      <vt:lpstr>8.3.2 Effects and Selection of Wing Design Parameters  1 – Sweep Angle (Λ) </vt:lpstr>
      <vt:lpstr>8.3.2 Effects and Selection of Wing Design Parameters  1 – Sweep Angle (Λ) </vt:lpstr>
      <vt:lpstr>8.3.2 Effects and Selection of Wing Design Parameters  1 – Sweep Angle (Λ) </vt:lpstr>
      <vt:lpstr>8.3.2 Effects and Selection of Wing Design Parameters  2 – Aspect ratio (A) </vt:lpstr>
      <vt:lpstr>8.3.2 Effects and Selection of Wing Design Parameters  2 – Aspect ratio (A): Effect on Drag </vt:lpstr>
      <vt:lpstr>8.3.2 Effects and Selection of Wing Design Parameters  2 – Aspect ratio (A): Effect on Lift</vt:lpstr>
      <vt:lpstr>8.3.2 Effects and Selection of Wing Design Parameters  2 – Aspect ratio (A): Effect on Lift</vt:lpstr>
      <vt:lpstr>8.3.2 Effects and Selection of Wing Design Parameters  2 – Aspect ratio (A): Effect on Stall </vt:lpstr>
      <vt:lpstr>8.3.2 Effects and Selection of Wing Design Parameters  2 – Aspect ratio (A): Induced Drag </vt:lpstr>
      <vt:lpstr>8.3.2 Effects and Selection of Wing Design Parameters  2 – Aspect ratio (A): Induced Drag </vt:lpstr>
      <vt:lpstr>8.3.2 Effects and Selection of Wing Design Parameters  2 – Aspect ratio (A): Typical Values </vt:lpstr>
      <vt:lpstr>8.3.2 Effects and Selection of Wing Design Parameters  3 – Cantilever ratio  </vt:lpstr>
      <vt:lpstr>8.3.2 Effects and Selection of Wing Design Parameters  3 – Cantilever ratio  </vt:lpstr>
      <vt:lpstr>8.3.2 Effects and Selection of Wing Design Parameters  4 – Taper ratio (λ)   </vt:lpstr>
      <vt:lpstr>8.3.2 Effects and Selection of Wing Design Parameters  4 – Taper ratio (λ): Spanwise Lift   </vt:lpstr>
      <vt:lpstr>8.3.2 Effects and Selection of Wing Design Parameters  4 – Taper ratio (λ): (Quasi) Elliptical Lift Distributions   </vt:lpstr>
      <vt:lpstr>8.3.2 Effects and Selection of Wing Design Parameters  4 – Taper ratio (λ): Selection   </vt:lpstr>
      <vt:lpstr>8.3.2 Effects and Selection of Wing Design Parameters  4 – Taper ratio (λ): Effect on Stall Behavior   </vt:lpstr>
      <vt:lpstr>8.3.2 Effects and Selection of Wing Design Parameters  4 – Taper ratio (λ): Effect on Stall Behavior   </vt:lpstr>
      <vt:lpstr>8.3.2 Effects and Selection of Wing Design Parameters  4 – Taper ratio (λ): Wing Stall   </vt:lpstr>
      <vt:lpstr>8.3.2 Effects and Selection of Wing Design Parameters  4 – Taper ratio (λ): Tip Stall   </vt:lpstr>
      <vt:lpstr>8.3.2 Effects and Selection of Wing Design Parameters  4 – Taper ratio (λ): Root Stall   </vt:lpstr>
      <vt:lpstr>8.3.2 Effects and Selection of Wing Design Parameters  5 – Twist angle (ε)    </vt:lpstr>
      <vt:lpstr>8.3.2 Effects and Selection of Wing Design Parameters  5 – Twist angle (ε)    </vt:lpstr>
      <vt:lpstr>8.3.2 Effects and Selection of Wing Design Parameters  6 – Incidence angle (iw)     </vt:lpstr>
      <vt:lpstr>8.3.2 Effects and Selection of Wing Design Parameters  6 – Incidence angle (iw)     </vt:lpstr>
      <vt:lpstr>8.3.2 Effects and Selection of Wing Design Parameters  6 – Incidence angle (iw)     </vt:lpstr>
      <vt:lpstr>8.3.2 Effects and Selection of Wing Design Parameters  7 – Dihedral angle (Γ)      </vt:lpstr>
      <vt:lpstr>8.3.2 Effects and Selection of Wing Design Parameters  7 – Dihedral angle (Γ)      </vt:lpstr>
      <vt:lpstr>8.3.2 Effects and Selection of Wing Design Parameters  7 – Dihedral angle (Γ)      </vt:lpstr>
      <vt:lpstr>8.3.2 Effects and Selection of Wing Design Parameters  7 – Dihedral angle (Γ)      </vt:lpstr>
      <vt:lpstr>8.3.3 Lift Curve for Finite Wings  1 – Linear Conditions: CLα</vt:lpstr>
      <vt:lpstr>8.3.3 Lift Curve for Finite Wings  1 – Linear Conditions: CLα</vt:lpstr>
      <vt:lpstr>8.3.3 Lift Curve for Finite Wings  1 – Linear Conditions: CLα</vt:lpstr>
      <vt:lpstr>8.3.3 Lift Curve for Finite Wings  1 – Linear Conditions: CLα Evaluation through DATCOM</vt:lpstr>
      <vt:lpstr>8.3.3 Lift Curve for Finite Wings  1 – Linear Conditions: CLα Evaluation through DATCOM</vt:lpstr>
      <vt:lpstr>8.3.3 Lift Curve for Finite Wings  1 – Linear Conditions: CLα Evaluation through DATCOM</vt:lpstr>
      <vt:lpstr>8.3.3 Lift Curve for Finite Wings  1 – Linear Conditions: Trim Angle αTrim</vt:lpstr>
      <vt:lpstr>8.3.3 Lift Curve for Finite Wings  1 – Linear Conditions: CLα Evaluation through DATCOM</vt:lpstr>
      <vt:lpstr>8.3.3 Lift Curve for Finite Wings  2 – Stall Conditions: Wing Stall Angle (αstall) &amp; Max. Lift Coeff. (CLmax)</vt:lpstr>
      <vt:lpstr>8.3.3 Lift Curve for Finite Wings  2 – Stall Conditions: Wing Stall Angle (αstall) &amp; Max. Lift Coeff. (CLmax)</vt:lpstr>
      <vt:lpstr>8.3.3 Lift Curve for Finite Wings  2 – Stall Conditions</vt:lpstr>
      <vt:lpstr>8.3.3 Lift Curve for Finite Wings  2 – Stall Conditions: Leading Edge Sharpness ΔY</vt:lpstr>
      <vt:lpstr>8.3.3 Lift Curve for Finite Wings  2 – Stall Conditions for High Aspect Ratio Wing (CLmax)</vt:lpstr>
      <vt:lpstr>8.3.3 Lift Curve for Finite Wings  2 – Stall Conditions for High Aspect Ratio Wing (CLmax)</vt:lpstr>
      <vt:lpstr>8.3.3 Lift Curve for Finite Wings  2 – Stall Conditions for High Aspect Ratio Wing (αstall)</vt:lpstr>
      <vt:lpstr>8.3.3 Lift Curve for Finite Wings  2 – Stall Conditions for a Low aspect ratio wing (CLmax)</vt:lpstr>
      <vt:lpstr>8.3.3 Lift Curve for Finite Wings  2 – Stall Conditions for a Low aspect ratio wing (CLmax)</vt:lpstr>
      <vt:lpstr>8.3.3 Lift Curve for Finite Wings  2 – Stall Conditions for Low Aspect Ratio Wing (αstall)</vt:lpstr>
      <vt:lpstr>Lecture Contents</vt:lpstr>
      <vt:lpstr>8.4 High Lift Devices</vt:lpstr>
      <vt:lpstr>8.4 High Lift Devices</vt:lpstr>
      <vt:lpstr>8.4 High Lift Devices</vt:lpstr>
      <vt:lpstr>8.4 High Lift Devices</vt:lpstr>
      <vt:lpstr>8.4 High Lift Devices</vt:lpstr>
      <vt:lpstr>8.4.1 Trailing Edge Devices</vt:lpstr>
      <vt:lpstr>8.4.1 Trailing Edge Devices</vt:lpstr>
      <vt:lpstr>8.4.1 Trailing Edge Devices</vt:lpstr>
      <vt:lpstr>8.4.1 Trailing Edge Devices</vt:lpstr>
      <vt:lpstr>8.4.1 Trailing Edge Devices</vt:lpstr>
      <vt:lpstr>8.4.1 Trailing Edge Devices</vt:lpstr>
      <vt:lpstr>8.4.1 Trailing Edge Devices</vt:lpstr>
      <vt:lpstr>8.4.1 Trailing Edge Devices</vt:lpstr>
      <vt:lpstr>8.4.1 Trailing Edge Devices</vt:lpstr>
      <vt:lpstr>8.4.1 Trailing Edge Devices</vt:lpstr>
      <vt:lpstr>8.4.1 Trailing Edge Devices</vt:lpstr>
      <vt:lpstr>8.4.1 Trailing Edge Devices</vt:lpstr>
      <vt:lpstr>8.4.1 Trailing Edge Devices</vt:lpstr>
      <vt:lpstr>8.4.1 Trailing Edge Devices</vt:lpstr>
      <vt:lpstr>8.4.2 Leading-Edge Devices</vt:lpstr>
      <vt:lpstr>8.4.2 Leading-Edge Devices</vt:lpstr>
      <vt:lpstr>8.4.2 Leading-Edge Devices</vt:lpstr>
      <vt:lpstr>8.4.2 Leading-Edge Devices</vt:lpstr>
      <vt:lpstr>8.4.2 Leading-Edge Devices</vt:lpstr>
      <vt:lpstr>8.4.2 Leading-Edge Devices</vt:lpstr>
      <vt:lpstr>8.4.2 Leading-Edge Devices</vt:lpstr>
      <vt:lpstr>8.4.2 Leading-Edge Devices</vt:lpstr>
      <vt:lpstr>8.4 High Lift Devices</vt:lpstr>
      <vt:lpstr>8.4 High Lift Devices</vt:lpstr>
      <vt:lpstr>8.4 Other High Lift Approaches</vt:lpstr>
      <vt:lpstr>8.4 Other High Lift Approaches</vt:lpstr>
      <vt:lpstr>8.4 Other High Lift Approaches</vt:lpstr>
      <vt:lpstr>8.4 Evaluation of the Lift Curve for the Flapped Wing</vt:lpstr>
      <vt:lpstr>8.4 Evaluation of the Lift Curve for the Flapped Wing</vt:lpstr>
      <vt:lpstr>8.4 Evaluation of the Lift Curve for the Flapped Wing</vt:lpstr>
      <vt:lpstr>8.4 Evaluation of the Lift Curve for the Flapped Wing</vt:lpstr>
      <vt:lpstr>8.4 Evaluation of the Lift Curve for the Flapped Wing</vt:lpstr>
      <vt:lpstr>8.4 Evaluation of the Lift Curve for the Flapped Wing</vt:lpstr>
      <vt:lpstr>8.4 Evaluation of the Lift Curve for the Flapped Wing</vt:lpstr>
      <vt:lpstr>Lecture Contents</vt:lpstr>
      <vt:lpstr>8.5.1 Wing Fuel Tanks</vt:lpstr>
      <vt:lpstr>8.5.1 Wing Fuel Tanks</vt:lpstr>
      <vt:lpstr>8.5.1 Wing Fuel Tanks</vt:lpstr>
      <vt:lpstr>8.5.1 Wing Fuel Tanks</vt:lpstr>
      <vt:lpstr>8.5.2 Wing Structures</vt:lpstr>
      <vt:lpstr>8.5.2 Wing Structures</vt:lpstr>
      <vt:lpstr>8.5.2 Wing Structures</vt:lpstr>
      <vt:lpstr>8.5.2 Wing Structures</vt:lpstr>
      <vt:lpstr>8.5.2 Wing Structures</vt:lpstr>
      <vt:lpstr>8.5.2 Wing Structures</vt:lpstr>
      <vt:lpstr>8.5.2 Wing Structures</vt:lpstr>
      <vt:lpstr>8.5.2 Wing Structures</vt:lpstr>
      <vt:lpstr>8.5.2 Wing Structures</vt:lpstr>
      <vt:lpstr>Lecture Contents</vt:lpstr>
      <vt:lpstr>8.6. Wing Design Checklist</vt:lpstr>
      <vt:lpstr>8.6. Wing Design Checklist</vt:lpstr>
      <vt:lpstr>8.6. Wing Design Checklist</vt:lpstr>
      <vt:lpstr>WING DESIGN</vt:lpstr>
    </vt:vector>
  </TitlesOfParts>
  <Company>University of South Carolina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Topic Title] Lecture [#] [Instructor Name]</dc:title>
  <dc:creator>Jaspreet Pandher</dc:creator>
  <cp:lastModifiedBy>Burnett, Matthew</cp:lastModifiedBy>
  <cp:revision>391</cp:revision>
  <dcterms:created xsi:type="dcterms:W3CDTF">2019-08-09T12:15:29Z</dcterms:created>
  <dcterms:modified xsi:type="dcterms:W3CDTF">2024-10-27T23:41:04Z</dcterms:modified>
</cp:coreProperties>
</file>